
<file path=[Content_Types].xml><?xml version="1.0" encoding="utf-8"?>
<Types xmlns="http://schemas.openxmlformats.org/package/2006/content-types"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slides/slide94.xml" ContentType="application/vnd.openxmlformats-officedocument.presentationml.slide+xml"/>
  <Override PartName="/ppt/tags/tag8.xml" ContentType="application/vnd.openxmlformats-officedocument.presentationml.tags+xml"/>
  <Override PartName="/ppt/notesSlides/notesSlide2.xml" ContentType="application/vnd.openxmlformats-officedocument.presentationml.notesSlide+xml"/>
  <Override PartName="/ppt/tags/tag104.xml" ContentType="application/vnd.openxmlformats-officedocument.presentationml.tags+xml"/>
  <Override PartName="/ppt/tags/tag140.xml" ContentType="application/vnd.openxmlformats-officedocument.presentationml.tags+xml"/>
  <Override PartName="/ppt/tags/tag151.xml" ContentType="application/vnd.openxmlformats-officedocument.presentationml.tags+xml"/>
  <Override PartName="/ppt/slides/slide36.xml" ContentType="application/vnd.openxmlformats-officedocument.presentationml.slide+xml"/>
  <Override PartName="/ppt/slides/slide83.xml" ContentType="application/vnd.openxmlformats-officedocument.presentationml.slide+xml"/>
  <Override PartName="/ppt/slides/slide25.xml" ContentType="application/vnd.openxmlformats-officedocument.presentationml.slide+xml"/>
  <Override PartName="/ppt/slides/slide72.xml" ContentType="application/vnd.openxmlformats-officedocument.presentationml.slide+xml"/>
  <Override PartName="/ppt/slideLayouts/slideLayout2.xml" ContentType="application/vnd.openxmlformats-officedocument.presentationml.slideLayout+xml"/>
  <Override PartName="/ppt/tags/tag49.xml" ContentType="application/vnd.openxmlformats-officedocument.presentationml.tags+xml"/>
  <Override PartName="/ppt/tags/tag96.xml" ContentType="application/vnd.openxmlformats-officedocument.presentationml.tags+xml"/>
  <Default Extension="xml" ContentType="application/xml"/>
  <Override PartName="/ppt/slides/slide14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theme/themeOverride1.xml" ContentType="application/vnd.openxmlformats-officedocument.themeOverride+xml"/>
  <Override PartName="/ppt/tags/tag38.xml" ContentType="application/vnd.openxmlformats-officedocument.presentationml.tags+xml"/>
  <Override PartName="/ppt/tags/tag85.xml" ContentType="application/vnd.openxmlformats-officedocument.presentationml.tags+xml"/>
  <Override PartName="/ppt/tableStyles.xml" ContentType="application/vnd.openxmlformats-officedocument.presentationml.tableStyles+xml"/>
  <Override PartName="/ppt/tags/tag16.xml" ContentType="application/vnd.openxmlformats-officedocument.presentationml.tags+xml"/>
  <Override PartName="/ppt/tags/tag27.xml" ContentType="application/vnd.openxmlformats-officedocument.presentationml.tags+xml"/>
  <Override PartName="/ppt/tags/tag63.xml" ContentType="application/vnd.openxmlformats-officedocument.presentationml.tags+xml"/>
  <Override PartName="/ppt/tags/tag74.xml" ContentType="application/vnd.openxmlformats-officedocument.presentationml.tags+xml"/>
  <Override PartName="/ppt/tags/tag178.xml" ContentType="application/vnd.openxmlformats-officedocument.presentationml.tags+xml"/>
  <Override PartName="/ppt/tags/tag52.xml" ContentType="application/vnd.openxmlformats-officedocument.presentationml.tags+xml"/>
  <Override PartName="/ppt/tags/tag109.xml" ContentType="application/vnd.openxmlformats-officedocument.presentationml.tags+xml"/>
  <Override PartName="/ppt/tags/tag156.xml" ContentType="application/vnd.openxmlformats-officedocument.presentationml.tags+xml"/>
  <Override PartName="/ppt/tags/tag167.xml" ContentType="application/vnd.openxmlformats-officedocument.presentationml.tags+xml"/>
  <Override PartName="/ppt/slides/slide99.xml" ContentType="application/vnd.openxmlformats-officedocument.presentationml.slide+xml"/>
  <Override PartName="/ppt/tags/tag41.xml" ContentType="application/vnd.openxmlformats-officedocument.presentationml.tags+xml"/>
  <Override PartName="/ppt/notesSlides/notesSlide7.xml" ContentType="application/vnd.openxmlformats-officedocument.presentationml.notesSlide+xml"/>
  <Override PartName="/ppt/tags/tag145.xml" ContentType="application/vnd.openxmlformats-officedocument.presentationml.tags+xml"/>
  <Override PartName="/ppt/slides/slide77.xml" ContentType="application/vnd.openxmlformats-officedocument.presentationml.slide+xml"/>
  <Override PartName="/ppt/slides/slide88.xml" ContentType="application/vnd.openxmlformats-officedocument.presentationml.slide+xml"/>
  <Override PartName="/ppt/tags/tag30.xml" ContentType="application/vnd.openxmlformats-officedocument.presentationml.tags+xml"/>
  <Override PartName="/ppt/tags/tag134.xml" ContentType="application/vnd.openxmlformats-officedocument.presentationml.tags+xml"/>
  <Override PartName="/ppt/tags/tag181.xml" ContentType="application/vnd.openxmlformats-officedocument.presentationml.tag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66.xml" ContentType="application/vnd.openxmlformats-officedocument.presentationml.slide+xml"/>
  <Override PartName="/ppt/slides/slide103.xml" ContentType="application/vnd.openxmlformats-officedocument.presentationml.slide+xml"/>
  <Override PartName="/ppt/slides/slide114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tags/tag112.xml" ContentType="application/vnd.openxmlformats-officedocument.presentationml.tags+xml"/>
  <Override PartName="/ppt/tags/tag123.xml" ContentType="application/vnd.openxmlformats-officedocument.presentationml.tags+xml"/>
  <Override PartName="/ppt/tags/tag170.xml" ContentType="application/vnd.openxmlformats-officedocument.presentationml.tags+xml"/>
  <Override PartName="/ppt/slides/slide55.xml" ContentType="application/vnd.openxmlformats-officedocument.presentationml.slide+xml"/>
  <Override PartName="/ppt/theme/theme2.xml" ContentType="application/vnd.openxmlformats-officedocument.theme+xml"/>
  <Override PartName="/ppt/tags/tag5.xml" ContentType="application/vnd.openxmlformats-officedocument.presentationml.tags+xml"/>
  <Override PartName="/ppt/tags/tag79.xml" ContentType="application/vnd.openxmlformats-officedocument.presentationml.tags+xml"/>
  <Override PartName="/ppt/tags/tag101.xml" ContentType="application/vnd.openxmlformats-officedocument.presentationml.tags+xml"/>
  <Override PartName="/ppt/slides/slide33.xml" ContentType="application/vnd.openxmlformats-officedocument.presentationml.slide+xml"/>
  <Override PartName="/ppt/slides/slide44.xml" ContentType="application/vnd.openxmlformats-officedocument.presentationml.slide+xml"/>
  <Override PartName="/ppt/slides/slide80.xml" ContentType="application/vnd.openxmlformats-officedocument.presentationml.slide+xml"/>
  <Override PartName="/ppt/slides/slide91.xml" ContentType="application/vnd.openxmlformats-officedocument.presentationml.slide+xml"/>
  <Default Extension="emf" ContentType="image/x-emf"/>
  <Override PartName="/ppt/tags/tag68.xml" ContentType="application/vnd.openxmlformats-officedocument.presentationml.tags+xml"/>
  <Override PartName="/ppt/presentation.xml" ContentType="application/vnd.openxmlformats-officedocument.presentationml.presentation.main+xml"/>
  <Override PartName="/ppt/slides/slide22.xml" ContentType="application/vnd.openxmlformats-officedocument.presentationml.slide+xml"/>
  <Override PartName="/ppt/tags/tag57.xml" ContentType="application/vnd.openxmlformats-officedocument.presentationml.tags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tags/tag35.xml" ContentType="application/vnd.openxmlformats-officedocument.presentationml.tags+xml"/>
  <Override PartName="/ppt/tags/tag46.xml" ContentType="application/vnd.openxmlformats-officedocument.presentationml.tags+xml"/>
  <Override PartName="/ppt/tags/tag82.xml" ContentType="application/vnd.openxmlformats-officedocument.presentationml.tags+xml"/>
  <Override PartName="/ppt/tags/tag93.xml" ContentType="application/vnd.openxmlformats-officedocument.presentationml.tags+xml"/>
  <Override PartName="/ppt/tags/tag139.xml" ContentType="application/vnd.openxmlformats-officedocument.presentationml.tags+xml"/>
  <Override PartName="/ppt/slideLayouts/slideLayout10.xml" ContentType="application/vnd.openxmlformats-officedocument.presentationml.slideLayout+xml"/>
  <Override PartName="/ppt/tags/tag24.xml" ContentType="application/vnd.openxmlformats-officedocument.presentationml.tags+xml"/>
  <Override PartName="/ppt/tags/tag71.xml" ContentType="application/vnd.openxmlformats-officedocument.presentationml.tags+xml"/>
  <Override PartName="/ppt/tags/tag128.xml" ContentType="application/vnd.openxmlformats-officedocument.presentationml.tags+xml"/>
  <Override PartName="/ppt/tags/tag175.xml" ContentType="application/vnd.openxmlformats-officedocument.presentationml.tags+xml"/>
  <Override PartName="/ppt/slides/slide108.xml" ContentType="application/vnd.openxmlformats-officedocument.presentationml.slide+xml"/>
  <Override PartName="/ppt/tags/tag13.xml" ContentType="application/vnd.openxmlformats-officedocument.presentationml.tags+xml"/>
  <Override PartName="/ppt/tags/tag60.xml" ContentType="application/vnd.openxmlformats-officedocument.presentationml.tags+xml"/>
  <Override PartName="/ppt/tags/tag117.xml" ContentType="application/vnd.openxmlformats-officedocument.presentationml.tags+xml"/>
  <Override PartName="/ppt/tags/tag164.xml" ContentType="application/vnd.openxmlformats-officedocument.presentationml.tags+xml"/>
  <Override PartName="/ppt/slides/slide49.xml" ContentType="application/vnd.openxmlformats-officedocument.presentationml.slide+xml"/>
  <Override PartName="/ppt/slides/slide96.xml" ContentType="application/vnd.openxmlformats-officedocument.presentationml.slide+xml"/>
  <Override PartName="/ppt/notesSlides/notesSlide4.xml" ContentType="application/vnd.openxmlformats-officedocument.presentationml.notesSlide+xml"/>
  <Override PartName="/ppt/tags/tag106.xml" ContentType="application/vnd.openxmlformats-officedocument.presentationml.tags+xml"/>
  <Override PartName="/ppt/tags/tag142.xml" ContentType="application/vnd.openxmlformats-officedocument.presentationml.tags+xml"/>
  <Override PartName="/ppt/tags/tag153.xml" ContentType="application/vnd.openxmlformats-officedocument.presentationml.tags+xml"/>
  <Override PartName="/ppt/slides/slide38.xml" ContentType="application/vnd.openxmlformats-officedocument.presentationml.slide+xml"/>
  <Override PartName="/ppt/slides/slide85.xml" ContentType="application/vnd.openxmlformats-officedocument.presentationml.slide+xml"/>
  <Override PartName="/ppt/tags/tag131.xml" ContentType="application/vnd.openxmlformats-officedocument.presentationml.tags+xml"/>
  <Override PartName="/ppt/slides/slide27.xml" ContentType="application/vnd.openxmlformats-officedocument.presentationml.slide+xml"/>
  <Override PartName="/ppt/slides/slide74.xml" ContentType="application/vnd.openxmlformats-officedocument.presentationml.slide+xml"/>
  <Override PartName="/ppt/slides/slide111.xml" ContentType="application/vnd.openxmlformats-officedocument.presentationml.slide+xml"/>
  <Override PartName="/ppt/slideLayouts/slideLayout4.xml" ContentType="application/vnd.openxmlformats-officedocument.presentationml.slideLayout+xml"/>
  <Override PartName="/ppt/tags/tag98.xml" ContentType="application/vnd.openxmlformats-officedocument.presentationml.tags+xml"/>
  <Override PartName="/ppt/tags/tag120.xml" ContentType="application/vnd.openxmlformats-officedocument.presentationml.tags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slides/slide100.xml" ContentType="application/vnd.openxmlformats-officedocument.presentationml.slide+xml"/>
  <Default Extension="wmf" ContentType="image/x-wmf"/>
  <Override PartName="/ppt/tags/tag2.xml" ContentType="application/vnd.openxmlformats-officedocument.presentationml.tags+xml"/>
  <Override PartName="/ppt/tags/tag87.xml" ContentType="application/vnd.openxmlformats-officedocument.presentationml.tags+xml"/>
  <Override PartName="/ppt/slides/slide41.xml" ContentType="application/vnd.openxmlformats-officedocument.presentationml.slide+xml"/>
  <Override PartName="/ppt/tags/tag29.xml" ContentType="application/vnd.openxmlformats-officedocument.presentationml.tags+xml"/>
  <Override PartName="/ppt/tags/tag76.xml" ContentType="application/vnd.openxmlformats-officedocument.presentationml.tags+xml"/>
  <Override PartName="/ppt/slides/slide30.xml" ContentType="application/vnd.openxmlformats-officedocument.presentationml.slide+xml"/>
  <Override PartName="/ppt/tags/tag18.xml" ContentType="application/vnd.openxmlformats-officedocument.presentationml.tags+xml"/>
  <Override PartName="/ppt/tags/tag54.xml" ContentType="application/vnd.openxmlformats-officedocument.presentationml.tags+xml"/>
  <Override PartName="/ppt/tags/tag65.xml" ContentType="application/vnd.openxmlformats-officedocument.presentationml.tags+xml"/>
  <Override PartName="/ppt/tags/tag158.xml" ContentType="application/vnd.openxmlformats-officedocument.presentationml.tags+xml"/>
  <Override PartName="/ppt/tags/tag169.xml" ContentType="application/vnd.openxmlformats-officedocument.presentationml.tags+xml"/>
  <Override PartName="/ppt/tags/tag43.xml" ContentType="application/vnd.openxmlformats-officedocument.presentationml.tags+xml"/>
  <Override PartName="/ppt/tags/tag90.xml" ContentType="application/vnd.openxmlformats-officedocument.presentationml.tags+xml"/>
  <Override PartName="/ppt/notesSlides/notesSlide9.xml" ContentType="application/vnd.openxmlformats-officedocument.presentationml.notesSlide+xml"/>
  <Override PartName="/ppt/tags/tag147.xml" ContentType="application/vnd.openxmlformats-officedocument.presentationml.tags+xml"/>
  <Override PartName="/ppt/slides/slide79.xml" ContentType="application/vnd.openxmlformats-officedocument.presentationml.slide+xml"/>
  <Override PartName="/ppt/tags/tag32.xml" ContentType="application/vnd.openxmlformats-officedocument.presentationml.tags+xml"/>
  <Override PartName="/ppt/tags/tag136.xml" ContentType="application/vnd.openxmlformats-officedocument.presentationml.tags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68.xml" ContentType="application/vnd.openxmlformats-officedocument.presentationml.slide+xml"/>
  <Override PartName="/ppt/slides/slide116.xml" ContentType="application/vnd.openxmlformats-officedocument.presentationml.slide+xml"/>
  <Override PartName="/ppt/slideLayouts/slideLayout9.xml" ContentType="application/vnd.openxmlformats-officedocument.presentationml.slideLayout+xml"/>
  <Override PartName="/ppt/tags/tag10.xml" ContentType="application/vnd.openxmlformats-officedocument.presentationml.tags+xml"/>
  <Override PartName="/ppt/tags/tag21.xml" ContentType="application/vnd.openxmlformats-officedocument.presentationml.tags+xml"/>
  <Override PartName="/ppt/tags/tag114.xml" ContentType="application/vnd.openxmlformats-officedocument.presentationml.tags+xml"/>
  <Override PartName="/ppt/tags/tag125.xml" ContentType="application/vnd.openxmlformats-officedocument.presentationml.tags+xml"/>
  <Override PartName="/ppt/tags/tag161.xml" ContentType="application/vnd.openxmlformats-officedocument.presentationml.tags+xml"/>
  <Override PartName="/ppt/tags/tag172.xml" ContentType="application/vnd.openxmlformats-officedocument.presentationml.tags+xml"/>
  <Override PartName="/ppt/slides/slide57.xml" ContentType="application/vnd.openxmlformats-officedocument.presentationml.slide+xml"/>
  <Override PartName="/ppt/slides/slide105.xml" ContentType="application/vnd.openxmlformats-officedocument.presentationml.slide+xml"/>
  <Override PartName="/ppt/notesSlides/notesSlide1.xml" ContentType="application/vnd.openxmlformats-officedocument.presentationml.notesSlide+xml"/>
  <Override PartName="/ppt/tags/tag7.xml" ContentType="application/vnd.openxmlformats-officedocument.presentationml.tags+xml"/>
  <Override PartName="/ppt/tags/tag103.xml" ContentType="application/vnd.openxmlformats-officedocument.presentationml.tags+xml"/>
  <Override PartName="/ppt/tags/tag150.xml" ContentType="application/vnd.openxmlformats-officedocument.presentationml.tags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46.xml" ContentType="application/vnd.openxmlformats-officedocument.presentationml.slide+xml"/>
  <Override PartName="/ppt/slides/slide64.xml" ContentType="application/vnd.openxmlformats-officedocument.presentationml.slide+xml"/>
  <Override PartName="/ppt/slides/slide93.xml" ContentType="application/vnd.openxmlformats-officedocument.presentationml.slide+xml"/>
  <Override PartName="/ppt/slides/slide101.xml" ContentType="application/vnd.openxmlformats-officedocument.presentationml.slide+xml"/>
  <Override PartName="/ppt/slides/slide112.xml" ContentType="application/vnd.openxmlformats-officedocument.presentationml.slide+xml"/>
  <Override PartName="/ppt/slideLayouts/slideLayout5.xml" ContentType="application/vnd.openxmlformats-officedocument.presentationml.slideLayout+xml"/>
  <Override PartName="/ppt/tags/tag99.xml" ContentType="application/vnd.openxmlformats-officedocument.presentationml.tags+xml"/>
  <Override PartName="/ppt/tags/tag110.xml" ContentType="application/vnd.openxmlformats-officedocument.presentationml.tags+xml"/>
  <Override PartName="/ppt/tags/tag121.xml" ContentType="application/vnd.openxmlformats-officedocument.presentationml.tags+xml"/>
  <Override PartName="/ppt/slides/slide24.xml" ContentType="application/vnd.openxmlformats-officedocument.presentationml.slide+xml"/>
  <Override PartName="/ppt/slides/slide35.xml" ContentType="application/vnd.openxmlformats-officedocument.presentationml.slide+xml"/>
  <Override PartName="/ppt/slides/slide53.xml" ContentType="application/vnd.openxmlformats-officedocument.presentationml.slide+xml"/>
  <Override PartName="/ppt/slides/slide71.xml" ContentType="application/vnd.openxmlformats-officedocument.presentationml.slide+xml"/>
  <Override PartName="/ppt/slides/slide82.xml" ContentType="application/vnd.openxmlformats-officedocument.presentationml.slide+xml"/>
  <Default Extension="jpeg" ContentType="image/jpeg"/>
  <Override PartName="/ppt/tags/tag3.xml" ContentType="application/vnd.openxmlformats-officedocument.presentationml.tags+xml"/>
  <Override PartName="/ppt/tags/tag59.xml" ContentType="application/vnd.openxmlformats-officedocument.presentationml.tags+xml"/>
  <Override PartName="/ppt/tags/tag77.xml" ContentType="application/vnd.openxmlformats-officedocument.presentationml.tags+xml"/>
  <Override PartName="/ppt/tags/tag88.xml" ContentType="application/vnd.openxmlformats-officedocument.presentationml.tags+xml"/>
  <Override PartName="/ppt/slides/slide13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ppt/tags/tag19.xml" ContentType="application/vnd.openxmlformats-officedocument.presentationml.tags+xml"/>
  <Override PartName="/ppt/tags/tag37.xml" ContentType="application/vnd.openxmlformats-officedocument.presentationml.tags+xml"/>
  <Override PartName="/ppt/tags/tag48.xml" ContentType="application/vnd.openxmlformats-officedocument.presentationml.tags+xml"/>
  <Override PartName="/ppt/tags/tag66.xml" ContentType="application/vnd.openxmlformats-officedocument.presentationml.tags+xml"/>
  <Override PartName="/ppt/tags/tag84.xml" ContentType="application/vnd.openxmlformats-officedocument.presentationml.tags+xml"/>
  <Override PartName="/ppt/tags/tag95.xml" ContentType="application/vnd.openxmlformats-officedocument.presentationml.tags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tags/tag26.xml" ContentType="application/vnd.openxmlformats-officedocument.presentationml.tags+xml"/>
  <Override PartName="/ppt/tags/tag55.xml" ContentType="application/vnd.openxmlformats-officedocument.presentationml.tags+xml"/>
  <Override PartName="/ppt/tags/tag73.xml" ContentType="application/vnd.openxmlformats-officedocument.presentationml.tags+xml"/>
  <Override PartName="/ppt/tags/tag159.xml" ContentType="application/vnd.openxmlformats-officedocument.presentationml.tags+xml"/>
  <Override PartName="/ppt/tags/tag177.xml" ContentType="application/vnd.openxmlformats-officedocument.presentationml.tags+xml"/>
  <Override PartName="/ppt/tags/tag15.xml" ContentType="application/vnd.openxmlformats-officedocument.presentationml.tags+xml"/>
  <Override PartName="/ppt/tags/tag33.xml" ContentType="application/vnd.openxmlformats-officedocument.presentationml.tags+xml"/>
  <Override PartName="/ppt/tags/tag44.xml" ContentType="application/vnd.openxmlformats-officedocument.presentationml.tags+xml"/>
  <Override PartName="/ppt/tags/tag62.xml" ContentType="application/vnd.openxmlformats-officedocument.presentationml.tags+xml"/>
  <Override PartName="/ppt/tags/tag80.xml" ContentType="application/vnd.openxmlformats-officedocument.presentationml.tags+xml"/>
  <Override PartName="/ppt/tags/tag91.xml" ContentType="application/vnd.openxmlformats-officedocument.presentationml.tags+xml"/>
  <Override PartName="/ppt/tags/tag119.xml" ContentType="application/vnd.openxmlformats-officedocument.presentationml.tags+xml"/>
  <Override PartName="/ppt/tags/tag137.xml" ContentType="application/vnd.openxmlformats-officedocument.presentationml.tags+xml"/>
  <Override PartName="/ppt/tags/tag148.xml" ContentType="application/vnd.openxmlformats-officedocument.presentationml.tags+xml"/>
  <Override PartName="/ppt/tags/tag166.xml" ContentType="application/vnd.openxmlformats-officedocument.presentationml.tags+xml"/>
  <Override PartName="/ppt/slides/slide98.xml" ContentType="application/vnd.openxmlformats-officedocument.presentationml.slide+xml"/>
  <Override PartName="/ppt/slides/slide117.xml" ContentType="application/vnd.openxmlformats-officedocument.presentationml.slide+xml"/>
  <Override PartName="/ppt/tags/tag22.xml" ContentType="application/vnd.openxmlformats-officedocument.presentationml.tags+xml"/>
  <Override PartName="/ppt/tags/tag40.xml" ContentType="application/vnd.openxmlformats-officedocument.presentationml.tags+xml"/>
  <Override PartName="/ppt/tags/tag51.xml" ContentType="application/vnd.openxmlformats-officedocument.presentationml.tags+xml"/>
  <Override PartName="/ppt/notesSlides/notesSlide6.xml" ContentType="application/vnd.openxmlformats-officedocument.presentationml.notesSlide+xml"/>
  <Override PartName="/ppt/tags/tag108.xml" ContentType="application/vnd.openxmlformats-officedocument.presentationml.tags+xml"/>
  <Override PartName="/ppt/tags/tag126.xml" ContentType="application/vnd.openxmlformats-officedocument.presentationml.tags+xml"/>
  <Override PartName="/ppt/tags/tag155.xml" ContentType="application/vnd.openxmlformats-officedocument.presentationml.tags+xml"/>
  <Override PartName="/ppt/tags/tag173.xml" ContentType="application/vnd.openxmlformats-officedocument.presentationml.tags+xml"/>
  <Override PartName="/ppt/slides/slide8.xml" ContentType="application/vnd.openxmlformats-officedocument.presentationml.slide+xml"/>
  <Override PartName="/ppt/slides/slide69.xml" ContentType="application/vnd.openxmlformats-officedocument.presentationml.slide+xml"/>
  <Override PartName="/ppt/slides/slide87.xml" ContentType="application/vnd.openxmlformats-officedocument.presentationml.slide+xml"/>
  <Override PartName="/ppt/slides/slide106.xml" ContentType="application/vnd.openxmlformats-officedocument.presentationml.slide+xml"/>
  <Override PartName="/ppt/tags/tag11.xml" ContentType="application/vnd.openxmlformats-officedocument.presentationml.tags+xml"/>
  <Override PartName="/ppt/tags/tag115.xml" ContentType="application/vnd.openxmlformats-officedocument.presentationml.tags+xml"/>
  <Override PartName="/ppt/tags/tag133.xml" ContentType="application/vnd.openxmlformats-officedocument.presentationml.tags+xml"/>
  <Override PartName="/ppt/tags/tag144.xml" ContentType="application/vnd.openxmlformats-officedocument.presentationml.tags+xml"/>
  <Override PartName="/ppt/tags/tag162.xml" ContentType="application/vnd.openxmlformats-officedocument.presentationml.tags+xml"/>
  <Override PartName="/ppt/tags/tag180.xml" ContentType="application/vnd.openxmlformats-officedocument.presentationml.tags+xml"/>
  <Override PartName="/ppt/slides/slide29.xml" ContentType="application/vnd.openxmlformats-officedocument.presentationml.slide+xml"/>
  <Override PartName="/ppt/slides/slide76.xml" ContentType="application/vnd.openxmlformats-officedocument.presentationml.slide+xml"/>
  <Override PartName="/ppt/slides/slide113.xml" ContentType="application/vnd.openxmlformats-officedocument.presentationml.slide+xml"/>
  <Override PartName="/ppt/tags/tag122.xml" ContentType="application/vnd.openxmlformats-officedocument.presentationml.tags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s/slide102.xml" ContentType="application/vnd.openxmlformats-officedocument.presentationml.slide+xml"/>
  <Override PartName="/ppt/slideLayouts/slideLayout6.xml" ContentType="application/vnd.openxmlformats-officedocument.presentationml.slideLayout+xml"/>
  <Override PartName="/ppt/tags/tag4.xml" ContentType="application/vnd.openxmlformats-officedocument.presentationml.tags+xml"/>
  <Override PartName="/ppt/tags/tag89.xml" ContentType="application/vnd.openxmlformats-officedocument.presentationml.tags+xml"/>
  <Override PartName="/ppt/tags/tag111.xml" ContentType="application/vnd.openxmlformats-officedocument.presentationml.tags+xml"/>
  <Override PartName="/ppt/slides/slide43.xml" ContentType="application/vnd.openxmlformats-officedocument.presentationml.slide+xml"/>
  <Override PartName="/ppt/slides/slide90.xml" ContentType="application/vnd.openxmlformats-officedocument.presentationml.slide+xml"/>
  <Override PartName="/ppt/theme/theme1.xml" ContentType="application/vnd.openxmlformats-officedocument.theme+xml"/>
  <Override PartName="/ppt/tags/tag78.xml" ContentType="application/vnd.openxmlformats-officedocument.presentationml.tags+xml"/>
  <Override PartName="/ppt/tags/tag100.xml" ContentType="application/vnd.openxmlformats-officedocument.presentationml.tags+xml"/>
  <Override PartName="/ppt/slides/slide32.xml" ContentType="application/vnd.openxmlformats-officedocument.presentationml.slide+xml"/>
  <Override PartName="/ppt/tags/tag56.xml" ContentType="application/vnd.openxmlformats-officedocument.presentationml.tags+xml"/>
  <Override PartName="/ppt/tags/tag67.xml" ContentType="application/vnd.openxmlformats-officedocument.presentationml.tags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gs/tag45.xml" ContentType="application/vnd.openxmlformats-officedocument.presentationml.tags+xml"/>
  <Override PartName="/ppt/tags/tag92.xml" ContentType="application/vnd.openxmlformats-officedocument.presentationml.tags+xml"/>
  <Override PartName="/ppt/tags/tag149.xml" ContentType="application/vnd.openxmlformats-officedocument.presentationml.tags+xml"/>
  <Override PartName="/ppt/tags/tag34.xml" ContentType="application/vnd.openxmlformats-officedocument.presentationml.tags+xml"/>
  <Override PartName="/ppt/tags/tag81.xml" ContentType="application/vnd.openxmlformats-officedocument.presentationml.tags+xml"/>
  <Override PartName="/ppt/tags/tag138.xml" ContentType="application/vnd.openxmlformats-officedocument.presentationml.tags+xml"/>
  <Override PartName="/ppt/slides/slide118.xml" ContentType="application/vnd.openxmlformats-officedocument.presentationml.slide+xml"/>
  <Override PartName="/ppt/tags/tag12.xml" ContentType="application/vnd.openxmlformats-officedocument.presentationml.tags+xml"/>
  <Override PartName="/ppt/tags/tag23.xml" ContentType="application/vnd.openxmlformats-officedocument.presentationml.tags+xml"/>
  <Override PartName="/ppt/tags/tag70.xml" ContentType="application/vnd.openxmlformats-officedocument.presentationml.tags+xml"/>
  <Override PartName="/ppt/tags/tag116.xml" ContentType="application/vnd.openxmlformats-officedocument.presentationml.tags+xml"/>
  <Override PartName="/ppt/tags/tag127.xml" ContentType="application/vnd.openxmlformats-officedocument.presentationml.tags+xml"/>
  <Override PartName="/ppt/tags/tag163.xml" ContentType="application/vnd.openxmlformats-officedocument.presentationml.tags+xml"/>
  <Override PartName="/ppt/tags/tag174.xml" ContentType="application/vnd.openxmlformats-officedocument.presentationml.tags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slides/slide107.xml" ContentType="application/vnd.openxmlformats-officedocument.presentationml.slide+xml"/>
  <Override PartName="/ppt/viewProps.xml" ContentType="application/vnd.openxmlformats-officedocument.presentationml.viewProps+xml"/>
  <Override PartName="/ppt/tags/tag9.xml" ContentType="application/vnd.openxmlformats-officedocument.presentationml.tags+xml"/>
  <Override PartName="/ppt/tags/tag105.xml" ContentType="application/vnd.openxmlformats-officedocument.presentationml.tags+xml"/>
  <Override PartName="/ppt/tags/tag152.xml" ContentType="application/vnd.openxmlformats-officedocument.presentationml.tags+xml"/>
  <Override PartName="/ppt/slides/slide48.xml" ContentType="application/vnd.openxmlformats-officedocument.presentationml.slide+xml"/>
  <Override PartName="/ppt/slides/slide95.xml" ContentType="application/vnd.openxmlformats-officedocument.presentationml.slide+xml"/>
  <Override PartName="/ppt/notesSlides/notesSlide3.xml" ContentType="application/vnd.openxmlformats-officedocument.presentationml.notesSlide+xml"/>
  <Default Extension="bin" ContentType="application/vnd.openxmlformats-officedocument.oleObject"/>
  <Override PartName="/ppt/tags/tag141.xml" ContentType="application/vnd.openxmlformats-officedocument.presentationml.tags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73.xml" ContentType="application/vnd.openxmlformats-officedocument.presentationml.slide+xml"/>
  <Override PartName="/ppt/slides/slide84.xml" ContentType="application/vnd.openxmlformats-officedocument.presentationml.slide+xml"/>
  <Override PartName="/ppt/presProps.xml" ContentType="application/vnd.openxmlformats-officedocument.presentationml.presProps+xml"/>
  <Override PartName="/ppt/tags/tag130.xml" ContentType="application/vnd.openxmlformats-officedocument.presentationml.tags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62.xml" ContentType="application/vnd.openxmlformats-officedocument.presentationml.slide+xml"/>
  <Override PartName="/ppt/slides/slide110.xml" ContentType="application/vnd.openxmlformats-officedocument.presentationml.slide+xml"/>
  <Override PartName="/ppt/slideLayouts/slideLayout3.xml" ContentType="application/vnd.openxmlformats-officedocument.presentationml.slideLayout+xml"/>
  <Override PartName="/ppt/tags/tag39.xml" ContentType="application/vnd.openxmlformats-officedocument.presentationml.tags+xml"/>
  <Override PartName="/ppt/tags/tag86.xml" ContentType="application/vnd.openxmlformats-officedocument.presentationml.tags+xml"/>
  <Override PartName="/ppt/tags/tag97.xml" ContentType="application/vnd.openxmlformats-officedocument.presentationml.tags+xml"/>
  <Override PartName="/ppt/slides/slide51.xml" ContentType="application/vnd.openxmlformats-officedocument.presentationml.slide+xml"/>
  <Override PartName="/ppt/tags/tag1.xml" ContentType="application/vnd.openxmlformats-officedocument.presentationml.tags+xml"/>
  <Override PartName="/ppt/tags/tag28.xml" ContentType="application/vnd.openxmlformats-officedocument.presentationml.tags+xml"/>
  <Override PartName="/ppt/tags/tag75.xml" ContentType="application/vnd.openxmlformats-officedocument.presentationml.tags+xml"/>
  <Override PartName="/ppt/tags/tag179.xml" ContentType="application/vnd.openxmlformats-officedocument.presentationml.tags+xml"/>
  <Override PartName="/ppt/slides/slide40.xml" ContentType="application/vnd.openxmlformats-officedocument.presentationml.slide+xml"/>
  <Override PartName="/ppt/tags/tag17.xml" ContentType="application/vnd.openxmlformats-officedocument.presentationml.tags+xml"/>
  <Override PartName="/ppt/tags/tag64.xml" ContentType="application/vnd.openxmlformats-officedocument.presentationml.tags+xml"/>
  <Override PartName="/ppt/tags/tag168.xml" ContentType="application/vnd.openxmlformats-officedocument.presentationml.tags+xml"/>
  <Override PartName="/ppt/tags/tag53.xml" ContentType="application/vnd.openxmlformats-officedocument.presentationml.tags+xml"/>
  <Default Extension="vml" ContentType="application/vnd.openxmlformats-officedocument.vmlDrawing"/>
  <Override PartName="/ppt/notesSlides/notesSlide8.xml" ContentType="application/vnd.openxmlformats-officedocument.presentationml.notesSlide+xml"/>
  <Override PartName="/ppt/tags/tag157.xml" ContentType="application/vnd.openxmlformats-officedocument.presentationml.tags+xml"/>
  <Override PartName="/ppt/slides/slide89.xml" ContentType="application/vnd.openxmlformats-officedocument.presentationml.slide+xml"/>
  <Override PartName="/ppt/tags/tag31.xml" ContentType="application/vnd.openxmlformats-officedocument.presentationml.tags+xml"/>
  <Override PartName="/ppt/tags/tag42.xml" ContentType="application/vnd.openxmlformats-officedocument.presentationml.tags+xml"/>
  <Override PartName="/ppt/tags/tag135.xml" ContentType="application/vnd.openxmlformats-officedocument.presentationml.tags+xml"/>
  <Override PartName="/ppt/tags/tag146.xml" ContentType="application/vnd.openxmlformats-officedocument.presentationml.tags+xml"/>
  <Override PartName="/ppt/slides/slide78.xml" ContentType="application/vnd.openxmlformats-officedocument.presentationml.slide+xml"/>
  <Override PartName="/ppt/slides/slide115.xml" ContentType="application/vnd.openxmlformats-officedocument.presentationml.slide+xml"/>
  <Override PartName="/ppt/tags/tag20.xml" ContentType="application/vnd.openxmlformats-officedocument.presentationml.tags+xml"/>
  <Override PartName="/ppt/tags/tag124.xml" ContentType="application/vnd.openxmlformats-officedocument.presentationml.tags+xml"/>
  <Override PartName="/ppt/tags/tag171.xml" ContentType="application/vnd.openxmlformats-officedocument.presentationml.tags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56.xml" ContentType="application/vnd.openxmlformats-officedocument.presentationml.slide+xml"/>
  <Override PartName="/ppt/slides/slide67.xml" ContentType="application/vnd.openxmlformats-officedocument.presentationml.slide+xml"/>
  <Override PartName="/ppt/slides/slide104.xml" ContentType="application/vnd.openxmlformats-officedocument.presentationml.slide+xml"/>
  <Override PartName="/ppt/slideLayouts/slideLayout8.xml" ContentType="application/vnd.openxmlformats-officedocument.presentationml.slideLayout+xml"/>
  <Override PartName="/ppt/tags/tag6.xml" ContentType="application/vnd.openxmlformats-officedocument.presentationml.tags+xml"/>
  <Override PartName="/ppt/tags/tag113.xml" ContentType="application/vnd.openxmlformats-officedocument.presentationml.tags+xml"/>
  <Override PartName="/ppt/tags/tag160.xml" ContentType="application/vnd.openxmlformats-officedocument.presentationml.tags+xml"/>
  <Override PartName="/ppt/slideMasters/slideMaster1.xml" ContentType="application/vnd.openxmlformats-officedocument.presentationml.slideMaster+xml"/>
  <Override PartName="/ppt/slides/slide45.xml" ContentType="application/vnd.openxmlformats-officedocument.presentationml.slide+xml"/>
  <Override PartName="/ppt/slides/slide92.xml" ContentType="application/vnd.openxmlformats-officedocument.presentationml.slide+xml"/>
  <Override PartName="/ppt/tags/tag102.xml" ContentType="application/vnd.openxmlformats-officedocument.presentationml.tags+xml"/>
  <Override PartName="/ppt/slides/slide34.xml" ContentType="application/vnd.openxmlformats-officedocument.presentationml.slide+xml"/>
  <Override PartName="/ppt/slides/slide81.xml" ContentType="application/vnd.openxmlformats-officedocument.presentationml.slide+xml"/>
  <Override PartName="/ppt/tags/tag58.xml" ContentType="application/vnd.openxmlformats-officedocument.presentationml.tags+xml"/>
  <Override PartName="/ppt/tags/tag69.xml" ContentType="application/vnd.openxmlformats-officedocument.presentationml.tags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70.xml" ContentType="application/vnd.openxmlformats-officedocument.presentationml.slide+xml"/>
  <Override PartName="/ppt/tags/tag47.xml" ContentType="application/vnd.openxmlformats-officedocument.presentationml.tags+xml"/>
  <Override PartName="/ppt/tags/tag94.xml" ContentType="application/vnd.openxmlformats-officedocument.presentationml.tags+xml"/>
  <Override PartName="/ppt/slides/slide12.xml" ContentType="application/vnd.openxmlformats-officedocument.presentationml.slide+xml"/>
  <Override PartName="/ppt/slideLayouts/slideLayout11.xml" ContentType="application/vnd.openxmlformats-officedocument.presentationml.slideLayout+xml"/>
  <Override PartName="/ppt/tags/tag36.xml" ContentType="application/vnd.openxmlformats-officedocument.presentationml.tags+xml"/>
  <Override PartName="/ppt/tags/tag83.xml" ContentType="application/vnd.openxmlformats-officedocument.presentationml.tags+xml"/>
  <Override PartName="/ppt/tags/tag14.xml" ContentType="application/vnd.openxmlformats-officedocument.presentationml.tags+xml"/>
  <Override PartName="/ppt/tags/tag25.xml" ContentType="application/vnd.openxmlformats-officedocument.presentationml.tags+xml"/>
  <Override PartName="/ppt/tags/tag61.xml" ContentType="application/vnd.openxmlformats-officedocument.presentationml.tags+xml"/>
  <Override PartName="/ppt/tags/tag72.xml" ContentType="application/vnd.openxmlformats-officedocument.presentationml.tags+xml"/>
  <Override PartName="/ppt/tags/tag118.xml" ContentType="application/vnd.openxmlformats-officedocument.presentationml.tags+xml"/>
  <Override PartName="/ppt/tags/tag129.xml" ContentType="application/vnd.openxmlformats-officedocument.presentationml.tags+xml"/>
  <Override PartName="/ppt/tags/tag165.xml" ContentType="application/vnd.openxmlformats-officedocument.presentationml.tags+xml"/>
  <Override PartName="/ppt/tags/tag176.xml" ContentType="application/vnd.openxmlformats-officedocument.presentationml.tags+xml"/>
  <Override PartName="/ppt/slides/slide109.xml" ContentType="application/vnd.openxmlformats-officedocument.presentationml.slide+xml"/>
  <Override PartName="/ppt/tags/tag50.xml" ContentType="application/vnd.openxmlformats-officedocument.presentationml.tags+xml"/>
  <Override PartName="/ppt/tags/tag107.xml" ContentType="application/vnd.openxmlformats-officedocument.presentationml.tags+xml"/>
  <Override PartName="/ppt/tags/tag154.xml" ContentType="application/vnd.openxmlformats-officedocument.presentationml.tags+xml"/>
  <Override PartName="/ppt/slides/slide97.xml" ContentType="application/vnd.openxmlformats-officedocument.presentationml.slide+xml"/>
  <Override PartName="/ppt/notesSlides/notesSlide5.xml" ContentType="application/vnd.openxmlformats-officedocument.presentationml.notesSlide+xml"/>
  <Override PartName="/ppt/tags/tag143.xml" ContentType="application/vnd.openxmlformats-officedocument.presentationml.tags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75.xml" ContentType="application/vnd.openxmlformats-officedocument.presentationml.slide+xml"/>
  <Override PartName="/ppt/slides/slide86.xml" ContentType="application/vnd.openxmlformats-officedocument.presentationml.slide+xml"/>
  <Override PartName="/ppt/tags/tag132.xml" ContentType="application/vnd.openxmlformats-officedocument.presentationml.tag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20"/>
  </p:notesMasterIdLst>
  <p:sldIdLst>
    <p:sldId id="256" r:id="rId2"/>
    <p:sldId id="257" r:id="rId3"/>
    <p:sldId id="285" r:id="rId4"/>
    <p:sldId id="259" r:id="rId5"/>
    <p:sldId id="384" r:id="rId6"/>
    <p:sldId id="386" r:id="rId7"/>
    <p:sldId id="350" r:id="rId8"/>
    <p:sldId id="351" r:id="rId9"/>
    <p:sldId id="292" r:id="rId10"/>
    <p:sldId id="413" r:id="rId11"/>
    <p:sldId id="275" r:id="rId12"/>
    <p:sldId id="269" r:id="rId13"/>
    <p:sldId id="390" r:id="rId14"/>
    <p:sldId id="391" r:id="rId15"/>
    <p:sldId id="392" r:id="rId16"/>
    <p:sldId id="356" r:id="rId17"/>
    <p:sldId id="358" r:id="rId18"/>
    <p:sldId id="357" r:id="rId19"/>
    <p:sldId id="395" r:id="rId20"/>
    <p:sldId id="396" r:id="rId21"/>
    <p:sldId id="360" r:id="rId22"/>
    <p:sldId id="398" r:id="rId23"/>
    <p:sldId id="401" r:id="rId24"/>
    <p:sldId id="364" r:id="rId25"/>
    <p:sldId id="365" r:id="rId26"/>
    <p:sldId id="421" r:id="rId27"/>
    <p:sldId id="407" r:id="rId28"/>
    <p:sldId id="409" r:id="rId29"/>
    <p:sldId id="379" r:id="rId30"/>
    <p:sldId id="416" r:id="rId31"/>
    <p:sldId id="406" r:id="rId32"/>
    <p:sldId id="411" r:id="rId33"/>
    <p:sldId id="412" r:id="rId34"/>
    <p:sldId id="380" r:id="rId35"/>
    <p:sldId id="417" r:id="rId36"/>
    <p:sldId id="418" r:id="rId37"/>
    <p:sldId id="419" r:id="rId38"/>
    <p:sldId id="420" r:id="rId39"/>
    <p:sldId id="433" r:id="rId40"/>
    <p:sldId id="315" r:id="rId41"/>
    <p:sldId id="334" r:id="rId42"/>
    <p:sldId id="439" r:id="rId43"/>
    <p:sldId id="474" r:id="rId44"/>
    <p:sldId id="423" r:id="rId45"/>
    <p:sldId id="314" r:id="rId46"/>
    <p:sldId id="346" r:id="rId47"/>
    <p:sldId id="333" r:id="rId48"/>
    <p:sldId id="316" r:id="rId49"/>
    <p:sldId id="317" r:id="rId50"/>
    <p:sldId id="318" r:id="rId51"/>
    <p:sldId id="325" r:id="rId52"/>
    <p:sldId id="332" r:id="rId53"/>
    <p:sldId id="301" r:id="rId54"/>
    <p:sldId id="469" r:id="rId55"/>
    <p:sldId id="434" r:id="rId56"/>
    <p:sldId id="424" r:id="rId57"/>
    <p:sldId id="425" r:id="rId58"/>
    <p:sldId id="426" r:id="rId59"/>
    <p:sldId id="312" r:id="rId60"/>
    <p:sldId id="435" r:id="rId61"/>
    <p:sldId id="427" r:id="rId62"/>
    <p:sldId id="428" r:id="rId63"/>
    <p:sldId id="429" r:id="rId64"/>
    <p:sldId id="313" r:id="rId65"/>
    <p:sldId id="438" r:id="rId66"/>
    <p:sldId id="436" r:id="rId67"/>
    <p:sldId id="437" r:id="rId68"/>
    <p:sldId id="307" r:id="rId69"/>
    <p:sldId id="303" r:id="rId70"/>
    <p:sldId id="308" r:id="rId71"/>
    <p:sldId id="309" r:id="rId72"/>
    <p:sldId id="345" r:id="rId73"/>
    <p:sldId id="299" r:id="rId74"/>
    <p:sldId id="300" r:id="rId75"/>
    <p:sldId id="441" r:id="rId76"/>
    <p:sldId id="445" r:id="rId77"/>
    <p:sldId id="443" r:id="rId78"/>
    <p:sldId id="446" r:id="rId79"/>
    <p:sldId id="444" r:id="rId80"/>
    <p:sldId id="447" r:id="rId81"/>
    <p:sldId id="448" r:id="rId82"/>
    <p:sldId id="319" r:id="rId83"/>
    <p:sldId id="320" r:id="rId84"/>
    <p:sldId id="321" r:id="rId85"/>
    <p:sldId id="348" r:id="rId86"/>
    <p:sldId id="440" r:id="rId87"/>
    <p:sldId id="330" r:id="rId88"/>
    <p:sldId id="327" r:id="rId89"/>
    <p:sldId id="328" r:id="rId90"/>
    <p:sldId id="329" r:id="rId91"/>
    <p:sldId id="322" r:id="rId92"/>
    <p:sldId id="456" r:id="rId93"/>
    <p:sldId id="457" r:id="rId94"/>
    <p:sldId id="458" r:id="rId95"/>
    <p:sldId id="459" r:id="rId96"/>
    <p:sldId id="460" r:id="rId97"/>
    <p:sldId id="323" r:id="rId98"/>
    <p:sldId id="324" r:id="rId99"/>
    <p:sldId id="475" r:id="rId100"/>
    <p:sldId id="476" r:id="rId101"/>
    <p:sldId id="477" r:id="rId102"/>
    <p:sldId id="470" r:id="rId103"/>
    <p:sldId id="430" r:id="rId104"/>
    <p:sldId id="471" r:id="rId105"/>
    <p:sldId id="472" r:id="rId106"/>
    <p:sldId id="473" r:id="rId107"/>
    <p:sldId id="431" r:id="rId108"/>
    <p:sldId id="432" r:id="rId109"/>
    <p:sldId id="452" r:id="rId110"/>
    <p:sldId id="453" r:id="rId111"/>
    <p:sldId id="468" r:id="rId112"/>
    <p:sldId id="467" r:id="rId113"/>
    <p:sldId id="478" r:id="rId114"/>
    <p:sldId id="479" r:id="rId115"/>
    <p:sldId id="480" r:id="rId116"/>
    <p:sldId id="481" r:id="rId117"/>
    <p:sldId id="482" r:id="rId118"/>
    <p:sldId id="336" r:id="rId119"/>
  </p:sldIdLst>
  <p:sldSz cx="9144000" cy="6858000" type="screen4x3"/>
  <p:notesSz cx="6858000" cy="9296400"/>
  <p:custDataLst>
    <p:tags r:id="rId121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70C0"/>
    <a:srgbClr val="4980AD"/>
    <a:srgbClr val="D86E2C"/>
    <a:srgbClr val="128438"/>
    <a:srgbClr val="6B9AC1"/>
    <a:srgbClr val="E39667"/>
    <a:srgbClr val="3399FF"/>
    <a:srgbClr val="760000"/>
  </p:clrMru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17292A2E-F333-43FB-9621-5CBBE7FDCDCB}" styleName="Light Style 2 - Accent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7CE84F3-28C3-443E-9E96-99CF82512B78}" styleName="Dark Style 1 - Accent 2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wholeTbl>
    <a:band1H>
      <a:tcStyle>
        <a:tcBdr/>
        <a:fill>
          <a:solidFill>
            <a:schemeClr val="accent2">
              <a:shade val="60000"/>
            </a:schemeClr>
          </a:solidFill>
        </a:fill>
      </a:tcStyle>
    </a:band1H>
    <a:band1V>
      <a:tcStyle>
        <a:tcBdr/>
        <a:fill>
          <a:solidFill>
            <a:schemeClr val="accent2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2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2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2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7133" autoAdjust="0"/>
    <p:restoredTop sz="94660"/>
  </p:normalViewPr>
  <p:slideViewPr>
    <p:cSldViewPr>
      <p:cViewPr>
        <p:scale>
          <a:sx n="90" d="100"/>
          <a:sy n="90" d="100"/>
        </p:scale>
        <p:origin x="-354" y="126"/>
      </p:cViewPr>
      <p:guideLst>
        <p:guide orient="horz" pos="2160"/>
        <p:guide pos="2880"/>
      </p:guideLst>
    </p:cSldViewPr>
  </p:slideViewPr>
  <p:notesTextViewPr>
    <p:cViewPr>
      <p:scale>
        <a:sx n="66" d="100"/>
        <a:sy n="66" d="100"/>
      </p:scale>
      <p:origin x="0" y="0"/>
    </p:cViewPr>
  </p:notesTextViewPr>
  <p:sorterViewPr>
    <p:cViewPr>
      <p:scale>
        <a:sx n="66" d="100"/>
        <a:sy n="66" d="100"/>
      </p:scale>
      <p:origin x="0" y="936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117" Type="http://schemas.openxmlformats.org/officeDocument/2006/relationships/slide" Target="slides/slide116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12" Type="http://schemas.openxmlformats.org/officeDocument/2006/relationships/slide" Target="slides/slide111.xml"/><Relationship Id="rId16" Type="http://schemas.openxmlformats.org/officeDocument/2006/relationships/slide" Target="slides/slide15.xml"/><Relationship Id="rId107" Type="http://schemas.openxmlformats.org/officeDocument/2006/relationships/slide" Target="slides/slide106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102" Type="http://schemas.openxmlformats.org/officeDocument/2006/relationships/slide" Target="slides/slide101.xml"/><Relationship Id="rId123" Type="http://schemas.openxmlformats.org/officeDocument/2006/relationships/viewProps" Target="viewProp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slide" Target="slides/slide104.xml"/><Relationship Id="rId113" Type="http://schemas.openxmlformats.org/officeDocument/2006/relationships/slide" Target="slides/slide112.xml"/><Relationship Id="rId118" Type="http://schemas.openxmlformats.org/officeDocument/2006/relationships/slide" Target="slides/slide117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121" Type="http://schemas.openxmlformats.org/officeDocument/2006/relationships/tags" Target="tags/tag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103" Type="http://schemas.openxmlformats.org/officeDocument/2006/relationships/slide" Target="slides/slide102.xml"/><Relationship Id="rId108" Type="http://schemas.openxmlformats.org/officeDocument/2006/relationships/slide" Target="slides/slide107.xml"/><Relationship Id="rId116" Type="http://schemas.openxmlformats.org/officeDocument/2006/relationships/slide" Target="slides/slide115.xml"/><Relationship Id="rId124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11" Type="http://schemas.openxmlformats.org/officeDocument/2006/relationships/slide" Target="slides/slide11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6" Type="http://schemas.openxmlformats.org/officeDocument/2006/relationships/slide" Target="slides/slide105.xml"/><Relationship Id="rId114" Type="http://schemas.openxmlformats.org/officeDocument/2006/relationships/slide" Target="slides/slide113.xml"/><Relationship Id="rId119" Type="http://schemas.openxmlformats.org/officeDocument/2006/relationships/slide" Target="slides/slide118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122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slide" Target="slides/slide10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slide" Target="slides/slide103.xml"/><Relationship Id="rId120" Type="http://schemas.openxmlformats.org/officeDocument/2006/relationships/notesMaster" Target="notesMasters/notesMaster1.xml"/><Relationship Id="rId125" Type="http://schemas.openxmlformats.org/officeDocument/2006/relationships/tableStyles" Target="tableStyle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110" Type="http://schemas.openxmlformats.org/officeDocument/2006/relationships/slide" Target="slides/slide109.xml"/><Relationship Id="rId115" Type="http://schemas.openxmlformats.org/officeDocument/2006/relationships/slide" Target="slides/slide114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1.w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251.wmf"/><Relationship Id="rId1" Type="http://schemas.openxmlformats.org/officeDocument/2006/relationships/image" Target="../media/image250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5138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65138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7A48E233-6277-4EB5-ABA7-F00B68156F0B}" type="datetimeFigureOut">
              <a:rPr lang="en-US"/>
              <a:pPr>
                <a:defRPr/>
              </a:pPr>
              <a:t>5/15/2011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049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16425"/>
            <a:ext cx="5486400" cy="4183063"/>
          </a:xfrm>
          <a:prstGeom prst="rect">
            <a:avLst/>
          </a:prstGeom>
        </p:spPr>
        <p:txBody>
          <a:bodyPr vert="horz" lIns="93177" tIns="46589" rIns="93177" bIns="46589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2971800" cy="465138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829675"/>
            <a:ext cx="2971800" cy="465138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24708474-2D24-4335-B81B-37FFD4CAD99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8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n-US" smtClean="0"/>
              <a:t>Questions:</a:t>
            </a:r>
          </a:p>
          <a:p>
            <a:pPr>
              <a:spcBef>
                <a:spcPct val="0"/>
              </a:spcBef>
            </a:pPr>
            <a:r>
              <a:rPr lang="en-US" smtClean="0"/>
              <a:t>1. For (b), the throughput will rise eventually ?</a:t>
            </a:r>
          </a:p>
        </p:txBody>
      </p:sp>
      <p:sp>
        <p:nvSpPr>
          <p:cNvPr id="19459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FAAB7417-A871-4CB9-9823-CB6E9AEF7D54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3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5954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125955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39D8E88A-7D54-4EC1-A7C5-F07579FEC0A2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98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8674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28675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C7600ACC-AD51-4248-B362-7A8FBB1334C2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4818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34819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BFC87F80-EC19-4F48-9140-EF87CD424D70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17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0962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40963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3D2B1C58-A2AA-46C5-96DA-935F9C131939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22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1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6802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n-US" smtClean="0"/>
              <a:t>Actions:</a:t>
            </a:r>
          </a:p>
          <a:p>
            <a:pPr>
              <a:spcBef>
                <a:spcPct val="0"/>
              </a:spcBef>
            </a:pPr>
            <a:r>
              <a:rPr lang="en-US" smtClean="0"/>
              <a:t>Should mention Shot-Noise related work. </a:t>
            </a:r>
          </a:p>
          <a:p>
            <a:pPr>
              <a:spcBef>
                <a:spcPct val="0"/>
              </a:spcBef>
            </a:pPr>
            <a:r>
              <a:rPr lang="en-US" smtClean="0"/>
              <a:t>Questions:</a:t>
            </a:r>
          </a:p>
        </p:txBody>
      </p:sp>
      <p:sp>
        <p:nvSpPr>
          <p:cNvPr id="76803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EB7F8E33-1654-4549-86B8-1FF9B1439252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55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7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0898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80899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ACF2D58E-C223-4E50-A014-0D3CDD0C6CC2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58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5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2946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n-US" smtClean="0"/>
              <a:t>Question:</a:t>
            </a:r>
            <a:br>
              <a:rPr lang="en-US" smtClean="0"/>
            </a:br>
            <a:r>
              <a:rPr lang="en-US" smtClean="0"/>
              <a:t>1. Middleton Class A kinda underestimates the impulsiveness of noise. P(mca &gt; a) &lt; P (Y &gt; a). This might be an issue. </a:t>
            </a:r>
          </a:p>
        </p:txBody>
      </p:sp>
      <p:sp>
        <p:nvSpPr>
          <p:cNvPr id="82947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972FFD78-72EA-4305-9A3C-2BC5CA0F47FB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59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3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4994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n-US" smtClean="0"/>
              <a:t>Questions:</a:t>
            </a:r>
          </a:p>
          <a:p>
            <a:pPr>
              <a:spcBef>
                <a:spcPct val="0"/>
              </a:spcBef>
            </a:pPr>
            <a:r>
              <a:rPr lang="en-US" smtClean="0"/>
              <a:t>1. MAC clustering example ?</a:t>
            </a:r>
          </a:p>
        </p:txBody>
      </p:sp>
      <p:sp>
        <p:nvSpPr>
          <p:cNvPr id="84995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3BDA7FF9-C2EE-45C8-9567-B86BB93E347C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60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89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4690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114691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48C86725-D812-4578-935D-61881D3B503F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88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Relationship Id="rId6" Type="http://schemas.openxmlformats.org/officeDocument/2006/relationships/image" Target="../media/image6.wmf"/><Relationship Id="rId5" Type="http://schemas.openxmlformats.org/officeDocument/2006/relationships/image" Target="../media/image5.png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/>
          <p:nvPr/>
        </p:nvSpPr>
        <p:spPr bwMode="white">
          <a:xfrm>
            <a:off x="0" y="5970588"/>
            <a:ext cx="9144000" cy="887412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Rectangle 9"/>
          <p:cNvSpPr/>
          <p:nvPr/>
        </p:nvSpPr>
        <p:spPr>
          <a:xfrm>
            <a:off x="-9525" y="6053138"/>
            <a:ext cx="2249488" cy="7127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Rectangle 10"/>
          <p:cNvSpPr/>
          <p:nvPr/>
        </p:nvSpPr>
        <p:spPr>
          <a:xfrm>
            <a:off x="2359025" y="6043613"/>
            <a:ext cx="6784975" cy="714375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7" name="Picture 4"/>
          <p:cNvPicPr>
            <a:picLocks noChangeAspect="1" noChangeArrowheads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4741863" y="776288"/>
            <a:ext cx="533400" cy="563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2"/>
          <p:cNvPicPr>
            <a:picLocks noChangeAspect="1" noChangeArrowheads="1"/>
          </p:cNvPicPr>
          <p:nvPr userDrawn="1"/>
        </p:nvPicPr>
        <p:blipFill>
          <a:blip r:embed="rId4"/>
          <a:srcRect/>
          <a:stretch>
            <a:fillRect/>
          </a:stretch>
        </p:blipFill>
        <p:spPr bwMode="auto">
          <a:xfrm>
            <a:off x="203200" y="527050"/>
            <a:ext cx="348615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2"/>
          <p:cNvPicPr>
            <a:picLocks noChangeAspect="1" noChangeArrowheads="1"/>
          </p:cNvPicPr>
          <p:nvPr userDrawn="1"/>
        </p:nvPicPr>
        <p:blipFill>
          <a:blip r:embed="rId5"/>
          <a:srcRect/>
          <a:stretch>
            <a:fillRect/>
          </a:stretch>
        </p:blipFill>
        <p:spPr bwMode="auto">
          <a:xfrm>
            <a:off x="4743450" y="252413"/>
            <a:ext cx="1733550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46"/>
          <p:cNvPicPr>
            <a:picLocks noChangeAspect="1" noChangeArrowheads="1"/>
          </p:cNvPicPr>
          <p:nvPr userDrawn="1"/>
        </p:nvPicPr>
        <p:blipFill>
          <a:blip r:embed="rId6"/>
          <a:srcRect/>
          <a:stretch>
            <a:fillRect/>
          </a:stretch>
        </p:blipFill>
        <p:spPr bwMode="auto">
          <a:xfrm>
            <a:off x="7467600" y="152400"/>
            <a:ext cx="1544638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13" name="Date Placeholder 27"/>
          <p:cNvSpPr>
            <a:spLocks noGrp="1"/>
          </p:cNvSpPr>
          <p:nvPr>
            <p:ph type="dt" sz="half" idx="10"/>
          </p:nvPr>
        </p:nvSpPr>
        <p:spPr>
          <a:xfrm>
            <a:off x="76200" y="6069013"/>
            <a:ext cx="2057400" cy="685800"/>
          </a:xfrm>
          <a:prstGeom prst="rect">
            <a:avLst/>
          </a:prstGeom>
        </p:spPr>
        <p:txBody>
          <a:bodyPr anchor="ctr">
            <a:noAutofit/>
          </a:bodyPr>
          <a:lstStyle>
            <a:lvl1pPr algn="ctr" fontAlgn="auto">
              <a:spcBef>
                <a:spcPts val="0"/>
              </a:spcBef>
              <a:spcAft>
                <a:spcPts val="0"/>
              </a:spcAft>
              <a:defRPr sz="2000" smtClean="0">
                <a:solidFill>
                  <a:srgbClr val="FFFFFF"/>
                </a:solidFill>
                <a:latin typeface="Calibri" pitchFamily="34" charset="0"/>
              </a:defRPr>
            </a:lvl1pPr>
          </a:lstStyle>
          <a:p>
            <a:pPr>
              <a:defRPr/>
            </a:pPr>
            <a:fld id="{CA6FF151-5FCC-40A4-AAF2-48BCC2FA6649}" type="datetime3">
              <a:rPr lang="en-US"/>
              <a:pPr>
                <a:defRPr/>
              </a:pPr>
              <a:t>15 May 2011</a:t>
            </a:fld>
            <a:endParaRPr lang="en-US" dirty="0"/>
          </a:p>
        </p:txBody>
      </p:sp>
      <p:sp>
        <p:nvSpPr>
          <p:cNvPr id="14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5275263" y="852488"/>
            <a:ext cx="3657600" cy="365125"/>
          </a:xfr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none"/>
        </p:style>
        <p:txBody>
          <a:bodyPr/>
          <a:lstStyle>
            <a:lvl1pPr algn="l" eaLnBrk="1" latinLnBrk="0" hangingPunct="1">
              <a:defRPr kumimoji="0" sz="1400" dirty="0" smtClean="0"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pPr>
              <a:defRPr/>
            </a:pPr>
            <a:r>
              <a:rPr lang="en-US"/>
              <a:t>Wireless Networking and Communications Group</a:t>
            </a:r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/>
          <p:nvPr/>
        </p:nvSpPr>
        <p:spPr bwMode="white">
          <a:xfrm>
            <a:off x="-9525" y="4572000"/>
            <a:ext cx="9144000" cy="887413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Rectangle 8"/>
          <p:cNvSpPr/>
          <p:nvPr/>
        </p:nvSpPr>
        <p:spPr>
          <a:xfrm>
            <a:off x="-9525" y="4664075"/>
            <a:ext cx="1463675" cy="712788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Rectangle 9"/>
          <p:cNvSpPr/>
          <p:nvPr/>
        </p:nvSpPr>
        <p:spPr>
          <a:xfrm>
            <a:off x="1544638" y="4654550"/>
            <a:ext cx="7599362" cy="712788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Rectangle 10"/>
          <p:cNvSpPr/>
          <p:nvPr/>
        </p:nvSpPr>
        <p:spPr bwMode="white">
          <a:xfrm>
            <a:off x="1447800" y="0"/>
            <a:ext cx="100013" cy="6867525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9" name="Slide Number Placeholder 12"/>
          <p:cNvSpPr>
            <a:spLocks noGrp="1"/>
          </p:cNvSpPr>
          <p:nvPr>
            <p:ph type="sldNum" sz="quarter" idx="10"/>
          </p:nvPr>
        </p:nvSpPr>
        <p:spPr>
          <a:xfrm>
            <a:off x="0" y="4667250"/>
            <a:ext cx="1447800" cy="663575"/>
          </a:xfrm>
        </p:spPr>
        <p:txBody>
          <a:bodyPr rtlCol="0"/>
          <a:lstStyle>
            <a:lvl1pPr>
              <a:defRPr sz="2800" smtClean="0"/>
            </a:lvl1pPr>
          </a:lstStyle>
          <a:p>
            <a:pPr>
              <a:defRPr/>
            </a:pPr>
            <a:fld id="{C1B407C2-291E-4A38-AAE5-9F9A1DB8022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0" name="Footer Placeholder 13"/>
          <p:cNvSpPr>
            <a:spLocks noGrp="1"/>
          </p:cNvSpPr>
          <p:nvPr>
            <p:ph type="ftr" sz="quarter" idx="11"/>
          </p:nvPr>
        </p:nvSpPr>
        <p:spPr>
          <a:xfrm>
            <a:off x="1600200" y="6248400"/>
            <a:ext cx="4572000" cy="365125"/>
          </a:xfrm>
        </p:spPr>
        <p:txBody>
          <a:bodyPr rtlCol="0"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Wireless Networking and Communications Group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0"/>
          </p:nvPr>
        </p:nvSpPr>
        <p:spPr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none"/>
        </p:style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Wireless Networking and Communications Group</a:t>
            </a:r>
            <a:endParaRPr lang="en-US" dirty="0"/>
          </a:p>
        </p:txBody>
      </p:sp>
      <p:sp>
        <p:nvSpPr>
          <p:cNvPr id="5" name="Slide Number Placeholder 2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40E6F6-58ED-48AD-8F8C-FF6EB9F043C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/>
          <p:nvPr/>
        </p:nvSpPr>
        <p:spPr bwMode="white">
          <a:xfrm>
            <a:off x="6096000" y="0"/>
            <a:ext cx="320675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Rectangle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Rectangle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457200" y="6248400"/>
            <a:ext cx="5573713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Wireless Networking and Communications Group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1"/>
          </p:nvPr>
        </p:nvSpPr>
        <p:spPr>
          <a:xfrm rot="5400000">
            <a:off x="5989638" y="144462"/>
            <a:ext cx="533400" cy="2444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BA96FDF-0323-47FF-AA24-D45C4A37E5A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28600"/>
            <a:ext cx="8534400" cy="76200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381000" y="1371600"/>
            <a:ext cx="8534400" cy="4724400"/>
          </a:xfrm>
          <a:ln w="3175">
            <a:noFill/>
          </a:ln>
        </p:spPr>
        <p:txBody>
          <a:bodyPr/>
          <a:lstStyle>
            <a:lvl1pPr>
              <a:defRPr>
                <a:solidFill>
                  <a:srgbClr val="0070C0"/>
                </a:solidFill>
              </a:defRPr>
            </a:lvl1pPr>
            <a:lvl3pPr>
              <a:defRPr sz="2400"/>
            </a:lvl3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838200" y="6248400"/>
            <a:ext cx="3733800" cy="365125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none"/>
        </p:style>
        <p:txBody>
          <a:bodyPr/>
          <a:lstStyle>
            <a:lvl1pPr>
              <a:defRPr sz="1400" dirty="0" smtClean="0"/>
            </a:lvl1pPr>
          </a:lstStyle>
          <a:p>
            <a:pPr>
              <a:defRPr/>
            </a:pPr>
            <a:r>
              <a:rPr lang="en-US"/>
              <a:t>Wireless Networking and Communications Group</a:t>
            </a: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smtClean="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C02117D0-2310-46A7-984B-A6BE81E7B9F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Rectangle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Rectangle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7" name="Slide Number Placeholder 12"/>
          <p:cNvSpPr>
            <a:spLocks noGrp="1"/>
          </p:cNvSpPr>
          <p:nvPr>
            <p:ph type="sldNum" sz="quarter" idx="10"/>
          </p:nvPr>
        </p:nvSpPr>
        <p:spPr>
          <a:xfrm>
            <a:off x="0" y="1752600"/>
            <a:ext cx="1295400" cy="701675"/>
          </a:xfrm>
        </p:spPr>
        <p:txBody>
          <a:bodyPr>
            <a:noAutofit/>
          </a:bodyPr>
          <a:lstStyle>
            <a:lvl1pPr>
              <a:defRPr sz="2400" smtClean="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7E6EBAE4-2BEA-4295-8A54-F070703F08A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8" name="Footer Placeholder 1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Wireless Networking and Communications Group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Slide Number Placeholder 9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534FD0E1-CE4D-4F90-84F2-A14AD75D201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Footer Placeholder 11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Wireless Networking and Communications Group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73050"/>
            <a:ext cx="8534400" cy="717550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381000" y="2133600"/>
            <a:ext cx="4267200" cy="38862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724400" y="2133600"/>
            <a:ext cx="4191000" cy="38862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"/>
          </p:nvPr>
        </p:nvSpPr>
        <p:spPr>
          <a:xfrm>
            <a:off x="381000" y="1400542"/>
            <a:ext cx="4267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3"/>
          </p:nvPr>
        </p:nvSpPr>
        <p:spPr>
          <a:xfrm>
            <a:off x="4724400" y="1400542"/>
            <a:ext cx="41910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7" name="Slide Number Placeholder 11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B8B61941-992E-4EC4-8226-C2C8F17D13E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8200" y="6248400"/>
            <a:ext cx="3733800" cy="365125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none"/>
        </p:style>
        <p:txBody>
          <a:bodyPr/>
          <a:lstStyle>
            <a:lvl1pPr>
              <a:defRPr sz="1400" dirty="0" smtClean="0"/>
            </a:lvl1pPr>
          </a:lstStyle>
          <a:p>
            <a:pPr>
              <a:defRPr/>
            </a:pPr>
            <a:r>
              <a:rPr lang="en-US"/>
              <a:t>Wireless Networking and Communications Group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none"/>
        </p:style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Wireless Networking and Communications Group</a:t>
            </a:r>
            <a:endParaRPr lang="en-US" dirty="0"/>
          </a:p>
        </p:txBody>
      </p:sp>
      <p:sp>
        <p:nvSpPr>
          <p:cNvPr id="4" name="Slide Number Placeholder 2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79E85B-44B7-46E9-B7D5-BB9E63CE04B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Wireless Networking and Communications Group</a:t>
            </a:r>
          </a:p>
        </p:txBody>
      </p:sp>
      <p:sp>
        <p:nvSpPr>
          <p:cNvPr id="3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 smtClean="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84EFBE32-FB5F-45E1-999B-465039F6A1B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5562600" y="6248400"/>
            <a:ext cx="3487738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304800" y="2895600"/>
            <a:ext cx="8534400" cy="762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Wireless Networking and Communications Group</a:t>
            </a:r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 smtClean="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A629115D-7436-4356-B9A7-EA84030AB2A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/>
          <a:lstStyle>
            <a:lvl1pPr algn="l">
              <a:buNone/>
              <a:defRPr sz="4400" b="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0"/>
          </p:nvPr>
        </p:nvSpPr>
        <p:spPr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none"/>
        </p:style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Wireless Networking and Communications Group</a:t>
            </a:r>
            <a:endParaRPr lang="en-US" dirty="0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D56618-BF4A-4459-9D1C-0844A64CDBB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4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21"/>
          <p:cNvSpPr>
            <a:spLocks noGrp="1"/>
          </p:cNvSpPr>
          <p:nvPr>
            <p:ph type="title"/>
          </p:nvPr>
        </p:nvSpPr>
        <p:spPr bwMode="auto">
          <a:xfrm>
            <a:off x="381000" y="228600"/>
            <a:ext cx="85344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12"/>
          <p:cNvSpPr>
            <a:spLocks noGrp="1"/>
          </p:cNvSpPr>
          <p:nvPr>
            <p:ph type="body" idx="1"/>
          </p:nvPr>
        </p:nvSpPr>
        <p:spPr bwMode="auto">
          <a:xfrm>
            <a:off x="381000" y="1371600"/>
            <a:ext cx="8534400" cy="4754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838200" y="6248400"/>
            <a:ext cx="3657600" cy="365125"/>
          </a:xfrm>
          <a:prstGeom prst="rect">
            <a:avLst/>
          </a:prstGeom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none"/>
        </p:style>
        <p:txBody>
          <a:bodyPr vert="horz" anchor="ctr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 smtClean="0">
                <a:solidFill>
                  <a:schemeClr val="accent2">
                    <a:lumMod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n-US"/>
              <a:t>Wireless Networking and Communications Group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0" y="1066800"/>
            <a:ext cx="3048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381000" y="1066800"/>
            <a:ext cx="876300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0" y="1055688"/>
            <a:ext cx="304800" cy="244475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 b="1" smtClean="0">
                <a:solidFill>
                  <a:srgbClr val="FFFFFF"/>
                </a:solidFill>
                <a:latin typeface="+mn-lt"/>
              </a:defRPr>
            </a:lvl1pPr>
          </a:lstStyle>
          <a:p>
            <a:pPr>
              <a:defRPr/>
            </a:pPr>
            <a:fld id="{CFAB1ADD-5973-482A-85DF-4EC03D6491F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pic>
        <p:nvPicPr>
          <p:cNvPr id="1032" name="Picture 2"/>
          <p:cNvPicPr>
            <a:picLocks noChangeAspect="1" noChangeArrowheads="1"/>
          </p:cNvPicPr>
          <p:nvPr userDrawn="1"/>
        </p:nvPicPr>
        <p:blipFill>
          <a:blip r:embed="rId14"/>
          <a:srcRect/>
          <a:stretch>
            <a:fillRect/>
          </a:stretch>
        </p:blipFill>
        <p:spPr bwMode="auto">
          <a:xfrm>
            <a:off x="5562600" y="6248400"/>
            <a:ext cx="3487738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3" name="Picture 4"/>
          <p:cNvPicPr>
            <a:picLocks noChangeAspect="1" noChangeArrowheads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>
            <a:off x="304800" y="6172200"/>
            <a:ext cx="533400" cy="563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0" r:id="rId6"/>
    <p:sldLayoutId id="2147483678" r:id="rId7"/>
    <p:sldLayoutId id="2147483679" r:id="rId8"/>
    <p:sldLayoutId id="2147483671" r:id="rId9"/>
    <p:sldLayoutId id="2147483680" r:id="rId10"/>
    <p:sldLayoutId id="2147483672" r:id="rId11"/>
    <p:sldLayoutId id="2147483681" r:id="rId12"/>
  </p:sldLayoutIdLst>
  <p:hf hdr="0"/>
  <p:txStyles>
    <p:titleStyle>
      <a:lvl1pPr algn="l" rtl="0" fontAlgn="base">
        <a:spcBef>
          <a:spcPct val="0"/>
        </a:spcBef>
        <a:spcAft>
          <a:spcPct val="0"/>
        </a:spcAft>
        <a:defRPr sz="3600" kern="1200">
          <a:solidFill>
            <a:schemeClr val="tx2"/>
          </a:solidFill>
          <a:latin typeface="Cambria" pitchFamily="18" charset="0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ambria" pitchFamily="18" charset="0"/>
        </a:defRPr>
      </a:lvl2pPr>
      <a:lvl3pPr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ambria" pitchFamily="18" charset="0"/>
        </a:defRPr>
      </a:lvl3pPr>
      <a:lvl4pPr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ambria" pitchFamily="18" charset="0"/>
        </a:defRPr>
      </a:lvl4pPr>
      <a:lvl5pPr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ambria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ambria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ambria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ambria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ambria" pitchFamily="18" charset="0"/>
        </a:defRPr>
      </a:lvl9pPr>
    </p:titleStyle>
    <p:bodyStyle>
      <a:lvl1pPr marL="319088" indent="-319088" algn="l" rtl="0" fontAlgn="base">
        <a:spcBef>
          <a:spcPts val="7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"/>
        <a:defRPr sz="2600" kern="1200">
          <a:solidFill>
            <a:srgbClr val="0070C0"/>
          </a:solidFill>
          <a:latin typeface="Calibri" pitchFamily="34" charset="0"/>
          <a:ea typeface="+mn-ea"/>
          <a:cs typeface="+mn-cs"/>
        </a:defRPr>
      </a:lvl1pPr>
      <a:lvl2pPr marL="639763" indent="-273050" algn="l" rtl="0" fontAlgn="base">
        <a:spcBef>
          <a:spcPts val="55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"/>
        <a:defRPr sz="2400" kern="1200">
          <a:solidFill>
            <a:schemeClr val="tx1"/>
          </a:solidFill>
          <a:latin typeface="Calibri" pitchFamily="34" charset="0"/>
          <a:ea typeface="+mn-ea"/>
          <a:cs typeface="+mn-cs"/>
        </a:defRPr>
      </a:lvl2pPr>
      <a:lvl3pPr marL="914400" indent="-228600" algn="l" rtl="0" fontAlgn="base">
        <a:spcBef>
          <a:spcPts val="500"/>
        </a:spcBef>
        <a:spcAft>
          <a:spcPct val="0"/>
        </a:spcAft>
        <a:buClr>
          <a:schemeClr val="accent2"/>
        </a:buClr>
        <a:buSzPct val="75000"/>
        <a:buFont typeface="Wingdings" pitchFamily="2" charset="2"/>
        <a:buChar char=""/>
        <a:defRPr sz="2300" kern="1200">
          <a:solidFill>
            <a:schemeClr val="tx1"/>
          </a:solidFill>
          <a:latin typeface="Calibri" pitchFamily="34" charset="0"/>
          <a:ea typeface="+mn-ea"/>
          <a:cs typeface="+mn-cs"/>
        </a:defRPr>
      </a:lvl3pPr>
      <a:lvl4pPr marL="1371600" indent="-228600" algn="l" rtl="0" fontAlgn="base">
        <a:spcBef>
          <a:spcPts val="400"/>
        </a:spcBef>
        <a:spcAft>
          <a:spcPct val="0"/>
        </a:spcAft>
        <a:buClr>
          <a:srgbClr val="A5AB81"/>
        </a:buClr>
        <a:buSzPct val="75000"/>
        <a:buFont typeface="Wingdings" pitchFamily="2" charset="2"/>
        <a:buChar char=""/>
        <a:defRPr sz="2000" kern="1200">
          <a:solidFill>
            <a:schemeClr val="tx1"/>
          </a:solidFill>
          <a:latin typeface="Calibri" pitchFamily="34" charset="0"/>
          <a:ea typeface="+mn-ea"/>
          <a:cs typeface="+mn-cs"/>
        </a:defRPr>
      </a:lvl4pPr>
      <a:lvl5pPr marL="1828800" indent="-228600" algn="l" rtl="0" fontAlgn="base">
        <a:spcBef>
          <a:spcPts val="400"/>
        </a:spcBef>
        <a:spcAft>
          <a:spcPct val="0"/>
        </a:spcAft>
        <a:buClr>
          <a:srgbClr val="D8B25C"/>
        </a:buClr>
        <a:buSzPct val="65000"/>
        <a:buFont typeface="Wingdings" pitchFamily="2" charset="2"/>
        <a:buChar char=""/>
        <a:defRPr sz="2000" kern="1200">
          <a:solidFill>
            <a:schemeClr val="tx1"/>
          </a:solidFill>
          <a:latin typeface="Calibri" pitchFamily="34" charset="0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0.xml.rels><?xml version="1.0" encoding="UTF-8" standalone="yes"?>
<Relationships xmlns="http://schemas.openxmlformats.org/package/2006/relationships"><Relationship Id="rId2" Type="http://schemas.openxmlformats.org/officeDocument/2006/relationships/slide" Target="slide40.xml"/><Relationship Id="rId1" Type="http://schemas.openxmlformats.org/officeDocument/2006/relationships/slideLayout" Target="../slideLayouts/slideLayout2.xml"/></Relationships>
</file>

<file path=ppt/slides/_rels/slide10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4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48.xml"/><Relationship Id="rId4" Type="http://schemas.openxmlformats.org/officeDocument/2006/relationships/slide" Target="slide40.xml"/></Relationships>
</file>

<file path=ppt/slides/_rels/slide10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slide" Target="slide40.xml"/><Relationship Id="rId2" Type="http://schemas.openxmlformats.org/officeDocument/2006/relationships/tags" Target="../tags/tag150.xml"/><Relationship Id="rId1" Type="http://schemas.openxmlformats.org/officeDocument/2006/relationships/tags" Target="../tags/tag149.xml"/><Relationship Id="rId6" Type="http://schemas.openxmlformats.org/officeDocument/2006/relationships/image" Target="../media/image226.png"/><Relationship Id="rId5" Type="http://schemas.openxmlformats.org/officeDocument/2006/relationships/image" Target="../media/image225.png"/><Relationship Id="rId4" Type="http://schemas.openxmlformats.org/officeDocument/2006/relationships/image" Target="../media/image76.png"/></Relationships>
</file>

<file path=ppt/slides/_rels/slide10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7.emf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51.xml"/><Relationship Id="rId6" Type="http://schemas.openxmlformats.org/officeDocument/2006/relationships/slide" Target="slide40.xml"/><Relationship Id="rId5" Type="http://schemas.openxmlformats.org/officeDocument/2006/relationships/image" Target="../media/image229.png"/><Relationship Id="rId4" Type="http://schemas.openxmlformats.org/officeDocument/2006/relationships/image" Target="../media/image228.emf"/></Relationships>
</file>

<file path=ppt/slides/_rels/slide10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0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52.xml"/><Relationship Id="rId4" Type="http://schemas.openxmlformats.org/officeDocument/2006/relationships/slide" Target="slide40.xml"/></Relationships>
</file>

<file path=ppt/slides/_rels/slide10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1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53.xml"/><Relationship Id="rId4" Type="http://schemas.openxmlformats.org/officeDocument/2006/relationships/slide" Target="slide40.xml"/></Relationships>
</file>

<file path=ppt/slides/_rels/slide106.xml.rels><?xml version="1.0" encoding="UTF-8" standalone="yes"?>
<Relationships xmlns="http://schemas.openxmlformats.org/package/2006/relationships"><Relationship Id="rId3" Type="http://schemas.openxmlformats.org/officeDocument/2006/relationships/slide" Target="slide40.xml"/><Relationship Id="rId2" Type="http://schemas.openxmlformats.org/officeDocument/2006/relationships/image" Target="../media/image232.emf"/><Relationship Id="rId1" Type="http://schemas.openxmlformats.org/officeDocument/2006/relationships/slideLayout" Target="../slideLayouts/slideLayout2.xml"/></Relationships>
</file>

<file path=ppt/slides/_rels/slide10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4.png"/><Relationship Id="rId13" Type="http://schemas.openxmlformats.org/officeDocument/2006/relationships/slide" Target="slide40.xml"/><Relationship Id="rId3" Type="http://schemas.openxmlformats.org/officeDocument/2006/relationships/tags" Target="../tags/tag156.xml"/><Relationship Id="rId7" Type="http://schemas.openxmlformats.org/officeDocument/2006/relationships/image" Target="../media/image233.png"/><Relationship Id="rId12" Type="http://schemas.openxmlformats.org/officeDocument/2006/relationships/image" Target="../media/image238.png"/><Relationship Id="rId2" Type="http://schemas.openxmlformats.org/officeDocument/2006/relationships/tags" Target="../tags/tag155.xml"/><Relationship Id="rId1" Type="http://schemas.openxmlformats.org/officeDocument/2006/relationships/tags" Target="../tags/tag154.xml"/><Relationship Id="rId6" Type="http://schemas.openxmlformats.org/officeDocument/2006/relationships/slideLayout" Target="../slideLayouts/slideLayout2.xml"/><Relationship Id="rId11" Type="http://schemas.openxmlformats.org/officeDocument/2006/relationships/image" Target="../media/image237.png"/><Relationship Id="rId5" Type="http://schemas.openxmlformats.org/officeDocument/2006/relationships/tags" Target="../tags/tag158.xml"/><Relationship Id="rId10" Type="http://schemas.openxmlformats.org/officeDocument/2006/relationships/image" Target="../media/image236.png"/><Relationship Id="rId4" Type="http://schemas.openxmlformats.org/officeDocument/2006/relationships/tags" Target="../tags/tag157.xml"/><Relationship Id="rId9" Type="http://schemas.openxmlformats.org/officeDocument/2006/relationships/image" Target="../media/image235.png"/></Relationships>
</file>

<file path=ppt/slides/_rels/slide10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1.emf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59.xml"/><Relationship Id="rId6" Type="http://schemas.openxmlformats.org/officeDocument/2006/relationships/slide" Target="slide40.xml"/><Relationship Id="rId5" Type="http://schemas.openxmlformats.org/officeDocument/2006/relationships/image" Target="../media/image93.emf"/><Relationship Id="rId4" Type="http://schemas.openxmlformats.org/officeDocument/2006/relationships/image" Target="../media/image92.png"/></Relationships>
</file>

<file path=ppt/slides/_rels/slide10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2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60.xml"/><Relationship Id="rId5" Type="http://schemas.openxmlformats.org/officeDocument/2006/relationships/slide" Target="slide40.xml"/><Relationship Id="rId4" Type="http://schemas.openxmlformats.org/officeDocument/2006/relationships/image" Target="../media/image239.emf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tags" Target="../tags/tag13.xml"/><Relationship Id="rId7" Type="http://schemas.openxmlformats.org/officeDocument/2006/relationships/image" Target="../media/image26.png"/><Relationship Id="rId2" Type="http://schemas.openxmlformats.org/officeDocument/2006/relationships/tags" Target="../tags/tag12.xml"/><Relationship Id="rId1" Type="http://schemas.openxmlformats.org/officeDocument/2006/relationships/tags" Target="../tags/tag11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slideLayout" Target="../slideLayouts/slideLayout2.xml"/><Relationship Id="rId9" Type="http://schemas.openxmlformats.org/officeDocument/2006/relationships/image" Target="../media/image28.png"/></Relationships>
</file>

<file path=ppt/slides/_rels/slide1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0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61.xml"/><Relationship Id="rId5" Type="http://schemas.openxmlformats.org/officeDocument/2006/relationships/slide" Target="slide40.xml"/><Relationship Id="rId4" Type="http://schemas.openxmlformats.org/officeDocument/2006/relationships/image" Target="../media/image241.emf"/></Relationships>
</file>

<file path=ppt/slides/_rels/slide111.xml.rels><?xml version="1.0" encoding="UTF-8" standalone="yes"?>
<Relationships xmlns="http://schemas.openxmlformats.org/package/2006/relationships"><Relationship Id="rId8" Type="http://schemas.openxmlformats.org/officeDocument/2006/relationships/tags" Target="../tags/tag169.xml"/><Relationship Id="rId13" Type="http://schemas.openxmlformats.org/officeDocument/2006/relationships/image" Target="../media/image245.png"/><Relationship Id="rId3" Type="http://schemas.openxmlformats.org/officeDocument/2006/relationships/tags" Target="../tags/tag164.xml"/><Relationship Id="rId7" Type="http://schemas.openxmlformats.org/officeDocument/2006/relationships/tags" Target="../tags/tag168.xml"/><Relationship Id="rId12" Type="http://schemas.openxmlformats.org/officeDocument/2006/relationships/image" Target="../media/image244.png"/><Relationship Id="rId2" Type="http://schemas.openxmlformats.org/officeDocument/2006/relationships/tags" Target="../tags/tag163.xml"/><Relationship Id="rId1" Type="http://schemas.openxmlformats.org/officeDocument/2006/relationships/tags" Target="../tags/tag162.xml"/><Relationship Id="rId6" Type="http://schemas.openxmlformats.org/officeDocument/2006/relationships/tags" Target="../tags/tag167.xml"/><Relationship Id="rId11" Type="http://schemas.openxmlformats.org/officeDocument/2006/relationships/image" Target="../media/image243.png"/><Relationship Id="rId5" Type="http://schemas.openxmlformats.org/officeDocument/2006/relationships/tags" Target="../tags/tag166.xml"/><Relationship Id="rId15" Type="http://schemas.openxmlformats.org/officeDocument/2006/relationships/slide" Target="slide40.xml"/><Relationship Id="rId10" Type="http://schemas.openxmlformats.org/officeDocument/2006/relationships/image" Target="../media/image242.png"/><Relationship Id="rId4" Type="http://schemas.openxmlformats.org/officeDocument/2006/relationships/tags" Target="../tags/tag165.xml"/><Relationship Id="rId9" Type="http://schemas.openxmlformats.org/officeDocument/2006/relationships/slideLayout" Target="../slideLayouts/slideLayout2.xml"/><Relationship Id="rId14" Type="http://schemas.openxmlformats.org/officeDocument/2006/relationships/image" Target="../media/image246.png"/></Relationships>
</file>

<file path=ppt/slides/_rels/slide112.xml.rels><?xml version="1.0" encoding="UTF-8" standalone="yes"?>
<Relationships xmlns="http://schemas.openxmlformats.org/package/2006/relationships"><Relationship Id="rId2" Type="http://schemas.openxmlformats.org/officeDocument/2006/relationships/slide" Target="slide40.xml"/><Relationship Id="rId1" Type="http://schemas.openxmlformats.org/officeDocument/2006/relationships/slideLayout" Target="../slideLayouts/slideLayout2.xml"/></Relationships>
</file>

<file path=ppt/slides/_rels/slide1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7.emf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70.xml"/><Relationship Id="rId5" Type="http://schemas.openxmlformats.org/officeDocument/2006/relationships/slide" Target="slide40.xml"/><Relationship Id="rId4" Type="http://schemas.openxmlformats.org/officeDocument/2006/relationships/image" Target="../media/image248.png"/></Relationships>
</file>

<file path=ppt/slides/_rels/slide1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9.emf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71.xml"/><Relationship Id="rId5" Type="http://schemas.openxmlformats.org/officeDocument/2006/relationships/slide" Target="slide40.xml"/><Relationship Id="rId4" Type="http://schemas.openxmlformats.org/officeDocument/2006/relationships/image" Target="../media/image248.png"/></Relationships>
</file>

<file path=ppt/slides/_rels/slide11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.bin"/><Relationship Id="rId13" Type="http://schemas.openxmlformats.org/officeDocument/2006/relationships/image" Target="../media/image254.png"/><Relationship Id="rId3" Type="http://schemas.openxmlformats.org/officeDocument/2006/relationships/tags" Target="../tags/tag173.xml"/><Relationship Id="rId7" Type="http://schemas.openxmlformats.org/officeDocument/2006/relationships/slideLayout" Target="../slideLayouts/slideLayout2.xml"/><Relationship Id="rId12" Type="http://schemas.openxmlformats.org/officeDocument/2006/relationships/image" Target="../media/image253.png"/><Relationship Id="rId2" Type="http://schemas.openxmlformats.org/officeDocument/2006/relationships/tags" Target="../tags/tag172.xml"/><Relationship Id="rId16" Type="http://schemas.openxmlformats.org/officeDocument/2006/relationships/slide" Target="slide40.xml"/><Relationship Id="rId1" Type="http://schemas.openxmlformats.org/officeDocument/2006/relationships/vmlDrawing" Target="../drawings/vmlDrawing2.vml"/><Relationship Id="rId6" Type="http://schemas.openxmlformats.org/officeDocument/2006/relationships/tags" Target="../tags/tag176.xml"/><Relationship Id="rId11" Type="http://schemas.openxmlformats.org/officeDocument/2006/relationships/image" Target="../media/image252.png"/><Relationship Id="rId5" Type="http://schemas.openxmlformats.org/officeDocument/2006/relationships/tags" Target="../tags/tag175.xml"/><Relationship Id="rId15" Type="http://schemas.openxmlformats.org/officeDocument/2006/relationships/image" Target="../media/image256.png"/><Relationship Id="rId10" Type="http://schemas.openxmlformats.org/officeDocument/2006/relationships/oleObject" Target="../embeddings/oleObject4.bin"/><Relationship Id="rId4" Type="http://schemas.openxmlformats.org/officeDocument/2006/relationships/tags" Target="../tags/tag174.xml"/><Relationship Id="rId9" Type="http://schemas.openxmlformats.org/officeDocument/2006/relationships/oleObject" Target="../embeddings/oleObject3.bin"/><Relationship Id="rId14" Type="http://schemas.openxmlformats.org/officeDocument/2006/relationships/image" Target="../media/image255.png"/></Relationships>
</file>

<file path=ppt/slides/_rels/slide1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8.png"/><Relationship Id="rId3" Type="http://schemas.openxmlformats.org/officeDocument/2006/relationships/tags" Target="../tags/tag179.xml"/><Relationship Id="rId7" Type="http://schemas.openxmlformats.org/officeDocument/2006/relationships/image" Target="../media/image253.png"/><Relationship Id="rId2" Type="http://schemas.openxmlformats.org/officeDocument/2006/relationships/tags" Target="../tags/tag178.xml"/><Relationship Id="rId1" Type="http://schemas.openxmlformats.org/officeDocument/2006/relationships/tags" Target="../tags/tag177.xml"/><Relationship Id="rId6" Type="http://schemas.openxmlformats.org/officeDocument/2006/relationships/image" Target="../media/image257.png"/><Relationship Id="rId5" Type="http://schemas.openxmlformats.org/officeDocument/2006/relationships/slideLayout" Target="../slideLayouts/slideLayout2.xml"/><Relationship Id="rId10" Type="http://schemas.openxmlformats.org/officeDocument/2006/relationships/slide" Target="slide40.xml"/><Relationship Id="rId4" Type="http://schemas.openxmlformats.org/officeDocument/2006/relationships/tags" Target="../tags/tag180.xml"/><Relationship Id="rId9" Type="http://schemas.openxmlformats.org/officeDocument/2006/relationships/image" Target="../media/image259.png"/></Relationships>
</file>

<file path=ppt/slides/_rels/slide1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0.emf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81.xml"/><Relationship Id="rId5" Type="http://schemas.openxmlformats.org/officeDocument/2006/relationships/slide" Target="slide40.xml"/><Relationship Id="rId4" Type="http://schemas.openxmlformats.org/officeDocument/2006/relationships/image" Target="../media/image261.png"/></Relationships>
</file>

<file path=ppt/slides/_rels/slide118.xml.rels><?xml version="1.0" encoding="UTF-8" standalone="yes"?>
<Relationships xmlns="http://schemas.openxmlformats.org/package/2006/relationships"><Relationship Id="rId2" Type="http://schemas.openxmlformats.org/officeDocument/2006/relationships/slide" Target="slide4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3" Type="http://schemas.openxmlformats.org/officeDocument/2006/relationships/tags" Target="../tags/tag16.xml"/><Relationship Id="rId7" Type="http://schemas.openxmlformats.org/officeDocument/2006/relationships/image" Target="../media/image33.png"/><Relationship Id="rId2" Type="http://schemas.openxmlformats.org/officeDocument/2006/relationships/tags" Target="../tags/tag15.xml"/><Relationship Id="rId1" Type="http://schemas.openxmlformats.org/officeDocument/2006/relationships/tags" Target="../tags/tag14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slideLayout" Target="../slideLayouts/slideLayout2.xml"/><Relationship Id="rId9" Type="http://schemas.openxmlformats.org/officeDocument/2006/relationships/image" Target="../media/image3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7.xml"/><Relationship Id="rId4" Type="http://schemas.openxmlformats.org/officeDocument/2006/relationships/image" Target="../media/image37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8.xml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9.xml"/><Relationship Id="rId4" Type="http://schemas.openxmlformats.org/officeDocument/2006/relationships/image" Target="../media/image39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png"/><Relationship Id="rId13" Type="http://schemas.openxmlformats.org/officeDocument/2006/relationships/image" Target="../media/image48.png"/><Relationship Id="rId3" Type="http://schemas.openxmlformats.org/officeDocument/2006/relationships/tags" Target="../tags/tag22.xml"/><Relationship Id="rId7" Type="http://schemas.openxmlformats.org/officeDocument/2006/relationships/slideLayout" Target="../slideLayouts/slideLayout2.xml"/><Relationship Id="rId12" Type="http://schemas.openxmlformats.org/officeDocument/2006/relationships/image" Target="../media/image47.png"/><Relationship Id="rId2" Type="http://schemas.openxmlformats.org/officeDocument/2006/relationships/tags" Target="../tags/tag21.xml"/><Relationship Id="rId1" Type="http://schemas.openxmlformats.org/officeDocument/2006/relationships/tags" Target="../tags/tag20.xml"/><Relationship Id="rId6" Type="http://schemas.openxmlformats.org/officeDocument/2006/relationships/tags" Target="../tags/tag25.xml"/><Relationship Id="rId11" Type="http://schemas.openxmlformats.org/officeDocument/2006/relationships/image" Target="../media/image46.png"/><Relationship Id="rId5" Type="http://schemas.openxmlformats.org/officeDocument/2006/relationships/tags" Target="../tags/tag24.xml"/><Relationship Id="rId10" Type="http://schemas.openxmlformats.org/officeDocument/2006/relationships/image" Target="../media/image45.png"/><Relationship Id="rId4" Type="http://schemas.openxmlformats.org/officeDocument/2006/relationships/tags" Target="../tags/tag23.xml"/><Relationship Id="rId9" Type="http://schemas.openxmlformats.org/officeDocument/2006/relationships/image" Target="../media/image44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tags" Target="../tags/tag28.xml"/><Relationship Id="rId7" Type="http://schemas.openxmlformats.org/officeDocument/2006/relationships/image" Target="../media/image51.png"/><Relationship Id="rId2" Type="http://schemas.openxmlformats.org/officeDocument/2006/relationships/tags" Target="../tags/tag27.xml"/><Relationship Id="rId1" Type="http://schemas.openxmlformats.org/officeDocument/2006/relationships/tags" Target="../tags/tag26.xml"/><Relationship Id="rId6" Type="http://schemas.openxmlformats.org/officeDocument/2006/relationships/image" Target="../media/image50.png"/><Relationship Id="rId5" Type="http://schemas.openxmlformats.org/officeDocument/2006/relationships/image" Target="../media/image49.png"/><Relationship Id="rId4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tags" Target="../tags/tag36.xml"/><Relationship Id="rId13" Type="http://schemas.openxmlformats.org/officeDocument/2006/relationships/notesSlide" Target="../notesSlides/notesSlide4.xml"/><Relationship Id="rId18" Type="http://schemas.openxmlformats.org/officeDocument/2006/relationships/image" Target="../media/image56.png"/><Relationship Id="rId3" Type="http://schemas.openxmlformats.org/officeDocument/2006/relationships/tags" Target="../tags/tag31.xml"/><Relationship Id="rId21" Type="http://schemas.openxmlformats.org/officeDocument/2006/relationships/image" Target="../media/image59.png"/><Relationship Id="rId7" Type="http://schemas.openxmlformats.org/officeDocument/2006/relationships/tags" Target="../tags/tag35.xml"/><Relationship Id="rId12" Type="http://schemas.openxmlformats.org/officeDocument/2006/relationships/slideLayout" Target="../slideLayouts/slideLayout2.xml"/><Relationship Id="rId17" Type="http://schemas.openxmlformats.org/officeDocument/2006/relationships/image" Target="../media/image55.png"/><Relationship Id="rId25" Type="http://schemas.openxmlformats.org/officeDocument/2006/relationships/image" Target="../media/image63.png"/><Relationship Id="rId2" Type="http://schemas.openxmlformats.org/officeDocument/2006/relationships/tags" Target="../tags/tag30.xml"/><Relationship Id="rId16" Type="http://schemas.openxmlformats.org/officeDocument/2006/relationships/image" Target="../media/image54.png"/><Relationship Id="rId20" Type="http://schemas.openxmlformats.org/officeDocument/2006/relationships/image" Target="../media/image58.png"/><Relationship Id="rId1" Type="http://schemas.openxmlformats.org/officeDocument/2006/relationships/tags" Target="../tags/tag29.xml"/><Relationship Id="rId6" Type="http://schemas.openxmlformats.org/officeDocument/2006/relationships/tags" Target="../tags/tag34.xml"/><Relationship Id="rId11" Type="http://schemas.openxmlformats.org/officeDocument/2006/relationships/tags" Target="../tags/tag39.xml"/><Relationship Id="rId24" Type="http://schemas.openxmlformats.org/officeDocument/2006/relationships/image" Target="../media/image62.png"/><Relationship Id="rId5" Type="http://schemas.openxmlformats.org/officeDocument/2006/relationships/tags" Target="../tags/tag33.xml"/><Relationship Id="rId15" Type="http://schemas.openxmlformats.org/officeDocument/2006/relationships/image" Target="../media/image53.png"/><Relationship Id="rId23" Type="http://schemas.openxmlformats.org/officeDocument/2006/relationships/image" Target="../media/image61.png"/><Relationship Id="rId10" Type="http://schemas.openxmlformats.org/officeDocument/2006/relationships/tags" Target="../tags/tag38.xml"/><Relationship Id="rId19" Type="http://schemas.openxmlformats.org/officeDocument/2006/relationships/image" Target="../media/image57.png"/><Relationship Id="rId4" Type="http://schemas.openxmlformats.org/officeDocument/2006/relationships/tags" Target="../tags/tag32.xml"/><Relationship Id="rId9" Type="http://schemas.openxmlformats.org/officeDocument/2006/relationships/tags" Target="../tags/tag37.xml"/><Relationship Id="rId14" Type="http://schemas.openxmlformats.org/officeDocument/2006/relationships/image" Target="../media/image52.emf"/><Relationship Id="rId22" Type="http://schemas.openxmlformats.org/officeDocument/2006/relationships/image" Target="../media/image60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tags" Target="../tags/tag47.xml"/><Relationship Id="rId13" Type="http://schemas.openxmlformats.org/officeDocument/2006/relationships/tags" Target="../tags/tag52.xml"/><Relationship Id="rId18" Type="http://schemas.openxmlformats.org/officeDocument/2006/relationships/image" Target="../media/image65.png"/><Relationship Id="rId26" Type="http://schemas.openxmlformats.org/officeDocument/2006/relationships/image" Target="../media/image69.png"/><Relationship Id="rId3" Type="http://schemas.openxmlformats.org/officeDocument/2006/relationships/tags" Target="../tags/tag42.xml"/><Relationship Id="rId21" Type="http://schemas.openxmlformats.org/officeDocument/2006/relationships/image" Target="../media/image55.png"/><Relationship Id="rId7" Type="http://schemas.openxmlformats.org/officeDocument/2006/relationships/tags" Target="../tags/tag46.xml"/><Relationship Id="rId12" Type="http://schemas.openxmlformats.org/officeDocument/2006/relationships/tags" Target="../tags/tag51.xml"/><Relationship Id="rId17" Type="http://schemas.openxmlformats.org/officeDocument/2006/relationships/image" Target="../media/image64.emf"/><Relationship Id="rId25" Type="http://schemas.openxmlformats.org/officeDocument/2006/relationships/image" Target="../media/image68.png"/><Relationship Id="rId2" Type="http://schemas.openxmlformats.org/officeDocument/2006/relationships/tags" Target="../tags/tag41.xml"/><Relationship Id="rId16" Type="http://schemas.openxmlformats.org/officeDocument/2006/relationships/slideLayout" Target="../slideLayouts/slideLayout2.xml"/><Relationship Id="rId20" Type="http://schemas.openxmlformats.org/officeDocument/2006/relationships/image" Target="../media/image67.png"/><Relationship Id="rId29" Type="http://schemas.openxmlformats.org/officeDocument/2006/relationships/image" Target="../media/image72.png"/><Relationship Id="rId1" Type="http://schemas.openxmlformats.org/officeDocument/2006/relationships/tags" Target="../tags/tag40.xml"/><Relationship Id="rId6" Type="http://schemas.openxmlformats.org/officeDocument/2006/relationships/tags" Target="../tags/tag45.xml"/><Relationship Id="rId11" Type="http://schemas.openxmlformats.org/officeDocument/2006/relationships/tags" Target="../tags/tag50.xml"/><Relationship Id="rId24" Type="http://schemas.openxmlformats.org/officeDocument/2006/relationships/image" Target="../media/image58.png"/><Relationship Id="rId32" Type="http://schemas.openxmlformats.org/officeDocument/2006/relationships/image" Target="../media/image75.png"/><Relationship Id="rId5" Type="http://schemas.openxmlformats.org/officeDocument/2006/relationships/tags" Target="../tags/tag44.xml"/><Relationship Id="rId15" Type="http://schemas.openxmlformats.org/officeDocument/2006/relationships/tags" Target="../tags/tag54.xml"/><Relationship Id="rId23" Type="http://schemas.openxmlformats.org/officeDocument/2006/relationships/image" Target="../media/image57.png"/><Relationship Id="rId28" Type="http://schemas.openxmlformats.org/officeDocument/2006/relationships/image" Target="../media/image71.png"/><Relationship Id="rId10" Type="http://schemas.openxmlformats.org/officeDocument/2006/relationships/tags" Target="../tags/tag49.xml"/><Relationship Id="rId19" Type="http://schemas.openxmlformats.org/officeDocument/2006/relationships/image" Target="../media/image66.png"/><Relationship Id="rId31" Type="http://schemas.openxmlformats.org/officeDocument/2006/relationships/image" Target="../media/image74.png"/><Relationship Id="rId4" Type="http://schemas.openxmlformats.org/officeDocument/2006/relationships/tags" Target="../tags/tag43.xml"/><Relationship Id="rId9" Type="http://schemas.openxmlformats.org/officeDocument/2006/relationships/tags" Target="../tags/tag48.xml"/><Relationship Id="rId14" Type="http://schemas.openxmlformats.org/officeDocument/2006/relationships/tags" Target="../tags/tag53.xml"/><Relationship Id="rId22" Type="http://schemas.openxmlformats.org/officeDocument/2006/relationships/image" Target="../media/image56.png"/><Relationship Id="rId27" Type="http://schemas.openxmlformats.org/officeDocument/2006/relationships/image" Target="../media/image70.png"/><Relationship Id="rId30" Type="http://schemas.openxmlformats.org/officeDocument/2006/relationships/image" Target="../media/image73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5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tags" Target="../tags/tag63.xml"/><Relationship Id="rId13" Type="http://schemas.openxmlformats.org/officeDocument/2006/relationships/image" Target="../media/image80.png"/><Relationship Id="rId3" Type="http://schemas.openxmlformats.org/officeDocument/2006/relationships/tags" Target="../tags/tag58.xml"/><Relationship Id="rId7" Type="http://schemas.openxmlformats.org/officeDocument/2006/relationships/tags" Target="../tags/tag62.xml"/><Relationship Id="rId12" Type="http://schemas.openxmlformats.org/officeDocument/2006/relationships/image" Target="../media/image79.png"/><Relationship Id="rId17" Type="http://schemas.openxmlformats.org/officeDocument/2006/relationships/image" Target="../media/image84.png"/><Relationship Id="rId2" Type="http://schemas.openxmlformats.org/officeDocument/2006/relationships/tags" Target="../tags/tag57.xml"/><Relationship Id="rId16" Type="http://schemas.openxmlformats.org/officeDocument/2006/relationships/image" Target="../media/image83.png"/><Relationship Id="rId1" Type="http://schemas.openxmlformats.org/officeDocument/2006/relationships/tags" Target="../tags/tag56.xml"/><Relationship Id="rId6" Type="http://schemas.openxmlformats.org/officeDocument/2006/relationships/tags" Target="../tags/tag61.xml"/><Relationship Id="rId11" Type="http://schemas.openxmlformats.org/officeDocument/2006/relationships/image" Target="../media/image78.emf"/><Relationship Id="rId5" Type="http://schemas.openxmlformats.org/officeDocument/2006/relationships/tags" Target="../tags/tag60.xml"/><Relationship Id="rId15" Type="http://schemas.openxmlformats.org/officeDocument/2006/relationships/image" Target="../media/image82.png"/><Relationship Id="rId10" Type="http://schemas.openxmlformats.org/officeDocument/2006/relationships/image" Target="../media/image77.emf"/><Relationship Id="rId4" Type="http://schemas.openxmlformats.org/officeDocument/2006/relationships/tags" Target="../tags/tag59.xml"/><Relationship Id="rId9" Type="http://schemas.openxmlformats.org/officeDocument/2006/relationships/slideLayout" Target="../slideLayouts/slideLayout2.xml"/><Relationship Id="rId14" Type="http://schemas.openxmlformats.org/officeDocument/2006/relationships/image" Target="../media/image81.pn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86.png"/><Relationship Id="rId3" Type="http://schemas.openxmlformats.org/officeDocument/2006/relationships/tags" Target="../tags/tag66.xml"/><Relationship Id="rId7" Type="http://schemas.openxmlformats.org/officeDocument/2006/relationships/image" Target="../media/image85.png"/><Relationship Id="rId12" Type="http://schemas.openxmlformats.org/officeDocument/2006/relationships/image" Target="../media/image90.png"/><Relationship Id="rId2" Type="http://schemas.openxmlformats.org/officeDocument/2006/relationships/tags" Target="../tags/tag65.xml"/><Relationship Id="rId1" Type="http://schemas.openxmlformats.org/officeDocument/2006/relationships/tags" Target="../tags/tag64.xml"/><Relationship Id="rId6" Type="http://schemas.openxmlformats.org/officeDocument/2006/relationships/slideLayout" Target="../slideLayouts/slideLayout2.xml"/><Relationship Id="rId11" Type="http://schemas.openxmlformats.org/officeDocument/2006/relationships/image" Target="../media/image89.emf"/><Relationship Id="rId5" Type="http://schemas.openxmlformats.org/officeDocument/2006/relationships/tags" Target="../tags/tag68.xml"/><Relationship Id="rId10" Type="http://schemas.openxmlformats.org/officeDocument/2006/relationships/image" Target="../media/image88.png"/><Relationship Id="rId4" Type="http://schemas.openxmlformats.org/officeDocument/2006/relationships/tags" Target="../tags/tag67.xml"/><Relationship Id="rId9" Type="http://schemas.openxmlformats.org/officeDocument/2006/relationships/image" Target="../media/image87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1.emf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9.xml"/><Relationship Id="rId5" Type="http://schemas.openxmlformats.org/officeDocument/2006/relationships/image" Target="../media/image93.emf"/><Relationship Id="rId4" Type="http://schemas.openxmlformats.org/officeDocument/2006/relationships/image" Target="../media/image92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wmf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5.emf"/><Relationship Id="rId2" Type="http://schemas.openxmlformats.org/officeDocument/2006/relationships/image" Target="../media/image94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slide" Target="slide60.xml"/><Relationship Id="rId3" Type="http://schemas.openxmlformats.org/officeDocument/2006/relationships/slide" Target="slide47.xml"/><Relationship Id="rId7" Type="http://schemas.openxmlformats.org/officeDocument/2006/relationships/slide" Target="slide55.xml"/><Relationship Id="rId2" Type="http://schemas.openxmlformats.org/officeDocument/2006/relationships/slide" Target="slide45.xml"/><Relationship Id="rId1" Type="http://schemas.openxmlformats.org/officeDocument/2006/relationships/slideLayout" Target="../slideLayouts/slideLayout2.xml"/><Relationship Id="rId6" Type="http://schemas.openxmlformats.org/officeDocument/2006/relationships/slide" Target="slide53.xml"/><Relationship Id="rId5" Type="http://schemas.openxmlformats.org/officeDocument/2006/relationships/slide" Target="slide51.xml"/><Relationship Id="rId10" Type="http://schemas.openxmlformats.org/officeDocument/2006/relationships/slide" Target="slide54.xml"/><Relationship Id="rId4" Type="http://schemas.openxmlformats.org/officeDocument/2006/relationships/slide" Target="slide49.xml"/><Relationship Id="rId9" Type="http://schemas.openxmlformats.org/officeDocument/2006/relationships/slide" Target="slide44.xml"/></Relationships>
</file>

<file path=ppt/slides/_rels/slide41.xml.rels><?xml version="1.0" encoding="UTF-8" standalone="yes"?>
<Relationships xmlns="http://schemas.openxmlformats.org/package/2006/relationships"><Relationship Id="rId8" Type="http://schemas.openxmlformats.org/officeDocument/2006/relationships/slide" Target="slide77.xml"/><Relationship Id="rId3" Type="http://schemas.openxmlformats.org/officeDocument/2006/relationships/slide" Target="slide73.xml"/><Relationship Id="rId7" Type="http://schemas.openxmlformats.org/officeDocument/2006/relationships/slide" Target="slide75.xml"/><Relationship Id="rId2" Type="http://schemas.openxmlformats.org/officeDocument/2006/relationships/slide" Target="slide68.xml"/><Relationship Id="rId1" Type="http://schemas.openxmlformats.org/officeDocument/2006/relationships/slideLayout" Target="../slideLayouts/slideLayout2.xml"/><Relationship Id="rId6" Type="http://schemas.openxmlformats.org/officeDocument/2006/relationships/slide" Target="slide66.xml"/><Relationship Id="rId5" Type="http://schemas.openxmlformats.org/officeDocument/2006/relationships/slide" Target="slide82.xml"/><Relationship Id="rId4" Type="http://schemas.openxmlformats.org/officeDocument/2006/relationships/slide" Target="slide83.xml"/><Relationship Id="rId9" Type="http://schemas.openxmlformats.org/officeDocument/2006/relationships/slide" Target="slide80.xml"/></Relationships>
</file>

<file path=ppt/slides/_rels/slide42.xml.rels><?xml version="1.0" encoding="UTF-8" standalone="yes"?>
<Relationships xmlns="http://schemas.openxmlformats.org/package/2006/relationships"><Relationship Id="rId8" Type="http://schemas.openxmlformats.org/officeDocument/2006/relationships/slide" Target="slide104.xml"/><Relationship Id="rId3" Type="http://schemas.openxmlformats.org/officeDocument/2006/relationships/slide" Target="slide91.xml"/><Relationship Id="rId7" Type="http://schemas.openxmlformats.org/officeDocument/2006/relationships/slide" Target="slide103.xml"/><Relationship Id="rId2" Type="http://schemas.openxmlformats.org/officeDocument/2006/relationships/slide" Target="slide87.xml"/><Relationship Id="rId1" Type="http://schemas.openxmlformats.org/officeDocument/2006/relationships/slideLayout" Target="../slideLayouts/slideLayout2.xml"/><Relationship Id="rId6" Type="http://schemas.openxmlformats.org/officeDocument/2006/relationships/slide" Target="slide102.xml"/><Relationship Id="rId5" Type="http://schemas.openxmlformats.org/officeDocument/2006/relationships/slide" Target="slide86.xml"/><Relationship Id="rId4" Type="http://schemas.openxmlformats.org/officeDocument/2006/relationships/slide" Target="slide99.xml"/><Relationship Id="rId9" Type="http://schemas.openxmlformats.org/officeDocument/2006/relationships/slide" Target="slide105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slide" Target="slide111.xml"/><Relationship Id="rId2" Type="http://schemas.openxmlformats.org/officeDocument/2006/relationships/slide" Target="slide107.xml"/><Relationship Id="rId1" Type="http://schemas.openxmlformats.org/officeDocument/2006/relationships/slideLayout" Target="../slideLayouts/slideLayout2.xml"/><Relationship Id="rId5" Type="http://schemas.openxmlformats.org/officeDocument/2006/relationships/slide" Target="slide115.xml"/><Relationship Id="rId4" Type="http://schemas.openxmlformats.org/officeDocument/2006/relationships/slide" Target="slide113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6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0.xml"/><Relationship Id="rId4" Type="http://schemas.openxmlformats.org/officeDocument/2006/relationships/slide" Target="slide40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7.png"/><Relationship Id="rId2" Type="http://schemas.openxmlformats.org/officeDocument/2006/relationships/slide" Target="slide40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9.png"/><Relationship Id="rId2" Type="http://schemas.openxmlformats.org/officeDocument/2006/relationships/image" Target="../media/image98.png"/><Relationship Id="rId1" Type="http://schemas.openxmlformats.org/officeDocument/2006/relationships/slideLayout" Target="../slideLayouts/slideLayout2.xml"/><Relationship Id="rId4" Type="http://schemas.openxmlformats.org/officeDocument/2006/relationships/slide" Target="slide40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slide" Target="slide40.xml"/><Relationship Id="rId2" Type="http://schemas.openxmlformats.org/officeDocument/2006/relationships/image" Target="../media/image100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slide" Target="slide40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slide" Target="slide40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wmf"/><Relationship Id="rId5" Type="http://schemas.openxmlformats.org/officeDocument/2006/relationships/image" Target="../media/image16.png"/><Relationship Id="rId4" Type="http://schemas.openxmlformats.org/officeDocument/2006/relationships/image" Target="../media/image9.jpeg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slide" Target="slide40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slide" Target="slide40.xml"/><Relationship Id="rId2" Type="http://schemas.openxmlformats.org/officeDocument/2006/relationships/image" Target="../media/image102.emf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slide" Target="slide40.xml"/><Relationship Id="rId2" Type="http://schemas.openxmlformats.org/officeDocument/2006/relationships/image" Target="../media/image103.emf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8" Type="http://schemas.openxmlformats.org/officeDocument/2006/relationships/slide" Target="slide40.xml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07.emf"/><Relationship Id="rId2" Type="http://schemas.openxmlformats.org/officeDocument/2006/relationships/tags" Target="../tags/tag72.xml"/><Relationship Id="rId1" Type="http://schemas.openxmlformats.org/officeDocument/2006/relationships/tags" Target="../tags/tag71.xml"/><Relationship Id="rId6" Type="http://schemas.openxmlformats.org/officeDocument/2006/relationships/image" Target="../media/image106.png"/><Relationship Id="rId5" Type="http://schemas.openxmlformats.org/officeDocument/2006/relationships/image" Target="../media/image105.png"/><Relationship Id="rId4" Type="http://schemas.openxmlformats.org/officeDocument/2006/relationships/image" Target="../media/image104.emf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8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3.xml"/><Relationship Id="rId4" Type="http://schemas.openxmlformats.org/officeDocument/2006/relationships/slide" Target="slide40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slide" Target="slide40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slide" Target="slide40.xml"/><Relationship Id="rId2" Type="http://schemas.openxmlformats.org/officeDocument/2006/relationships/tags" Target="../tags/tag75.xml"/><Relationship Id="rId1" Type="http://schemas.openxmlformats.org/officeDocument/2006/relationships/tags" Target="../tags/tag74.xml"/><Relationship Id="rId6" Type="http://schemas.openxmlformats.org/officeDocument/2006/relationships/image" Target="../media/image110.png"/><Relationship Id="rId5" Type="http://schemas.openxmlformats.org/officeDocument/2006/relationships/image" Target="../media/image109.png"/><Relationship Id="rId4" Type="http://schemas.openxmlformats.org/officeDocument/2006/relationships/image" Target="../media/image31.png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1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6.xml"/><Relationship Id="rId4" Type="http://schemas.openxmlformats.org/officeDocument/2006/relationships/slide" Target="slide40.xml"/></Relationships>
</file>

<file path=ppt/slides/_rels/slide5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4.png"/><Relationship Id="rId3" Type="http://schemas.openxmlformats.org/officeDocument/2006/relationships/tags" Target="../tags/tag79.xml"/><Relationship Id="rId7" Type="http://schemas.openxmlformats.org/officeDocument/2006/relationships/image" Target="../media/image113.png"/><Relationship Id="rId2" Type="http://schemas.openxmlformats.org/officeDocument/2006/relationships/tags" Target="../tags/tag78.xml"/><Relationship Id="rId1" Type="http://schemas.openxmlformats.org/officeDocument/2006/relationships/tags" Target="../tags/tag77.xml"/><Relationship Id="rId6" Type="http://schemas.openxmlformats.org/officeDocument/2006/relationships/image" Target="../media/image112.png"/><Relationship Id="rId11" Type="http://schemas.openxmlformats.org/officeDocument/2006/relationships/slide" Target="slide40.xml"/><Relationship Id="rId5" Type="http://schemas.openxmlformats.org/officeDocument/2006/relationships/notesSlide" Target="../notesSlides/notesSlide6.xml"/><Relationship Id="rId10" Type="http://schemas.openxmlformats.org/officeDocument/2006/relationships/image" Target="../media/image116.emf"/><Relationship Id="rId4" Type="http://schemas.openxmlformats.org/officeDocument/2006/relationships/slideLayout" Target="../slideLayouts/slideLayout2.xml"/><Relationship Id="rId9" Type="http://schemas.openxmlformats.org/officeDocument/2006/relationships/image" Target="../media/image115.emf"/></Relationships>
</file>

<file path=ppt/slides/_rels/slide59.xml.rels><?xml version="1.0" encoding="UTF-8" standalone="yes"?>
<Relationships xmlns="http://schemas.openxmlformats.org/package/2006/relationships"><Relationship Id="rId8" Type="http://schemas.openxmlformats.org/officeDocument/2006/relationships/slide" Target="slide40.xml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12.png"/><Relationship Id="rId2" Type="http://schemas.openxmlformats.org/officeDocument/2006/relationships/tags" Target="../tags/tag81.xml"/><Relationship Id="rId1" Type="http://schemas.openxmlformats.org/officeDocument/2006/relationships/tags" Target="../tags/tag80.xml"/><Relationship Id="rId6" Type="http://schemas.openxmlformats.org/officeDocument/2006/relationships/image" Target="../media/image118.emf"/><Relationship Id="rId5" Type="http://schemas.openxmlformats.org/officeDocument/2006/relationships/image" Target="../media/image117.png"/><Relationship Id="rId4" Type="http://schemas.openxmlformats.org/officeDocument/2006/relationships/notesSlide" Target="../notesSlides/notesSlide7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wmf"/><Relationship Id="rId3" Type="http://schemas.openxmlformats.org/officeDocument/2006/relationships/tags" Target="../tags/tag4.xml"/><Relationship Id="rId7" Type="http://schemas.openxmlformats.org/officeDocument/2006/relationships/image" Target="../media/image16.png"/><Relationship Id="rId12" Type="http://schemas.openxmlformats.org/officeDocument/2006/relationships/image" Target="../media/image18.png"/><Relationship Id="rId2" Type="http://schemas.openxmlformats.org/officeDocument/2006/relationships/tags" Target="../tags/tag3.xml"/><Relationship Id="rId1" Type="http://schemas.openxmlformats.org/officeDocument/2006/relationships/tags" Target="../tags/tag2.xml"/><Relationship Id="rId6" Type="http://schemas.openxmlformats.org/officeDocument/2006/relationships/image" Target="../media/image15.jpeg"/><Relationship Id="rId11" Type="http://schemas.openxmlformats.org/officeDocument/2006/relationships/image" Target="../media/image17.png"/><Relationship Id="rId5" Type="http://schemas.openxmlformats.org/officeDocument/2006/relationships/slideLayout" Target="../slideLayouts/slideLayout2.xml"/><Relationship Id="rId10" Type="http://schemas.openxmlformats.org/officeDocument/2006/relationships/image" Target="../media/image9.jpeg"/><Relationship Id="rId4" Type="http://schemas.openxmlformats.org/officeDocument/2006/relationships/tags" Target="../tags/tag5.xml"/><Relationship Id="rId9" Type="http://schemas.openxmlformats.org/officeDocument/2006/relationships/image" Target="../media/image8.png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slide" Target="slide40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slide" Target="slide40.xml"/><Relationship Id="rId2" Type="http://schemas.openxmlformats.org/officeDocument/2006/relationships/tags" Target="../tags/tag83.xml"/><Relationship Id="rId1" Type="http://schemas.openxmlformats.org/officeDocument/2006/relationships/tags" Target="../tags/tag82.xml"/><Relationship Id="rId6" Type="http://schemas.openxmlformats.org/officeDocument/2006/relationships/image" Target="../media/image120.png"/><Relationship Id="rId5" Type="http://schemas.openxmlformats.org/officeDocument/2006/relationships/image" Target="../media/image119.png"/><Relationship Id="rId4" Type="http://schemas.openxmlformats.org/officeDocument/2006/relationships/image" Target="../media/image32.png"/></Relationships>
</file>

<file path=ppt/slides/_rels/slide62.xml.rels><?xml version="1.0" encoding="UTF-8" standalone="yes"?>
<Relationships xmlns="http://schemas.openxmlformats.org/package/2006/relationships"><Relationship Id="rId8" Type="http://schemas.openxmlformats.org/officeDocument/2006/relationships/slide" Target="slide40.xml"/><Relationship Id="rId3" Type="http://schemas.openxmlformats.org/officeDocument/2006/relationships/tags" Target="../tags/tag86.xml"/><Relationship Id="rId7" Type="http://schemas.openxmlformats.org/officeDocument/2006/relationships/image" Target="../media/image123.png"/><Relationship Id="rId2" Type="http://schemas.openxmlformats.org/officeDocument/2006/relationships/tags" Target="../tags/tag85.xml"/><Relationship Id="rId1" Type="http://schemas.openxmlformats.org/officeDocument/2006/relationships/tags" Target="../tags/tag84.xml"/><Relationship Id="rId6" Type="http://schemas.openxmlformats.org/officeDocument/2006/relationships/image" Target="../media/image122.png"/><Relationship Id="rId5" Type="http://schemas.openxmlformats.org/officeDocument/2006/relationships/image" Target="../media/image121.png"/><Relationship Id="rId4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7.png"/><Relationship Id="rId3" Type="http://schemas.openxmlformats.org/officeDocument/2006/relationships/tags" Target="../tags/tag89.xml"/><Relationship Id="rId7" Type="http://schemas.openxmlformats.org/officeDocument/2006/relationships/image" Target="../media/image126.png"/><Relationship Id="rId2" Type="http://schemas.openxmlformats.org/officeDocument/2006/relationships/tags" Target="../tags/tag88.xml"/><Relationship Id="rId1" Type="http://schemas.openxmlformats.org/officeDocument/2006/relationships/tags" Target="../tags/tag87.xml"/><Relationship Id="rId6" Type="http://schemas.openxmlformats.org/officeDocument/2006/relationships/image" Target="../media/image125.emf"/><Relationship Id="rId5" Type="http://schemas.openxmlformats.org/officeDocument/2006/relationships/image" Target="../media/image124.emf"/><Relationship Id="rId10" Type="http://schemas.openxmlformats.org/officeDocument/2006/relationships/slide" Target="slide40.xml"/><Relationship Id="rId4" Type="http://schemas.openxmlformats.org/officeDocument/2006/relationships/slideLayout" Target="../slideLayouts/slideLayout2.xml"/><Relationship Id="rId9" Type="http://schemas.openxmlformats.org/officeDocument/2006/relationships/image" Target="../media/image128.png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slide" Target="slide40.xml"/><Relationship Id="rId2" Type="http://schemas.openxmlformats.org/officeDocument/2006/relationships/tags" Target="../tags/tag91.xml"/><Relationship Id="rId1" Type="http://schemas.openxmlformats.org/officeDocument/2006/relationships/tags" Target="../tags/tag90.xml"/><Relationship Id="rId6" Type="http://schemas.openxmlformats.org/officeDocument/2006/relationships/image" Target="../media/image128.png"/><Relationship Id="rId5" Type="http://schemas.openxmlformats.org/officeDocument/2006/relationships/image" Target="../media/image130.emf"/><Relationship Id="rId4" Type="http://schemas.openxmlformats.org/officeDocument/2006/relationships/image" Target="../media/image129.png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2.png"/><Relationship Id="rId2" Type="http://schemas.openxmlformats.org/officeDocument/2006/relationships/image" Target="../media/image131.png"/><Relationship Id="rId1" Type="http://schemas.openxmlformats.org/officeDocument/2006/relationships/slideLayout" Target="../slideLayouts/slideLayout2.xml"/><Relationship Id="rId4" Type="http://schemas.openxmlformats.org/officeDocument/2006/relationships/slide" Target="slide40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3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92.xml"/><Relationship Id="rId4" Type="http://schemas.openxmlformats.org/officeDocument/2006/relationships/slide" Target="slide40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94.xml"/><Relationship Id="rId1" Type="http://schemas.openxmlformats.org/officeDocument/2006/relationships/tags" Target="../tags/tag93.xml"/><Relationship Id="rId6" Type="http://schemas.openxmlformats.org/officeDocument/2006/relationships/slide" Target="slide40.xml"/><Relationship Id="rId5" Type="http://schemas.openxmlformats.org/officeDocument/2006/relationships/image" Target="../media/image135.png"/><Relationship Id="rId4" Type="http://schemas.openxmlformats.org/officeDocument/2006/relationships/image" Target="../media/image134.png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6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95.xml"/><Relationship Id="rId5" Type="http://schemas.openxmlformats.org/officeDocument/2006/relationships/slide" Target="slide40.xml"/><Relationship Id="rId4" Type="http://schemas.openxmlformats.org/officeDocument/2006/relationships/image" Target="../media/image137.png"/></Relationships>
</file>

<file path=ppt/slides/_rels/slide6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0.png"/><Relationship Id="rId3" Type="http://schemas.openxmlformats.org/officeDocument/2006/relationships/tags" Target="../tags/tag98.xml"/><Relationship Id="rId7" Type="http://schemas.openxmlformats.org/officeDocument/2006/relationships/image" Target="../media/image139.png"/><Relationship Id="rId2" Type="http://schemas.openxmlformats.org/officeDocument/2006/relationships/tags" Target="../tags/tag97.xml"/><Relationship Id="rId1" Type="http://schemas.openxmlformats.org/officeDocument/2006/relationships/tags" Target="../tags/tag96.xml"/><Relationship Id="rId6" Type="http://schemas.openxmlformats.org/officeDocument/2006/relationships/image" Target="../media/image138.png"/><Relationship Id="rId5" Type="http://schemas.openxmlformats.org/officeDocument/2006/relationships/slideLayout" Target="../slideLayouts/slideLayout2.xml"/><Relationship Id="rId10" Type="http://schemas.openxmlformats.org/officeDocument/2006/relationships/slide" Target="slide40.xml"/><Relationship Id="rId4" Type="http://schemas.openxmlformats.org/officeDocument/2006/relationships/tags" Target="../tags/tag99.xml"/><Relationship Id="rId9" Type="http://schemas.openxmlformats.org/officeDocument/2006/relationships/image" Target="../media/image141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2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0.xml"/><Relationship Id="rId4" Type="http://schemas.openxmlformats.org/officeDocument/2006/relationships/slide" Target="slide40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3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1.xml"/><Relationship Id="rId4" Type="http://schemas.openxmlformats.org/officeDocument/2006/relationships/slide" Target="slide40.xm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03.xml"/><Relationship Id="rId1" Type="http://schemas.openxmlformats.org/officeDocument/2006/relationships/tags" Target="../tags/tag102.xml"/><Relationship Id="rId6" Type="http://schemas.openxmlformats.org/officeDocument/2006/relationships/slide" Target="slide40.xml"/><Relationship Id="rId5" Type="http://schemas.openxmlformats.org/officeDocument/2006/relationships/image" Target="../media/image145.png"/><Relationship Id="rId4" Type="http://schemas.openxmlformats.org/officeDocument/2006/relationships/image" Target="../media/image144.png"/></Relationships>
</file>

<file path=ppt/slides/_rels/slide73.xml.rels><?xml version="1.0" encoding="UTF-8" standalone="yes"?>
<Relationships xmlns="http://schemas.openxmlformats.org/package/2006/relationships"><Relationship Id="rId8" Type="http://schemas.openxmlformats.org/officeDocument/2006/relationships/slide" Target="slide40.xml"/><Relationship Id="rId3" Type="http://schemas.openxmlformats.org/officeDocument/2006/relationships/tags" Target="../tags/tag106.xml"/><Relationship Id="rId7" Type="http://schemas.openxmlformats.org/officeDocument/2006/relationships/image" Target="../media/image148.png"/><Relationship Id="rId2" Type="http://schemas.openxmlformats.org/officeDocument/2006/relationships/tags" Target="../tags/tag105.xml"/><Relationship Id="rId1" Type="http://schemas.openxmlformats.org/officeDocument/2006/relationships/tags" Target="../tags/tag104.xml"/><Relationship Id="rId6" Type="http://schemas.openxmlformats.org/officeDocument/2006/relationships/image" Target="../media/image147.png"/><Relationship Id="rId5" Type="http://schemas.openxmlformats.org/officeDocument/2006/relationships/image" Target="../media/image146.png"/><Relationship Id="rId4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8" Type="http://schemas.openxmlformats.org/officeDocument/2006/relationships/slide" Target="slide40.xml"/><Relationship Id="rId3" Type="http://schemas.openxmlformats.org/officeDocument/2006/relationships/tags" Target="../tags/tag109.xml"/><Relationship Id="rId7" Type="http://schemas.openxmlformats.org/officeDocument/2006/relationships/image" Target="../media/image151.png"/><Relationship Id="rId2" Type="http://schemas.openxmlformats.org/officeDocument/2006/relationships/tags" Target="../tags/tag108.xml"/><Relationship Id="rId1" Type="http://schemas.openxmlformats.org/officeDocument/2006/relationships/tags" Target="../tags/tag107.xml"/><Relationship Id="rId6" Type="http://schemas.openxmlformats.org/officeDocument/2006/relationships/image" Target="../media/image150.png"/><Relationship Id="rId5" Type="http://schemas.openxmlformats.org/officeDocument/2006/relationships/image" Target="../media/image149.png"/><Relationship Id="rId4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11.xml"/><Relationship Id="rId1" Type="http://schemas.openxmlformats.org/officeDocument/2006/relationships/tags" Target="../tags/tag110.xml"/><Relationship Id="rId6" Type="http://schemas.openxmlformats.org/officeDocument/2006/relationships/slide" Target="slide40.xml"/><Relationship Id="rId5" Type="http://schemas.openxmlformats.org/officeDocument/2006/relationships/image" Target="../media/image153.png"/><Relationship Id="rId4" Type="http://schemas.openxmlformats.org/officeDocument/2006/relationships/image" Target="../media/image152.png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54.emf"/><Relationship Id="rId2" Type="http://schemas.openxmlformats.org/officeDocument/2006/relationships/tags" Target="../tags/tag113.xml"/><Relationship Id="rId1" Type="http://schemas.openxmlformats.org/officeDocument/2006/relationships/tags" Target="../tags/tag112.xml"/><Relationship Id="rId6" Type="http://schemas.openxmlformats.org/officeDocument/2006/relationships/slide" Target="slide40.xml"/><Relationship Id="rId5" Type="http://schemas.openxmlformats.org/officeDocument/2006/relationships/image" Target="../media/image54.png"/><Relationship Id="rId4" Type="http://schemas.openxmlformats.org/officeDocument/2006/relationships/image" Target="../media/image52.emf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slide" Target="slide40.xml"/><Relationship Id="rId2" Type="http://schemas.openxmlformats.org/officeDocument/2006/relationships/tags" Target="../tags/tag115.xml"/><Relationship Id="rId1" Type="http://schemas.openxmlformats.org/officeDocument/2006/relationships/tags" Target="../tags/tag114.xml"/><Relationship Id="rId6" Type="http://schemas.openxmlformats.org/officeDocument/2006/relationships/image" Target="../media/image156.png"/><Relationship Id="rId5" Type="http://schemas.openxmlformats.org/officeDocument/2006/relationships/image" Target="../media/image54.png"/><Relationship Id="rId4" Type="http://schemas.openxmlformats.org/officeDocument/2006/relationships/image" Target="../media/image155.emf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16.xml"/><Relationship Id="rId5" Type="http://schemas.openxmlformats.org/officeDocument/2006/relationships/image" Target="../media/image157.emf"/><Relationship Id="rId4" Type="http://schemas.openxmlformats.org/officeDocument/2006/relationships/slide" Target="slide40.xml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59.emf"/><Relationship Id="rId2" Type="http://schemas.openxmlformats.org/officeDocument/2006/relationships/tags" Target="../tags/tag118.xml"/><Relationship Id="rId1" Type="http://schemas.openxmlformats.org/officeDocument/2006/relationships/tags" Target="../tags/tag117.xml"/><Relationship Id="rId6" Type="http://schemas.openxmlformats.org/officeDocument/2006/relationships/image" Target="../media/image54.png"/><Relationship Id="rId5" Type="http://schemas.openxmlformats.org/officeDocument/2006/relationships/slide" Target="slide40.xml"/><Relationship Id="rId4" Type="http://schemas.openxmlformats.org/officeDocument/2006/relationships/image" Target="../media/image158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2.png"/><Relationship Id="rId3" Type="http://schemas.openxmlformats.org/officeDocument/2006/relationships/tags" Target="../tags/tag121.xml"/><Relationship Id="rId7" Type="http://schemas.openxmlformats.org/officeDocument/2006/relationships/image" Target="../media/image161.png"/><Relationship Id="rId2" Type="http://schemas.openxmlformats.org/officeDocument/2006/relationships/tags" Target="../tags/tag120.xml"/><Relationship Id="rId1" Type="http://schemas.openxmlformats.org/officeDocument/2006/relationships/tags" Target="../tags/tag119.xml"/><Relationship Id="rId6" Type="http://schemas.openxmlformats.org/officeDocument/2006/relationships/image" Target="../media/image65.png"/><Relationship Id="rId5" Type="http://schemas.openxmlformats.org/officeDocument/2006/relationships/image" Target="../media/image160.emf"/><Relationship Id="rId4" Type="http://schemas.openxmlformats.org/officeDocument/2006/relationships/slideLayout" Target="../slideLayouts/slideLayout2.xml"/><Relationship Id="rId9" Type="http://schemas.openxmlformats.org/officeDocument/2006/relationships/slide" Target="slide40.xml"/></Relationships>
</file>

<file path=ppt/slides/_rels/slide8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slide" Target="slide40.xml"/><Relationship Id="rId2" Type="http://schemas.openxmlformats.org/officeDocument/2006/relationships/tags" Target="../tags/tag123.xml"/><Relationship Id="rId1" Type="http://schemas.openxmlformats.org/officeDocument/2006/relationships/tags" Target="../tags/tag122.xml"/><Relationship Id="rId6" Type="http://schemas.openxmlformats.org/officeDocument/2006/relationships/image" Target="../media/image165.png"/><Relationship Id="rId5" Type="http://schemas.openxmlformats.org/officeDocument/2006/relationships/image" Target="../media/image164.emf"/><Relationship Id="rId4" Type="http://schemas.openxmlformats.org/officeDocument/2006/relationships/image" Target="../media/image163.png"/></Relationships>
</file>

<file path=ppt/slides/_rels/slide8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2.png"/><Relationship Id="rId13" Type="http://schemas.openxmlformats.org/officeDocument/2006/relationships/image" Target="../media/image177.png"/><Relationship Id="rId18" Type="http://schemas.openxmlformats.org/officeDocument/2006/relationships/slide" Target="slide40.xml"/><Relationship Id="rId3" Type="http://schemas.openxmlformats.org/officeDocument/2006/relationships/image" Target="../media/image167.wmf"/><Relationship Id="rId7" Type="http://schemas.openxmlformats.org/officeDocument/2006/relationships/image" Target="../media/image171.wmf"/><Relationship Id="rId12" Type="http://schemas.openxmlformats.org/officeDocument/2006/relationships/image" Target="../media/image176.png"/><Relationship Id="rId17" Type="http://schemas.openxmlformats.org/officeDocument/2006/relationships/image" Target="../media/image181.wmf"/><Relationship Id="rId2" Type="http://schemas.openxmlformats.org/officeDocument/2006/relationships/image" Target="../media/image166.png"/><Relationship Id="rId16" Type="http://schemas.openxmlformats.org/officeDocument/2006/relationships/image" Target="../media/image180.w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0.png"/><Relationship Id="rId11" Type="http://schemas.openxmlformats.org/officeDocument/2006/relationships/image" Target="../media/image175.wmf"/><Relationship Id="rId5" Type="http://schemas.openxmlformats.org/officeDocument/2006/relationships/image" Target="../media/image169.wmf"/><Relationship Id="rId15" Type="http://schemas.openxmlformats.org/officeDocument/2006/relationships/image" Target="../media/image179.png"/><Relationship Id="rId10" Type="http://schemas.openxmlformats.org/officeDocument/2006/relationships/image" Target="../media/image174.wmf"/><Relationship Id="rId4" Type="http://schemas.openxmlformats.org/officeDocument/2006/relationships/image" Target="../media/image168.wmf"/><Relationship Id="rId9" Type="http://schemas.openxmlformats.org/officeDocument/2006/relationships/image" Target="../media/image173.wmf"/><Relationship Id="rId14" Type="http://schemas.openxmlformats.org/officeDocument/2006/relationships/image" Target="../media/image178.wmf"/></Relationships>
</file>

<file path=ppt/slides/_rels/slide8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3.wmf"/><Relationship Id="rId2" Type="http://schemas.openxmlformats.org/officeDocument/2006/relationships/image" Target="../media/image182.wmf"/><Relationship Id="rId1" Type="http://schemas.openxmlformats.org/officeDocument/2006/relationships/slideLayout" Target="../slideLayouts/slideLayout2.xml"/><Relationship Id="rId5" Type="http://schemas.openxmlformats.org/officeDocument/2006/relationships/slide" Target="slide40.xml"/><Relationship Id="rId4" Type="http://schemas.openxmlformats.org/officeDocument/2006/relationships/image" Target="../media/image184.png"/></Relationships>
</file>

<file path=ppt/slides/_rels/slide8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1.wmf"/><Relationship Id="rId3" Type="http://schemas.openxmlformats.org/officeDocument/2006/relationships/image" Target="../media/image186.wmf"/><Relationship Id="rId7" Type="http://schemas.openxmlformats.org/officeDocument/2006/relationships/image" Target="../media/image190.wmf"/><Relationship Id="rId2" Type="http://schemas.openxmlformats.org/officeDocument/2006/relationships/image" Target="../media/image185.w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9.png"/><Relationship Id="rId5" Type="http://schemas.openxmlformats.org/officeDocument/2006/relationships/image" Target="../media/image188.wmf"/><Relationship Id="rId10" Type="http://schemas.openxmlformats.org/officeDocument/2006/relationships/slide" Target="slide40.xml"/><Relationship Id="rId4" Type="http://schemas.openxmlformats.org/officeDocument/2006/relationships/image" Target="../media/image187.wmf"/><Relationship Id="rId9" Type="http://schemas.openxmlformats.org/officeDocument/2006/relationships/image" Target="../media/image192.wmf"/></Relationships>
</file>

<file path=ppt/slides/_rels/slide85.xml.rels><?xml version="1.0" encoding="UTF-8" standalone="yes"?>
<Relationships xmlns="http://schemas.openxmlformats.org/package/2006/relationships"><Relationship Id="rId3" Type="http://schemas.openxmlformats.org/officeDocument/2006/relationships/slide" Target="slide40.xml"/><Relationship Id="rId2" Type="http://schemas.openxmlformats.org/officeDocument/2006/relationships/image" Target="../media/image193.png"/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2" Type="http://schemas.openxmlformats.org/officeDocument/2006/relationships/slide" Target="slide40.xml"/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2" Type="http://schemas.openxmlformats.org/officeDocument/2006/relationships/slide" Target="slide40.xml"/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3" Type="http://schemas.openxmlformats.org/officeDocument/2006/relationships/slide" Target="slide40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3" Type="http://schemas.openxmlformats.org/officeDocument/2006/relationships/slide" Target="slide40.xml"/><Relationship Id="rId2" Type="http://schemas.openxmlformats.org/officeDocument/2006/relationships/image" Target="../media/image194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tags" Target="../tags/tag8.xml"/><Relationship Id="rId7" Type="http://schemas.openxmlformats.org/officeDocument/2006/relationships/image" Target="../media/image19.png"/><Relationship Id="rId2" Type="http://schemas.openxmlformats.org/officeDocument/2006/relationships/tags" Target="../tags/tag7.xml"/><Relationship Id="rId1" Type="http://schemas.openxmlformats.org/officeDocument/2006/relationships/tags" Target="../tags/tag6.xml"/><Relationship Id="rId6" Type="http://schemas.openxmlformats.org/officeDocument/2006/relationships/slideLayout" Target="../slideLayouts/slideLayout2.xml"/><Relationship Id="rId11" Type="http://schemas.openxmlformats.org/officeDocument/2006/relationships/image" Target="../media/image23.png"/><Relationship Id="rId5" Type="http://schemas.openxmlformats.org/officeDocument/2006/relationships/tags" Target="../tags/tag10.xml"/><Relationship Id="rId10" Type="http://schemas.openxmlformats.org/officeDocument/2006/relationships/image" Target="../media/image22.png"/><Relationship Id="rId4" Type="http://schemas.openxmlformats.org/officeDocument/2006/relationships/tags" Target="../tags/tag9.xml"/><Relationship Id="rId9" Type="http://schemas.openxmlformats.org/officeDocument/2006/relationships/image" Target="../media/image21.png"/></Relationships>
</file>

<file path=ppt/slides/_rels/slide90.xml.rels><?xml version="1.0" encoding="UTF-8" standalone="yes"?>
<Relationships xmlns="http://schemas.openxmlformats.org/package/2006/relationships"><Relationship Id="rId3" Type="http://schemas.openxmlformats.org/officeDocument/2006/relationships/slide" Target="slide40.xml"/><Relationship Id="rId2" Type="http://schemas.openxmlformats.org/officeDocument/2006/relationships/image" Target="../media/image195.emf"/><Relationship Id="rId1" Type="http://schemas.openxmlformats.org/officeDocument/2006/relationships/slideLayout" Target="../slideLayouts/slideLayout2.xml"/></Relationships>
</file>

<file path=ppt/slides/_rels/slide91.xml.rels><?xml version="1.0" encoding="UTF-8" standalone="yes"?>
<Relationships xmlns="http://schemas.openxmlformats.org/package/2006/relationships"><Relationship Id="rId2" Type="http://schemas.openxmlformats.org/officeDocument/2006/relationships/slide" Target="slide40.xml"/><Relationship Id="rId1" Type="http://schemas.openxmlformats.org/officeDocument/2006/relationships/slideLayout" Target="../slideLayouts/slideLayout2.xml"/></Relationships>
</file>

<file path=ppt/slides/_rels/slide92.xml.rels><?xml version="1.0" encoding="UTF-8" standalone="yes"?>
<Relationships xmlns="http://schemas.openxmlformats.org/package/2006/relationships"><Relationship Id="rId8" Type="http://schemas.openxmlformats.org/officeDocument/2006/relationships/tags" Target="../tags/tag131.xml"/><Relationship Id="rId13" Type="http://schemas.openxmlformats.org/officeDocument/2006/relationships/image" Target="../media/image199.png"/><Relationship Id="rId18" Type="http://schemas.openxmlformats.org/officeDocument/2006/relationships/slide" Target="slide40.xml"/><Relationship Id="rId3" Type="http://schemas.openxmlformats.org/officeDocument/2006/relationships/tags" Target="../tags/tag126.xml"/><Relationship Id="rId7" Type="http://schemas.openxmlformats.org/officeDocument/2006/relationships/tags" Target="../tags/tag130.xml"/><Relationship Id="rId12" Type="http://schemas.openxmlformats.org/officeDocument/2006/relationships/image" Target="../media/image198.png"/><Relationship Id="rId17" Type="http://schemas.openxmlformats.org/officeDocument/2006/relationships/image" Target="../media/image203.png"/><Relationship Id="rId2" Type="http://schemas.openxmlformats.org/officeDocument/2006/relationships/tags" Target="../tags/tag125.xml"/><Relationship Id="rId16" Type="http://schemas.openxmlformats.org/officeDocument/2006/relationships/image" Target="../media/image202.png"/><Relationship Id="rId1" Type="http://schemas.openxmlformats.org/officeDocument/2006/relationships/tags" Target="../tags/tag124.xml"/><Relationship Id="rId6" Type="http://schemas.openxmlformats.org/officeDocument/2006/relationships/tags" Target="../tags/tag129.xml"/><Relationship Id="rId11" Type="http://schemas.openxmlformats.org/officeDocument/2006/relationships/image" Target="../media/image197.png"/><Relationship Id="rId5" Type="http://schemas.openxmlformats.org/officeDocument/2006/relationships/tags" Target="../tags/tag128.xml"/><Relationship Id="rId15" Type="http://schemas.openxmlformats.org/officeDocument/2006/relationships/image" Target="../media/image201.png"/><Relationship Id="rId10" Type="http://schemas.openxmlformats.org/officeDocument/2006/relationships/image" Target="../media/image196.png"/><Relationship Id="rId4" Type="http://schemas.openxmlformats.org/officeDocument/2006/relationships/tags" Target="../tags/tag127.xml"/><Relationship Id="rId9" Type="http://schemas.openxmlformats.org/officeDocument/2006/relationships/slideLayout" Target="../slideLayouts/slideLayout2.xml"/><Relationship Id="rId14" Type="http://schemas.openxmlformats.org/officeDocument/2006/relationships/image" Target="../media/image200.png"/></Relationships>
</file>

<file path=ppt/slides/_rels/slide93.xml.rels><?xml version="1.0" encoding="UTF-8" standalone="yes"?>
<Relationships xmlns="http://schemas.openxmlformats.org/package/2006/relationships"><Relationship Id="rId3" Type="http://schemas.openxmlformats.org/officeDocument/2006/relationships/slide" Target="slide40.xml"/><Relationship Id="rId2" Type="http://schemas.openxmlformats.org/officeDocument/2006/relationships/image" Target="../media/image204.emf"/><Relationship Id="rId1" Type="http://schemas.openxmlformats.org/officeDocument/2006/relationships/slideLayout" Target="../slideLayouts/slideLayout2.xml"/></Relationships>
</file>

<file path=ppt/slides/_rels/slide9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5.png"/><Relationship Id="rId13" Type="http://schemas.openxmlformats.org/officeDocument/2006/relationships/image" Target="../media/image210.png"/><Relationship Id="rId3" Type="http://schemas.openxmlformats.org/officeDocument/2006/relationships/tags" Target="../tags/tag134.xml"/><Relationship Id="rId7" Type="http://schemas.openxmlformats.org/officeDocument/2006/relationships/slideLayout" Target="../slideLayouts/slideLayout2.xml"/><Relationship Id="rId12" Type="http://schemas.openxmlformats.org/officeDocument/2006/relationships/image" Target="../media/image209.png"/><Relationship Id="rId2" Type="http://schemas.openxmlformats.org/officeDocument/2006/relationships/tags" Target="../tags/tag133.xml"/><Relationship Id="rId1" Type="http://schemas.openxmlformats.org/officeDocument/2006/relationships/tags" Target="../tags/tag132.xml"/><Relationship Id="rId6" Type="http://schemas.openxmlformats.org/officeDocument/2006/relationships/tags" Target="../tags/tag137.xml"/><Relationship Id="rId11" Type="http://schemas.openxmlformats.org/officeDocument/2006/relationships/image" Target="../media/image208.png"/><Relationship Id="rId5" Type="http://schemas.openxmlformats.org/officeDocument/2006/relationships/tags" Target="../tags/tag136.xml"/><Relationship Id="rId10" Type="http://schemas.openxmlformats.org/officeDocument/2006/relationships/image" Target="../media/image207.png"/><Relationship Id="rId4" Type="http://schemas.openxmlformats.org/officeDocument/2006/relationships/tags" Target="../tags/tag135.xml"/><Relationship Id="rId9" Type="http://schemas.openxmlformats.org/officeDocument/2006/relationships/image" Target="../media/image206.png"/><Relationship Id="rId14" Type="http://schemas.openxmlformats.org/officeDocument/2006/relationships/slide" Target="slide40.xml"/></Relationships>
</file>

<file path=ppt/slides/_rels/slide9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1.emf"/><Relationship Id="rId13" Type="http://schemas.openxmlformats.org/officeDocument/2006/relationships/image" Target="../media/image216.png"/><Relationship Id="rId3" Type="http://schemas.openxmlformats.org/officeDocument/2006/relationships/tags" Target="../tags/tag140.xml"/><Relationship Id="rId7" Type="http://schemas.openxmlformats.org/officeDocument/2006/relationships/slideLayout" Target="../slideLayouts/slideLayout2.xml"/><Relationship Id="rId12" Type="http://schemas.openxmlformats.org/officeDocument/2006/relationships/image" Target="../media/image215.png"/><Relationship Id="rId2" Type="http://schemas.openxmlformats.org/officeDocument/2006/relationships/tags" Target="../tags/tag139.xml"/><Relationship Id="rId1" Type="http://schemas.openxmlformats.org/officeDocument/2006/relationships/tags" Target="../tags/tag138.xml"/><Relationship Id="rId6" Type="http://schemas.openxmlformats.org/officeDocument/2006/relationships/tags" Target="../tags/tag143.xml"/><Relationship Id="rId11" Type="http://schemas.openxmlformats.org/officeDocument/2006/relationships/image" Target="../media/image214.png"/><Relationship Id="rId5" Type="http://schemas.openxmlformats.org/officeDocument/2006/relationships/tags" Target="../tags/tag142.xml"/><Relationship Id="rId15" Type="http://schemas.openxmlformats.org/officeDocument/2006/relationships/slide" Target="slide40.xml"/><Relationship Id="rId10" Type="http://schemas.openxmlformats.org/officeDocument/2006/relationships/image" Target="../media/image213.png"/><Relationship Id="rId4" Type="http://schemas.openxmlformats.org/officeDocument/2006/relationships/tags" Target="../tags/tag141.xml"/><Relationship Id="rId9" Type="http://schemas.openxmlformats.org/officeDocument/2006/relationships/image" Target="../media/image212.png"/><Relationship Id="rId14" Type="http://schemas.openxmlformats.org/officeDocument/2006/relationships/image" Target="../media/image217.png"/></Relationships>
</file>

<file path=ppt/slides/_rels/slide96.xml.rels><?xml version="1.0" encoding="UTF-8" standalone="yes"?>
<Relationships xmlns="http://schemas.openxmlformats.org/package/2006/relationships"><Relationship Id="rId3" Type="http://schemas.openxmlformats.org/officeDocument/2006/relationships/slide" Target="slide40.xml"/><Relationship Id="rId2" Type="http://schemas.openxmlformats.org/officeDocument/2006/relationships/image" Target="../media/image218.emf"/><Relationship Id="rId1" Type="http://schemas.openxmlformats.org/officeDocument/2006/relationships/slideLayout" Target="../slideLayouts/slideLayout2.xml"/></Relationships>
</file>

<file path=ppt/slides/_rels/slide97.xml.rels><?xml version="1.0" encoding="UTF-8" standalone="yes"?>
<Relationships xmlns="http://schemas.openxmlformats.org/package/2006/relationships"><Relationship Id="rId3" Type="http://schemas.openxmlformats.org/officeDocument/2006/relationships/slide" Target="slide40.xml"/><Relationship Id="rId2" Type="http://schemas.openxmlformats.org/officeDocument/2006/relationships/image" Target="../media/image219.emf"/><Relationship Id="rId1" Type="http://schemas.openxmlformats.org/officeDocument/2006/relationships/slideLayout" Target="../slideLayouts/slideLayout2.xml"/></Relationships>
</file>

<file path=ppt/slides/_rels/slide9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1.png"/><Relationship Id="rId3" Type="http://schemas.openxmlformats.org/officeDocument/2006/relationships/tags" Target="../tags/tag146.xml"/><Relationship Id="rId7" Type="http://schemas.openxmlformats.org/officeDocument/2006/relationships/image" Target="../media/image220.png"/><Relationship Id="rId2" Type="http://schemas.openxmlformats.org/officeDocument/2006/relationships/tags" Target="../tags/tag145.xml"/><Relationship Id="rId1" Type="http://schemas.openxmlformats.org/officeDocument/2006/relationships/tags" Target="../tags/tag144.xml"/><Relationship Id="rId6" Type="http://schemas.openxmlformats.org/officeDocument/2006/relationships/image" Target="../media/image219.emf"/><Relationship Id="rId5" Type="http://schemas.openxmlformats.org/officeDocument/2006/relationships/notesSlide" Target="../notesSlides/notesSlide10.xml"/><Relationship Id="rId10" Type="http://schemas.openxmlformats.org/officeDocument/2006/relationships/slide" Target="slide40.xml"/><Relationship Id="rId4" Type="http://schemas.openxmlformats.org/officeDocument/2006/relationships/slideLayout" Target="../slideLayouts/slideLayout2.xml"/><Relationship Id="rId9" Type="http://schemas.openxmlformats.org/officeDocument/2006/relationships/image" Target="../media/image222.png"/></Relationships>
</file>

<file path=ppt/slides/_rels/slide99.xml.rels><?xml version="1.0" encoding="UTF-8" standalone="yes"?>
<Relationships xmlns="http://schemas.openxmlformats.org/package/2006/relationships"><Relationship Id="rId3" Type="http://schemas.openxmlformats.org/officeDocument/2006/relationships/slide" Target="slide40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47.xml"/><Relationship Id="rId4" Type="http://schemas.openxmlformats.org/officeDocument/2006/relationships/image" Target="../media/image22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Subtitle 2"/>
          <p:cNvSpPr>
            <a:spLocks noGrp="1"/>
          </p:cNvSpPr>
          <p:nvPr>
            <p:ph type="subTitle" idx="1"/>
          </p:nvPr>
        </p:nvSpPr>
        <p:spPr>
          <a:xfrm>
            <a:off x="2362200" y="6049963"/>
            <a:ext cx="6705600" cy="685800"/>
          </a:xfrm>
        </p:spPr>
        <p:txBody>
          <a:bodyPr/>
          <a:lstStyle/>
          <a:p>
            <a:r>
              <a:rPr lang="en-US" smtClean="0"/>
              <a:t>PhD Defense</a:t>
            </a:r>
          </a:p>
        </p:txBody>
      </p:sp>
      <p:sp>
        <p:nvSpPr>
          <p:cNvPr id="15362" name="Date Placeholder 3"/>
          <p:cNvSpPr>
            <a:spLocks noGrp="1"/>
          </p:cNvSpPr>
          <p:nvPr>
            <p:ph type="dt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/>
              <a:t>13 May 2011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Wireless Networking and Communications Group</a:t>
            </a:r>
            <a:endParaRPr lang="en-US"/>
          </a:p>
        </p:txBody>
      </p:sp>
      <p:sp>
        <p:nvSpPr>
          <p:cNvPr id="15364" name="Title 1"/>
          <p:cNvSpPr>
            <a:spLocks noGrp="1"/>
          </p:cNvSpPr>
          <p:nvPr>
            <p:ph type="ctrTitle"/>
          </p:nvPr>
        </p:nvSpPr>
        <p:spPr>
          <a:xfrm>
            <a:off x="0" y="1295400"/>
            <a:ext cx="9144000" cy="1981200"/>
          </a:xfrm>
        </p:spPr>
        <p:txBody>
          <a:bodyPr anchor="ctr"/>
          <a:lstStyle/>
          <a:p>
            <a:pPr algn="ctr"/>
            <a:r>
              <a:rPr lang="en-US" cap="none" smtClean="0">
                <a:solidFill>
                  <a:schemeClr val="bg2"/>
                </a:solidFill>
              </a:rPr>
              <a:t>Radio Frequency Interference Modeling and Mitigation in Wireless Receivers</a:t>
            </a:r>
            <a:br>
              <a:rPr lang="en-US" cap="none" smtClean="0">
                <a:solidFill>
                  <a:schemeClr val="bg2"/>
                </a:solidFill>
              </a:rPr>
            </a:br>
            <a:r>
              <a:rPr lang="en-US" sz="1800" cap="none" smtClean="0">
                <a:solidFill>
                  <a:schemeClr val="bg2"/>
                </a:solidFill>
              </a:rPr>
              <a:t/>
            </a:r>
            <a:br>
              <a:rPr lang="en-US" sz="1800" cap="none" smtClean="0">
                <a:solidFill>
                  <a:schemeClr val="bg2"/>
                </a:solidFill>
              </a:rPr>
            </a:br>
            <a:r>
              <a:rPr lang="en-US" sz="2800" cap="none" smtClean="0">
                <a:solidFill>
                  <a:schemeClr val="bg1"/>
                </a:solidFill>
              </a:rPr>
              <a:t>Kapil Gulati</a:t>
            </a:r>
            <a:endParaRPr lang="en-US" cap="none" smtClean="0">
              <a:solidFill>
                <a:schemeClr val="bg1"/>
              </a:solidFill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152400" y="3810000"/>
            <a:ext cx="8839200" cy="1981200"/>
          </a:xfrm>
          <a:prstGeom prst="rect">
            <a:avLst/>
          </a:prstGeo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endParaRPr lang="en-US" sz="1600" dirty="0">
              <a:solidFill>
                <a:srgbClr val="D86E2C"/>
              </a:solidFill>
              <a:latin typeface="Calibri" pitchFamily="34" charset="0"/>
              <a:ea typeface="+mj-ea"/>
              <a:cs typeface="+mj-cs"/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152400" y="3352800"/>
            <a:ext cx="8839200" cy="2667000"/>
          </a:xfrm>
          <a:prstGeom prst="rect">
            <a:avLst/>
          </a:prstGeo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en-US" sz="2800" dirty="0">
                <a:solidFill>
                  <a:srgbClr val="0070C0"/>
                </a:solidFill>
                <a:latin typeface="Calibri" pitchFamily="34" charset="0"/>
                <a:ea typeface="+mj-ea"/>
                <a:cs typeface="+mj-cs"/>
              </a:rPr>
              <a:t>Committee Members:</a:t>
            </a:r>
          </a:p>
          <a:p>
            <a:pPr algn="ctr" fontAlgn="auto">
              <a:spcAft>
                <a:spcPts val="0"/>
              </a:spcAft>
              <a:defRPr/>
            </a:pPr>
            <a:r>
              <a:rPr lang="en-US" sz="2800" dirty="0">
                <a:solidFill>
                  <a:schemeClr val="bg1"/>
                </a:solidFill>
                <a:latin typeface="Calibri" pitchFamily="34" charset="0"/>
                <a:ea typeface="+mj-ea"/>
                <a:cs typeface="+mj-cs"/>
              </a:rPr>
              <a:t>Prof. Jeffrey G. Andrews</a:t>
            </a:r>
          </a:p>
          <a:p>
            <a:pPr algn="ctr" fontAlgn="auto">
              <a:spcAft>
                <a:spcPts val="0"/>
              </a:spcAft>
              <a:defRPr/>
            </a:pPr>
            <a:r>
              <a:rPr lang="en-US" sz="2800" dirty="0">
                <a:solidFill>
                  <a:schemeClr val="bg1"/>
                </a:solidFill>
                <a:latin typeface="Calibri" pitchFamily="34" charset="0"/>
                <a:ea typeface="+mj-ea"/>
                <a:cs typeface="+mj-cs"/>
              </a:rPr>
              <a:t>Prof. Brian L. Evans </a:t>
            </a:r>
            <a:r>
              <a:rPr lang="en-US" sz="2800" dirty="0">
                <a:solidFill>
                  <a:srgbClr val="002060"/>
                </a:solidFill>
                <a:latin typeface="Calibri" pitchFamily="34" charset="0"/>
                <a:ea typeface="+mj-ea"/>
                <a:cs typeface="+mj-cs"/>
              </a:rPr>
              <a:t>(supervisor)</a:t>
            </a:r>
          </a:p>
          <a:p>
            <a:pPr algn="ctr" fontAlgn="auto">
              <a:spcAft>
                <a:spcPts val="0"/>
              </a:spcAft>
              <a:defRPr/>
            </a:pPr>
            <a:r>
              <a:rPr lang="en-US" sz="2800" dirty="0">
                <a:solidFill>
                  <a:schemeClr val="bg1"/>
                </a:solidFill>
                <a:latin typeface="Calibri" pitchFamily="34" charset="0"/>
                <a:ea typeface="+mj-ea"/>
                <a:cs typeface="+mj-cs"/>
              </a:rPr>
              <a:t>Prof. Elmira </a:t>
            </a:r>
            <a:r>
              <a:rPr lang="en-US" sz="2800" dirty="0" err="1">
                <a:solidFill>
                  <a:schemeClr val="bg1"/>
                </a:solidFill>
                <a:latin typeface="Calibri" pitchFamily="34" charset="0"/>
                <a:ea typeface="+mj-ea"/>
                <a:cs typeface="+mj-cs"/>
              </a:rPr>
              <a:t>Popova</a:t>
            </a:r>
            <a:endParaRPr lang="en-US" sz="2800" dirty="0">
              <a:solidFill>
                <a:schemeClr val="bg1"/>
              </a:solidFill>
              <a:latin typeface="Calibri" pitchFamily="34" charset="0"/>
              <a:ea typeface="+mj-ea"/>
              <a:cs typeface="+mj-cs"/>
            </a:endParaRPr>
          </a:p>
          <a:p>
            <a:pPr algn="ctr" fontAlgn="auto">
              <a:spcAft>
                <a:spcPts val="0"/>
              </a:spcAft>
              <a:defRPr/>
            </a:pPr>
            <a:r>
              <a:rPr lang="en-US" sz="2800" dirty="0">
                <a:solidFill>
                  <a:schemeClr val="bg1"/>
                </a:solidFill>
                <a:latin typeface="Calibri" pitchFamily="34" charset="0"/>
                <a:ea typeface="+mj-ea"/>
                <a:cs typeface="+mj-cs"/>
              </a:rPr>
              <a:t>Prof. </a:t>
            </a:r>
            <a:r>
              <a:rPr lang="en-US" sz="2800" dirty="0" err="1">
                <a:solidFill>
                  <a:schemeClr val="bg1"/>
                </a:solidFill>
                <a:latin typeface="Calibri" pitchFamily="34" charset="0"/>
                <a:ea typeface="+mj-ea"/>
                <a:cs typeface="+mj-cs"/>
              </a:rPr>
              <a:t>Haris</a:t>
            </a:r>
            <a:r>
              <a:rPr lang="en-US" sz="2800" dirty="0">
                <a:solidFill>
                  <a:schemeClr val="bg1"/>
                </a:solidFill>
                <a:latin typeface="Calibri" pitchFamily="34" charset="0"/>
                <a:ea typeface="+mj-ea"/>
                <a:cs typeface="+mj-cs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Calibri" pitchFamily="34" charset="0"/>
                <a:ea typeface="+mj-ea"/>
                <a:cs typeface="+mj-cs"/>
              </a:rPr>
              <a:t>Vikalo</a:t>
            </a:r>
            <a:endParaRPr lang="en-US" sz="2800" dirty="0">
              <a:solidFill>
                <a:schemeClr val="bg1"/>
              </a:solidFill>
              <a:latin typeface="Calibri" pitchFamily="34" charset="0"/>
              <a:ea typeface="+mj-ea"/>
              <a:cs typeface="+mj-cs"/>
            </a:endParaRPr>
          </a:p>
          <a:p>
            <a:pPr algn="ctr" fontAlgn="auto">
              <a:spcAft>
                <a:spcPts val="0"/>
              </a:spcAft>
              <a:defRPr/>
            </a:pPr>
            <a:r>
              <a:rPr lang="en-US" sz="2800" dirty="0">
                <a:solidFill>
                  <a:schemeClr val="bg1"/>
                </a:solidFill>
                <a:latin typeface="Calibri" pitchFamily="34" charset="0"/>
                <a:ea typeface="+mj-ea"/>
                <a:cs typeface="+mj-cs"/>
              </a:rPr>
              <a:t>Prof. </a:t>
            </a:r>
            <a:r>
              <a:rPr lang="en-US" sz="2800" dirty="0" err="1">
                <a:solidFill>
                  <a:schemeClr val="bg1"/>
                </a:solidFill>
                <a:latin typeface="Calibri" pitchFamily="34" charset="0"/>
                <a:ea typeface="+mj-ea"/>
                <a:cs typeface="+mj-cs"/>
              </a:rPr>
              <a:t>Sriram</a:t>
            </a:r>
            <a:r>
              <a:rPr lang="en-US" sz="2800" dirty="0">
                <a:solidFill>
                  <a:schemeClr val="bg1"/>
                </a:solidFill>
                <a:latin typeface="Calibri" pitchFamily="34" charset="0"/>
                <a:ea typeface="+mj-ea"/>
                <a:cs typeface="+mj-cs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Calibri" pitchFamily="34" charset="0"/>
                <a:ea typeface="+mj-ea"/>
                <a:cs typeface="+mj-cs"/>
              </a:rPr>
              <a:t>Vishwanath</a:t>
            </a:r>
            <a:endParaRPr lang="en-US" sz="1600" dirty="0">
              <a:solidFill>
                <a:schemeClr val="bg1"/>
              </a:solidFill>
              <a:latin typeface="Calibri" pitchFamily="34" charset="0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0" y="5943600"/>
            <a:ext cx="1066800" cy="914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Wireless Networking and Communications Group</a:t>
            </a:r>
            <a:endParaRPr lang="en-US"/>
          </a:p>
        </p:txBody>
      </p:sp>
      <p:sp>
        <p:nvSpPr>
          <p:cNvPr id="2560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Background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>
            <a:normAutofit fontScale="62500" lnSpcReduction="20000"/>
          </a:bodyPr>
          <a:lstStyle/>
          <a:p>
            <a:pPr>
              <a:defRPr/>
            </a:pPr>
            <a:fld id="{86EA5910-82A4-4CAA-AFEE-6D8E6842018F}" type="slidenum">
              <a:rPr lang="en-US"/>
              <a:pPr>
                <a:defRPr/>
              </a:pPr>
              <a:t>10</a:t>
            </a:fld>
            <a:endParaRPr lang="en-US"/>
          </a:p>
        </p:txBody>
      </p:sp>
      <p:sp>
        <p:nvSpPr>
          <p:cNvPr id="25605" name="Content Placeholder 4"/>
          <p:cNvSpPr>
            <a:spLocks noGrp="1"/>
          </p:cNvSpPr>
          <p:nvPr>
            <p:ph sz="quarter" idx="1"/>
          </p:nvPr>
        </p:nvSpPr>
        <p:spPr>
          <a:ln w="9525"/>
        </p:spPr>
        <p:txBody>
          <a:bodyPr/>
          <a:lstStyle/>
          <a:p>
            <a:endParaRPr lang="en-US" smtClean="0"/>
          </a:p>
        </p:txBody>
      </p:sp>
      <p:graphicFrame>
        <p:nvGraphicFramePr>
          <p:cNvPr id="6" name="Content Placeholder 5"/>
          <p:cNvGraphicFramePr>
            <a:graphicFrameLocks/>
          </p:cNvGraphicFramePr>
          <p:nvPr/>
        </p:nvGraphicFramePr>
        <p:xfrm>
          <a:off x="381000" y="1326445"/>
          <a:ext cx="8686801" cy="5516880"/>
        </p:xfrm>
        <a:graphic>
          <a:graphicData uri="http://schemas.openxmlformats.org/drawingml/2006/table">
            <a:tbl>
              <a:tblPr firstRow="1" firstCol="1" bandRow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tableStyleId>{5C22544A-7EE6-4342-B048-85BDC9FD1C3A}</a:tableStyleId>
              </a:tblPr>
              <a:tblGrid>
                <a:gridCol w="763116"/>
                <a:gridCol w="2597417"/>
                <a:gridCol w="1865397"/>
                <a:gridCol w="1752346"/>
                <a:gridCol w="1708525"/>
              </a:tblGrid>
              <a:tr h="363739">
                <a:tc gridSpan="2">
                  <a:txBody>
                    <a:bodyPr/>
                    <a:lstStyle/>
                    <a:p>
                      <a:pPr algn="ctr"/>
                      <a:endParaRPr lang="en-US" sz="2000" dirty="0">
                        <a:latin typeface="Calibri" pitchFamily="34" charset="0"/>
                      </a:endParaRPr>
                    </a:p>
                  </a:txBody>
                  <a:tcPr vert="vert270">
                    <a:lnL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 sz="2000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 smtClean="0">
                          <a:latin typeface="Calibri" pitchFamily="34" charset="0"/>
                        </a:rPr>
                        <a:t>SAS</a:t>
                      </a:r>
                      <a:endParaRPr lang="en-US" dirty="0">
                        <a:latin typeface="Calibri" pitchFamily="34" charset="0"/>
                      </a:endParaRPr>
                    </a:p>
                  </a:txBody>
                  <a:tcPr>
                    <a:lnT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 smtClean="0">
                          <a:latin typeface="Calibri" pitchFamily="34" charset="0"/>
                        </a:rPr>
                        <a:t>MCA</a:t>
                      </a:r>
                      <a:endParaRPr lang="en-US" dirty="0">
                        <a:latin typeface="Calibri" pitchFamily="34" charset="0"/>
                      </a:endParaRPr>
                    </a:p>
                  </a:txBody>
                  <a:tcPr>
                    <a:lnT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 smtClean="0">
                          <a:latin typeface="Calibri" pitchFamily="34" charset="0"/>
                        </a:rPr>
                        <a:t>GMM</a:t>
                      </a:r>
                      <a:endParaRPr lang="en-US" dirty="0">
                        <a:latin typeface="Calibri" pitchFamily="34" charset="0"/>
                      </a:endParaRPr>
                    </a:p>
                  </a:txBody>
                  <a:tcPr>
                    <a:lnR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18413">
                <a:tc rowSpan="4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>
                          <a:latin typeface="Calibri" pitchFamily="34" charset="0"/>
                        </a:rPr>
                        <a:t>Statistical</a:t>
                      </a:r>
                      <a:r>
                        <a:rPr lang="en-US" sz="2000" baseline="0" dirty="0" smtClean="0">
                          <a:latin typeface="Calibri" pitchFamily="34" charset="0"/>
                        </a:rPr>
                        <a:t> </a:t>
                      </a:r>
                      <a:br>
                        <a:rPr lang="en-US" sz="2000" baseline="0" dirty="0" smtClean="0">
                          <a:latin typeface="Calibri" pitchFamily="34" charset="0"/>
                        </a:rPr>
                      </a:br>
                      <a:r>
                        <a:rPr lang="en-US" sz="2000" baseline="0" dirty="0" smtClean="0">
                          <a:latin typeface="Calibri" pitchFamily="34" charset="0"/>
                        </a:rPr>
                        <a:t>Modeling</a:t>
                      </a:r>
                      <a:endParaRPr lang="en-US" sz="2000" dirty="0" smtClean="0">
                        <a:latin typeface="Calibri" pitchFamily="34" charset="0"/>
                      </a:endParaRPr>
                    </a:p>
                    <a:p>
                      <a:pPr algn="ctr"/>
                      <a:endParaRPr lang="en-US" sz="2000" dirty="0">
                        <a:latin typeface="Calibri" pitchFamily="34" charset="0"/>
                      </a:endParaRPr>
                    </a:p>
                  </a:txBody>
                  <a:tcPr vert="vert270">
                    <a:lnL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b="1" dirty="0" smtClean="0">
                          <a:solidFill>
                            <a:srgbClr val="4980AD"/>
                          </a:solidFill>
                          <a:latin typeface="Calibri" pitchFamily="34" charset="0"/>
                        </a:rPr>
                        <a:t>Statistical-Physical Derivation</a:t>
                      </a:r>
                      <a:endParaRPr lang="en-US" sz="1800" b="1" dirty="0">
                        <a:solidFill>
                          <a:srgbClr val="4980AD"/>
                        </a:solidFill>
                        <a:latin typeface="Calibri" pitchFamily="34" charset="0"/>
                      </a:endParaRPr>
                    </a:p>
                  </a:txBody>
                  <a:tcPr>
                    <a:lnT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>
                          <a:solidFill>
                            <a:srgbClr val="D86E2C"/>
                          </a:solidFill>
                          <a:latin typeface="Calibri" pitchFamily="34" charset="0"/>
                        </a:rPr>
                        <a:t>[Sousa92]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>
                          <a:solidFill>
                            <a:srgbClr val="D86E2C"/>
                          </a:solidFill>
                          <a:latin typeface="Calibri" pitchFamily="34" charset="0"/>
                        </a:rPr>
                        <a:t>[IlowHatzinakos98]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>
                          <a:solidFill>
                            <a:srgbClr val="D86E2C"/>
                          </a:solidFill>
                          <a:latin typeface="Calibri" pitchFamily="34" charset="0"/>
                        </a:rPr>
                        <a:t>[YangPetropulu03]</a:t>
                      </a:r>
                    </a:p>
                  </a:txBody>
                  <a:tcPr>
                    <a:lnT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rgbClr val="D86E2C"/>
                          </a:solidFill>
                          <a:latin typeface="Calibri" pitchFamily="34" charset="0"/>
                        </a:rPr>
                        <a:t>[Middleton77]</a:t>
                      </a:r>
                    </a:p>
                    <a:p>
                      <a:r>
                        <a:rPr lang="en-US" sz="1600" dirty="0" smtClean="0">
                          <a:solidFill>
                            <a:srgbClr val="D86E2C"/>
                          </a:solidFill>
                          <a:latin typeface="Calibri" pitchFamily="34" charset="0"/>
                        </a:rPr>
                        <a:t>[Middleton99]</a:t>
                      </a:r>
                      <a:endParaRPr lang="en-US" sz="1600" dirty="0">
                        <a:solidFill>
                          <a:srgbClr val="D86E2C"/>
                        </a:solidFill>
                        <a:latin typeface="Calibri" pitchFamily="34" charset="0"/>
                      </a:endParaRPr>
                    </a:p>
                  </a:txBody>
                  <a:tcPr>
                    <a:lnT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Calibri" pitchFamily="34" charset="0"/>
                        </a:rPr>
                        <a:t>No</a:t>
                      </a:r>
                      <a:endParaRPr lang="en-US" dirty="0">
                        <a:latin typeface="Calibri" pitchFamily="34" charset="0"/>
                      </a:endParaRPr>
                    </a:p>
                  </a:txBody>
                  <a:tcPr>
                    <a:lnR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363739">
                <a:tc vMerge="1">
                  <a:txBody>
                    <a:bodyPr/>
                    <a:lstStyle/>
                    <a:p>
                      <a:endParaRPr lang="en-US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1" dirty="0" smtClean="0">
                          <a:solidFill>
                            <a:srgbClr val="4980AD"/>
                          </a:solidFill>
                          <a:latin typeface="Calibri" pitchFamily="34" charset="0"/>
                        </a:rPr>
                        <a:t>Interferer </a:t>
                      </a:r>
                      <a:r>
                        <a:rPr lang="en-US" sz="1800" b="1" baseline="0" dirty="0" smtClean="0">
                          <a:solidFill>
                            <a:srgbClr val="4980AD"/>
                          </a:solidFill>
                          <a:latin typeface="Calibri" pitchFamily="34" charset="0"/>
                        </a:rPr>
                        <a:t>Distribution</a:t>
                      </a:r>
                      <a:endParaRPr lang="en-US" sz="1800" b="1" dirty="0">
                        <a:solidFill>
                          <a:srgbClr val="4980AD"/>
                        </a:solidFill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Calibri" pitchFamily="34" charset="0"/>
                        </a:rPr>
                        <a:t>Poisson</a:t>
                      </a:r>
                      <a:endParaRPr lang="en-US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Calibri" pitchFamily="34" charset="0"/>
                        </a:rPr>
                        <a:t>Poisson</a:t>
                      </a:r>
                      <a:endParaRPr lang="en-US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Calibri" pitchFamily="34" charset="0"/>
                        </a:rPr>
                        <a:t>-</a:t>
                      </a:r>
                      <a:endParaRPr lang="en-US" dirty="0">
                        <a:latin typeface="Calibri" pitchFamily="34" charset="0"/>
                      </a:endParaRPr>
                    </a:p>
                  </a:txBody>
                  <a:tcPr>
                    <a:lnR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63739">
                <a:tc vMerge="1">
                  <a:txBody>
                    <a:bodyPr/>
                    <a:lstStyle/>
                    <a:p>
                      <a:endParaRPr lang="en-US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1" dirty="0" smtClean="0">
                          <a:solidFill>
                            <a:srgbClr val="4980AD"/>
                          </a:solidFill>
                          <a:latin typeface="Calibri" pitchFamily="34" charset="0"/>
                        </a:rPr>
                        <a:t>Interferer</a:t>
                      </a:r>
                      <a:r>
                        <a:rPr lang="en-US" sz="1800" b="1" baseline="0" dirty="0" smtClean="0">
                          <a:solidFill>
                            <a:srgbClr val="4980AD"/>
                          </a:solidFill>
                          <a:latin typeface="Calibri" pitchFamily="34" charset="0"/>
                        </a:rPr>
                        <a:t> Region</a:t>
                      </a:r>
                      <a:endParaRPr lang="en-US" sz="1800" b="1" dirty="0">
                        <a:solidFill>
                          <a:srgbClr val="4980AD"/>
                        </a:solidFill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Calibri" pitchFamily="34" charset="0"/>
                        </a:rPr>
                        <a:t>Entire plane</a:t>
                      </a:r>
                      <a:endParaRPr lang="en-US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Calibri" pitchFamily="34" charset="0"/>
                        </a:rPr>
                        <a:t>Finite area</a:t>
                      </a:r>
                      <a:endParaRPr lang="en-US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Calibri" pitchFamily="34" charset="0"/>
                        </a:rPr>
                        <a:t>-</a:t>
                      </a:r>
                      <a:endParaRPr lang="en-US" dirty="0">
                        <a:latin typeface="Calibri" pitchFamily="34" charset="0"/>
                      </a:endParaRPr>
                    </a:p>
                  </a:txBody>
                  <a:tcPr>
                    <a:lnR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63739">
                <a:tc vMerge="1">
                  <a:txBody>
                    <a:bodyPr/>
                    <a:lstStyle/>
                    <a:p>
                      <a:endParaRPr lang="en-US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1" dirty="0" smtClean="0">
                          <a:solidFill>
                            <a:srgbClr val="4980AD"/>
                          </a:solidFill>
                          <a:latin typeface="Calibri" pitchFamily="34" charset="0"/>
                        </a:rPr>
                        <a:t>Bounded </a:t>
                      </a:r>
                      <a:r>
                        <a:rPr lang="en-US" sz="1800" b="1" dirty="0" err="1" smtClean="0">
                          <a:solidFill>
                            <a:srgbClr val="4980AD"/>
                          </a:solidFill>
                          <a:latin typeface="Calibri" pitchFamily="34" charset="0"/>
                        </a:rPr>
                        <a:t>Pathloss</a:t>
                      </a:r>
                      <a:endParaRPr lang="en-US" sz="1800" b="1" dirty="0">
                        <a:solidFill>
                          <a:srgbClr val="4980AD"/>
                        </a:solidFill>
                        <a:latin typeface="Calibri" pitchFamily="34" charset="0"/>
                      </a:endParaRPr>
                    </a:p>
                  </a:txBody>
                  <a:tcPr>
                    <a:lnB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Calibri" pitchFamily="34" charset="0"/>
                        </a:rPr>
                        <a:t>No</a:t>
                      </a:r>
                      <a:endParaRPr lang="en-US" dirty="0">
                        <a:latin typeface="Calibri" pitchFamily="34" charset="0"/>
                      </a:endParaRPr>
                    </a:p>
                  </a:txBody>
                  <a:tcPr>
                    <a:lnB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Calibri" pitchFamily="34" charset="0"/>
                        </a:rPr>
                        <a:t>Yes</a:t>
                      </a:r>
                      <a:endParaRPr lang="en-US" dirty="0">
                        <a:latin typeface="Calibri" pitchFamily="34" charset="0"/>
                      </a:endParaRPr>
                    </a:p>
                  </a:txBody>
                  <a:tcPr>
                    <a:lnB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Calibri" pitchFamily="34" charset="0"/>
                        </a:rPr>
                        <a:t>-</a:t>
                      </a:r>
                      <a:endParaRPr lang="en-US" dirty="0">
                        <a:latin typeface="Calibri" pitchFamily="34" charset="0"/>
                      </a:endParaRPr>
                    </a:p>
                  </a:txBody>
                  <a:tcPr>
                    <a:lnR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18413">
                <a:tc rowSpan="2">
                  <a:txBody>
                    <a:bodyPr/>
                    <a:lstStyle/>
                    <a:p>
                      <a:pPr algn="ctr"/>
                      <a:r>
                        <a:rPr lang="en-US" sz="2000" b="1" i="0" dirty="0" smtClean="0">
                          <a:solidFill>
                            <a:schemeClr val="bg1"/>
                          </a:solidFill>
                          <a:latin typeface="Calibri" pitchFamily="34" charset="0"/>
                        </a:rPr>
                        <a:t>Network </a:t>
                      </a:r>
                      <a:br>
                        <a:rPr lang="en-US" sz="2000" b="1" i="0" dirty="0" smtClean="0">
                          <a:solidFill>
                            <a:schemeClr val="bg1"/>
                          </a:solidFill>
                          <a:latin typeface="Calibri" pitchFamily="34" charset="0"/>
                        </a:rPr>
                      </a:br>
                      <a:r>
                        <a:rPr lang="en-US" sz="2000" b="1" i="0" dirty="0" err="1" smtClean="0">
                          <a:solidFill>
                            <a:schemeClr val="bg1"/>
                          </a:solidFill>
                          <a:latin typeface="Calibri" pitchFamily="34" charset="0"/>
                        </a:rPr>
                        <a:t>Perf</a:t>
                      </a:r>
                      <a:r>
                        <a:rPr lang="en-US" sz="2000" b="1" i="0" dirty="0" smtClean="0">
                          <a:solidFill>
                            <a:schemeClr val="bg1"/>
                          </a:solidFill>
                          <a:latin typeface="Calibri" pitchFamily="34" charset="0"/>
                        </a:rPr>
                        <a:t>.</a:t>
                      </a:r>
                      <a:endParaRPr lang="en-US" sz="2000" b="1" i="0" dirty="0">
                        <a:solidFill>
                          <a:schemeClr val="bg1"/>
                        </a:solidFill>
                        <a:latin typeface="Calibri" pitchFamily="34" charset="0"/>
                      </a:endParaRPr>
                    </a:p>
                  </a:txBody>
                  <a:tcPr vert="vert270">
                    <a:lnL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rgbClr val="4980AD"/>
                          </a:solidFill>
                          <a:latin typeface="Calibri" pitchFamily="34" charset="0"/>
                        </a:rPr>
                        <a:t>Used for Analysis</a:t>
                      </a:r>
                      <a:endParaRPr lang="en-US" b="1" dirty="0">
                        <a:solidFill>
                          <a:srgbClr val="4980AD"/>
                        </a:solidFill>
                        <a:latin typeface="Calibri" pitchFamily="34" charset="0"/>
                      </a:endParaRPr>
                    </a:p>
                  </a:txBody>
                  <a:tcPr>
                    <a:lnT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rgbClr val="D86E2C"/>
                          </a:solidFill>
                          <a:latin typeface="Calibri" pitchFamily="34" charset="0"/>
                        </a:rPr>
                        <a:t>[SousaSilvester90]</a:t>
                      </a:r>
                    </a:p>
                    <a:p>
                      <a:r>
                        <a:rPr lang="en-US" sz="1600" dirty="0" smtClean="0">
                          <a:solidFill>
                            <a:srgbClr val="D86E2C"/>
                          </a:solidFill>
                          <a:latin typeface="Calibri" pitchFamily="34" charset="0"/>
                        </a:rPr>
                        <a:t>[WeberAndrJin</a:t>
                      </a:r>
                      <a:r>
                        <a:rPr lang="en-US" sz="1600" baseline="0" dirty="0" smtClean="0">
                          <a:solidFill>
                            <a:srgbClr val="D86E2C"/>
                          </a:solidFill>
                          <a:latin typeface="Calibri" pitchFamily="34" charset="0"/>
                        </a:rPr>
                        <a:t>05</a:t>
                      </a:r>
                      <a:r>
                        <a:rPr lang="en-US" sz="1600" dirty="0" smtClean="0">
                          <a:solidFill>
                            <a:srgbClr val="D86E2C"/>
                          </a:solidFill>
                          <a:latin typeface="Calibri" pitchFamily="34" charset="0"/>
                        </a:rPr>
                        <a:t>]</a:t>
                      </a:r>
                    </a:p>
                    <a:p>
                      <a:r>
                        <a:rPr lang="en-US" sz="1600" dirty="0" smtClean="0">
                          <a:solidFill>
                            <a:srgbClr val="D86E2C"/>
                          </a:solidFill>
                          <a:latin typeface="Calibri" pitchFamily="34" charset="0"/>
                        </a:rPr>
                        <a:t>[PintoWin10]</a:t>
                      </a:r>
                      <a:endParaRPr lang="en-US" sz="1600" dirty="0">
                        <a:solidFill>
                          <a:srgbClr val="D86E2C"/>
                        </a:solidFill>
                        <a:latin typeface="Calibri" pitchFamily="34" charset="0"/>
                      </a:endParaRPr>
                    </a:p>
                  </a:txBody>
                  <a:tcPr>
                    <a:lnT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en-US" i="0" dirty="0" smtClean="0">
                          <a:latin typeface="Calibri" pitchFamily="34" charset="0"/>
                        </a:rPr>
                        <a:t>No</a:t>
                      </a:r>
                      <a:endParaRPr lang="en-US" i="0" dirty="0">
                        <a:latin typeface="Calibri" pitchFamily="34" charset="0"/>
                      </a:endParaRPr>
                    </a:p>
                  </a:txBody>
                  <a:tcPr>
                    <a:lnT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en-US" i="0" dirty="0" smtClean="0">
                          <a:latin typeface="Calibri" pitchFamily="34" charset="0"/>
                        </a:rPr>
                        <a:t>No</a:t>
                      </a:r>
                      <a:endParaRPr lang="en-US" i="0" dirty="0">
                        <a:latin typeface="Calibri" pitchFamily="34" charset="0"/>
                      </a:endParaRPr>
                    </a:p>
                  </a:txBody>
                  <a:tcPr>
                    <a:lnR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363739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rgbClr val="4980AD"/>
                          </a:solidFill>
                          <a:latin typeface="Calibri" pitchFamily="34" charset="0"/>
                        </a:rPr>
                        <a:t>Temporal Dependence</a:t>
                      </a:r>
                      <a:endParaRPr lang="en-US" b="1" dirty="0">
                        <a:solidFill>
                          <a:srgbClr val="4980AD"/>
                        </a:solidFill>
                        <a:latin typeface="Calibri" pitchFamily="34" charset="0"/>
                      </a:endParaRPr>
                    </a:p>
                  </a:txBody>
                  <a:tcPr>
                    <a:lnB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Calibri" pitchFamily="34" charset="0"/>
                        </a:rPr>
                        <a:t>Limited</a:t>
                      </a:r>
                      <a:endParaRPr lang="en-US" dirty="0">
                        <a:latin typeface="Calibri" pitchFamily="34" charset="0"/>
                      </a:endParaRPr>
                    </a:p>
                  </a:txBody>
                  <a:tcPr>
                    <a:lnB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Calibri" pitchFamily="34" charset="0"/>
                        </a:rPr>
                        <a:t>No</a:t>
                      </a:r>
                      <a:endParaRPr lang="en-US" dirty="0">
                        <a:latin typeface="Calibri" pitchFamily="34" charset="0"/>
                      </a:endParaRPr>
                    </a:p>
                  </a:txBody>
                  <a:tcPr>
                    <a:lnB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Calibri" pitchFamily="34" charset="0"/>
                        </a:rPr>
                        <a:t>No</a:t>
                      </a:r>
                      <a:endParaRPr lang="en-US" dirty="0">
                        <a:latin typeface="Calibri" pitchFamily="34" charset="0"/>
                      </a:endParaRPr>
                    </a:p>
                  </a:txBody>
                  <a:tcPr>
                    <a:lnR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75920">
                <a:tc rowSpan="4"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latin typeface="Calibri" pitchFamily="34" charset="0"/>
                        </a:rPr>
                        <a:t>Receiver Design</a:t>
                      </a:r>
                      <a:endParaRPr lang="en-US" sz="2000" b="1" dirty="0">
                        <a:latin typeface="Calibri" pitchFamily="34" charset="0"/>
                      </a:endParaRPr>
                    </a:p>
                  </a:txBody>
                  <a:tcPr vert="vert270">
                    <a:lnL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b="1" dirty="0" smtClean="0">
                          <a:solidFill>
                            <a:srgbClr val="4980AD"/>
                          </a:solidFill>
                          <a:latin typeface="Calibri" pitchFamily="34" charset="0"/>
                        </a:rPr>
                        <a:t>Example Prior</a:t>
                      </a:r>
                      <a:r>
                        <a:rPr lang="en-US" sz="1800" b="1" baseline="0" dirty="0" smtClean="0">
                          <a:solidFill>
                            <a:srgbClr val="4980AD"/>
                          </a:solidFill>
                          <a:latin typeface="Calibri" pitchFamily="34" charset="0"/>
                        </a:rPr>
                        <a:t> Work</a:t>
                      </a:r>
                      <a:endParaRPr lang="en-US" sz="1800" b="1" dirty="0">
                        <a:solidFill>
                          <a:srgbClr val="4980AD"/>
                        </a:solidFill>
                        <a:latin typeface="Calibri" pitchFamily="34" charset="0"/>
                      </a:endParaRPr>
                    </a:p>
                  </a:txBody>
                  <a:tcPr>
                    <a:lnT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s-ES" sz="1600" dirty="0" smtClean="0">
                          <a:solidFill>
                            <a:srgbClr val="D86E2C"/>
                          </a:solidFill>
                          <a:latin typeface="Calibri" pitchFamily="34" charset="0"/>
                        </a:rPr>
                        <a:t>[AmbikeIlowHatz94]</a:t>
                      </a:r>
                    </a:p>
                    <a:p>
                      <a:r>
                        <a:rPr lang="es-ES" sz="1600" dirty="0" smtClean="0">
                          <a:solidFill>
                            <a:srgbClr val="D86E2C"/>
                          </a:solidFill>
                          <a:latin typeface="Calibri" pitchFamily="34" charset="0"/>
                        </a:rPr>
                        <a:t>[GonzalesArce98]</a:t>
                      </a:r>
                    </a:p>
                  </a:txBody>
                  <a:tcPr>
                    <a:lnT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rgbClr val="D86E2C"/>
                          </a:solidFill>
                          <a:latin typeface="Calibri" pitchFamily="34" charset="0"/>
                        </a:rPr>
                        <a:t>[SpauldingMidd77]</a:t>
                      </a:r>
                    </a:p>
                    <a:p>
                      <a:r>
                        <a:rPr lang="en-US" sz="1600" dirty="0" smtClean="0">
                          <a:solidFill>
                            <a:srgbClr val="D86E2C"/>
                          </a:solidFill>
                          <a:latin typeface="Calibri" pitchFamily="34" charset="0"/>
                        </a:rPr>
                        <a:t>[HaringVinck02]</a:t>
                      </a:r>
                    </a:p>
                  </a:txBody>
                  <a:tcPr>
                    <a:lnT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rgbClr val="D86E2C"/>
                          </a:solidFill>
                          <a:latin typeface="Calibri" pitchFamily="34" charset="0"/>
                        </a:rPr>
                        <a:t>[EldarYeredor01]</a:t>
                      </a:r>
                    </a:p>
                    <a:p>
                      <a:r>
                        <a:rPr lang="en-US" sz="1600" dirty="0" smtClean="0">
                          <a:solidFill>
                            <a:srgbClr val="D86E2C"/>
                          </a:solidFill>
                          <a:latin typeface="Calibri" pitchFamily="34" charset="0"/>
                        </a:rPr>
                        <a:t>[KotechaDjuric03]</a:t>
                      </a:r>
                      <a:endParaRPr lang="en-US" dirty="0">
                        <a:latin typeface="Calibri" pitchFamily="34" charset="0"/>
                      </a:endParaRPr>
                    </a:p>
                  </a:txBody>
                  <a:tcPr>
                    <a:lnR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3739">
                <a:tc vMerge="1">
                  <a:txBody>
                    <a:bodyPr/>
                    <a:lstStyle/>
                    <a:p>
                      <a:pPr algn="ctr"/>
                      <a:endParaRPr lang="en-US" sz="2000" b="1" dirty="0">
                        <a:latin typeface="Calibri" pitchFamily="34" charset="0"/>
                      </a:endParaRPr>
                    </a:p>
                  </a:txBody>
                  <a:tcPr vert="vert270">
                    <a:lnL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b="1" dirty="0" smtClean="0">
                          <a:solidFill>
                            <a:srgbClr val="4980AD"/>
                          </a:solidFill>
                          <a:latin typeface="Calibri" pitchFamily="34" charset="0"/>
                        </a:rPr>
                        <a:t>Include Thermal Noise ?</a:t>
                      </a:r>
                      <a:endParaRPr lang="en-US" sz="1800" b="1" dirty="0">
                        <a:solidFill>
                          <a:srgbClr val="4980AD"/>
                        </a:solidFill>
                        <a:latin typeface="Calibri" pitchFamily="34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Calibri" pitchFamily="34" charset="0"/>
                        </a:rPr>
                        <a:t>No</a:t>
                      </a:r>
                      <a:endParaRPr lang="en-US" dirty="0">
                        <a:latin typeface="Calibri" pitchFamily="34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Calibri" pitchFamily="34" charset="0"/>
                        </a:rPr>
                        <a:t>Yes</a:t>
                      </a:r>
                      <a:endParaRPr lang="en-US" dirty="0">
                        <a:latin typeface="Calibri" pitchFamily="34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Calibri" pitchFamily="34" charset="0"/>
                        </a:rPr>
                        <a:t>Yes</a:t>
                      </a:r>
                      <a:endParaRPr lang="en-US" dirty="0">
                        <a:latin typeface="Calibri" pitchFamily="34" charset="0"/>
                      </a:endParaRPr>
                    </a:p>
                  </a:txBody>
                  <a:tcPr>
                    <a:lnR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363739">
                <a:tc vMerge="1">
                  <a:txBody>
                    <a:bodyPr/>
                    <a:lstStyle/>
                    <a:p>
                      <a:endParaRPr lang="en-US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1" dirty="0" smtClean="0">
                          <a:solidFill>
                            <a:srgbClr val="4980AD"/>
                          </a:solidFill>
                          <a:latin typeface="Calibri" pitchFamily="34" charset="0"/>
                        </a:rPr>
                        <a:t>Optimal</a:t>
                      </a:r>
                      <a:r>
                        <a:rPr lang="en-US" sz="1800" b="1" baseline="0" dirty="0" smtClean="0">
                          <a:solidFill>
                            <a:srgbClr val="4980AD"/>
                          </a:solidFill>
                          <a:latin typeface="Calibri" pitchFamily="34" charset="0"/>
                        </a:rPr>
                        <a:t> Pre-Filter</a:t>
                      </a:r>
                      <a:endParaRPr lang="en-US" sz="1800" b="1" dirty="0">
                        <a:solidFill>
                          <a:srgbClr val="4980AD"/>
                        </a:solidFill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Calibri" pitchFamily="34" charset="0"/>
                        </a:rPr>
                        <a:t>Myriad</a:t>
                      </a:r>
                      <a:endParaRPr lang="en-US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i="1" dirty="0" smtClean="0">
                          <a:latin typeface="Calibri" pitchFamily="34" charset="0"/>
                        </a:rPr>
                        <a:t>not known</a:t>
                      </a:r>
                      <a:endParaRPr lang="en-US" b="0" i="1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i="1" dirty="0" smtClean="0">
                          <a:latin typeface="Calibri" pitchFamily="34" charset="0"/>
                        </a:rPr>
                        <a:t>not known</a:t>
                      </a:r>
                      <a:endParaRPr lang="en-US" b="0" i="1" dirty="0">
                        <a:latin typeface="Calibri" pitchFamily="34" charset="0"/>
                      </a:endParaRPr>
                    </a:p>
                  </a:txBody>
                  <a:tcPr>
                    <a:lnR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63739">
                <a:tc vMerge="1">
                  <a:txBody>
                    <a:bodyPr/>
                    <a:lstStyle/>
                    <a:p>
                      <a:endParaRPr lang="en-US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1" baseline="0" dirty="0" smtClean="0">
                          <a:solidFill>
                            <a:srgbClr val="4980AD"/>
                          </a:solidFill>
                          <a:latin typeface="Calibri" pitchFamily="34" charset="0"/>
                        </a:rPr>
                        <a:t>Opt. Distance Measure</a:t>
                      </a:r>
                      <a:endParaRPr lang="en-US" sz="1800" b="1" dirty="0">
                        <a:solidFill>
                          <a:srgbClr val="4980AD"/>
                        </a:solidFill>
                        <a:latin typeface="Calibri" pitchFamily="34" charset="0"/>
                      </a:endParaRPr>
                    </a:p>
                  </a:txBody>
                  <a:tcPr>
                    <a:lnB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Calibri" pitchFamily="34" charset="0"/>
                        </a:rPr>
                        <a:t>Log</a:t>
                      </a:r>
                      <a:r>
                        <a:rPr lang="en-US" baseline="0" dirty="0" smtClean="0">
                          <a:latin typeface="Calibri" pitchFamily="34" charset="0"/>
                        </a:rPr>
                        <a:t> deviations</a:t>
                      </a:r>
                      <a:endParaRPr lang="en-US" dirty="0">
                        <a:latin typeface="Symbol" pitchFamily="18" charset="2"/>
                      </a:endParaRPr>
                    </a:p>
                  </a:txBody>
                  <a:tcPr>
                    <a:lnB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b="0" i="1" dirty="0" smtClean="0">
                          <a:latin typeface="Calibri" pitchFamily="34" charset="0"/>
                        </a:rPr>
                        <a:t>not</a:t>
                      </a:r>
                      <a:r>
                        <a:rPr lang="en-US" b="0" i="1" baseline="0" dirty="0" smtClean="0">
                          <a:latin typeface="Calibri" pitchFamily="34" charset="0"/>
                        </a:rPr>
                        <a:t> known</a:t>
                      </a:r>
                      <a:endParaRPr lang="en-US" b="0" i="1" dirty="0">
                        <a:latin typeface="Calibri" pitchFamily="34" charset="0"/>
                      </a:endParaRPr>
                    </a:p>
                  </a:txBody>
                  <a:tcPr>
                    <a:lnB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b="0" i="1" dirty="0" smtClean="0">
                          <a:latin typeface="Calibri" pitchFamily="34" charset="0"/>
                        </a:rPr>
                        <a:t>not known</a:t>
                      </a:r>
                      <a:endParaRPr lang="en-US" b="0" i="1" dirty="0">
                        <a:latin typeface="Calibri" pitchFamily="34" charset="0"/>
                      </a:endParaRPr>
                    </a:p>
                  </a:txBody>
                  <a:tcPr>
                    <a:lnR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3739">
                <a:tc gridSpan="5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i="1" baseline="0" dirty="0" smtClean="0">
                          <a:solidFill>
                            <a:srgbClr val="0070C0"/>
                          </a:solidFill>
                          <a:latin typeface="Calibri" pitchFamily="34" charset="0"/>
                        </a:rPr>
                        <a:t>Others RFI Models:</a:t>
                      </a:r>
                      <a:r>
                        <a:rPr lang="en-US" sz="1800" b="0" baseline="0" dirty="0" smtClean="0">
                          <a:solidFill>
                            <a:srgbClr val="0070C0"/>
                          </a:solidFill>
                          <a:latin typeface="Calibri" pitchFamily="34" charset="0"/>
                        </a:rPr>
                        <a:t> </a:t>
                      </a:r>
                      <a:r>
                        <a:rPr lang="en-US" sz="1800" b="0" baseline="0" dirty="0" err="1" smtClean="0">
                          <a:solidFill>
                            <a:schemeClr val="tx1"/>
                          </a:solidFill>
                          <a:latin typeface="Calibri" pitchFamily="34" charset="0"/>
                        </a:rPr>
                        <a:t>Laplacian</a:t>
                      </a:r>
                      <a:r>
                        <a:rPr lang="en-US" sz="1800" b="0" baseline="0" dirty="0" smtClean="0">
                          <a:solidFill>
                            <a:schemeClr val="tx1"/>
                          </a:solidFill>
                          <a:latin typeface="Calibri" pitchFamily="34" charset="0"/>
                        </a:rPr>
                        <a:t>, Generalized Gaussian, </a:t>
                      </a:r>
                      <a:r>
                        <a:rPr lang="en-US" sz="1800" b="0" baseline="0" dirty="0" err="1" smtClean="0">
                          <a:solidFill>
                            <a:schemeClr val="tx1"/>
                          </a:solidFill>
                          <a:latin typeface="Calibri" pitchFamily="34" charset="0"/>
                        </a:rPr>
                        <a:t>Weibull</a:t>
                      </a:r>
                      <a:r>
                        <a:rPr lang="en-US" sz="1800" b="0" baseline="0" dirty="0" smtClean="0">
                          <a:solidFill>
                            <a:schemeClr val="tx1"/>
                          </a:solidFill>
                          <a:latin typeface="Calibri" pitchFamily="34" charset="0"/>
                        </a:rPr>
                        <a:t>, Lognormal, … (many more)</a:t>
                      </a:r>
                      <a:endParaRPr lang="en-US" sz="1800" b="0" dirty="0">
                        <a:solidFill>
                          <a:schemeClr val="tx1"/>
                        </a:solidFill>
                        <a:latin typeface="Calibri" pitchFamily="34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b="1" dirty="0">
                        <a:solidFill>
                          <a:srgbClr val="4980AD"/>
                        </a:solidFill>
                        <a:latin typeface="Calibri" pitchFamily="34" charset="0"/>
                      </a:endParaRPr>
                    </a:p>
                  </a:txBody>
                  <a:tcPr>
                    <a:lnR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 dirty="0">
                        <a:latin typeface="Symbol" pitchFamily="18" charset="2"/>
                      </a:endParaRPr>
                    </a:p>
                  </a:txBody>
                  <a:tcPr>
                    <a:lnB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 b="0" i="0" dirty="0">
                        <a:latin typeface="Calibri" pitchFamily="34" charset="0"/>
                      </a:endParaRPr>
                    </a:p>
                  </a:txBody>
                  <a:tcPr>
                    <a:lnB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 b="0" i="0" dirty="0">
                        <a:latin typeface="Calibri" pitchFamily="34" charset="0"/>
                      </a:endParaRPr>
                    </a:p>
                  </a:txBody>
                  <a:tcPr>
                    <a:lnR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8" name="Rounded Rectangle 7"/>
          <p:cNvSpPr/>
          <p:nvPr/>
        </p:nvSpPr>
        <p:spPr>
          <a:xfrm>
            <a:off x="1143000" y="2514600"/>
            <a:ext cx="2590800" cy="1098550"/>
          </a:xfrm>
          <a:prstGeom prst="roundRect">
            <a:avLst/>
          </a:prstGeom>
          <a:noFill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3733800" y="2667000"/>
            <a:ext cx="3582988" cy="78740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r>
              <a:rPr lang="en-US" sz="2000">
                <a:solidFill>
                  <a:srgbClr val="000000"/>
                </a:solidFill>
                <a:latin typeface="Calibri" pitchFamily="34" charset="0"/>
              </a:rPr>
              <a:t>Derive RFI statistics for wider range of interference scenarios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733800" y="3822700"/>
            <a:ext cx="3735388" cy="78740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r>
              <a:rPr lang="en-US" sz="2000">
                <a:solidFill>
                  <a:srgbClr val="000000"/>
                </a:solidFill>
                <a:latin typeface="Calibri" pitchFamily="34" charset="0"/>
              </a:rPr>
              <a:t>Use RFI statistics to analyze performance of networks</a:t>
            </a:r>
          </a:p>
        </p:txBody>
      </p:sp>
      <p:sp>
        <p:nvSpPr>
          <p:cNvPr id="11" name="Rounded Rectangle 10"/>
          <p:cNvSpPr/>
          <p:nvPr/>
        </p:nvSpPr>
        <p:spPr>
          <a:xfrm>
            <a:off x="1143000" y="3635375"/>
            <a:ext cx="2587625" cy="1168400"/>
          </a:xfrm>
          <a:prstGeom prst="roundRect">
            <a:avLst/>
          </a:prstGeom>
          <a:noFill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3733800" y="5678488"/>
            <a:ext cx="3733800" cy="78740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dirty="0">
                <a:latin typeface="Calibri" pitchFamily="34" charset="0"/>
              </a:rPr>
              <a:t>Use a distance measure robust to impulsive statistics of RFI</a:t>
            </a:r>
          </a:p>
        </p:txBody>
      </p:sp>
      <p:sp>
        <p:nvSpPr>
          <p:cNvPr id="13" name="Rounded Rectangle 12"/>
          <p:cNvSpPr/>
          <p:nvPr/>
        </p:nvSpPr>
        <p:spPr>
          <a:xfrm>
            <a:off x="1139825" y="5791200"/>
            <a:ext cx="2586038" cy="677863"/>
          </a:xfrm>
          <a:prstGeom prst="roundRect">
            <a:avLst/>
          </a:prstGeom>
          <a:noFill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Wireless Networking and Communications Group</a:t>
            </a:r>
            <a:endParaRPr lang="en-US"/>
          </a:p>
        </p:txBody>
      </p:sp>
      <p:sp>
        <p:nvSpPr>
          <p:cNvPr id="128002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Pre-filtering for Gaussian mixture noise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>
            <a:normAutofit fontScale="40000" lnSpcReduction="20000"/>
          </a:bodyPr>
          <a:lstStyle/>
          <a:p>
            <a:pPr>
              <a:defRPr/>
            </a:pPr>
            <a:fld id="{D879E024-55B9-4BD4-A903-F88A741AEA40}" type="slidenum">
              <a:rPr lang="en-US"/>
              <a:pPr>
                <a:defRPr/>
              </a:pPr>
              <a:t>100</a:t>
            </a:fld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>
          <a:xfrm>
            <a:off x="381000" y="1371600"/>
            <a:ext cx="8534400" cy="4953000"/>
          </a:xfrm>
        </p:spPr>
        <p:txBody>
          <a:bodyPr>
            <a:normAutofit/>
          </a:bodyPr>
          <a:lstStyle/>
          <a:p>
            <a:pPr marL="320040" indent="-320040" fontAlgn="auto">
              <a:spcAft>
                <a:spcPts val="0"/>
              </a:spcAft>
              <a:buFont typeface="Wingdings"/>
              <a:buChar char=""/>
              <a:defRPr/>
            </a:pPr>
            <a:r>
              <a:rPr lang="en-US" dirty="0" smtClean="0"/>
              <a:t>Closed form objective function or filter structure for BER optimality not known</a:t>
            </a:r>
          </a:p>
          <a:p>
            <a:pPr marL="320040" indent="-320040" fontAlgn="auto">
              <a:spcAft>
                <a:spcPts val="0"/>
              </a:spcAft>
              <a:buFont typeface="Wingdings"/>
              <a:buChar char=""/>
              <a:defRPr/>
            </a:pPr>
            <a:r>
              <a:rPr lang="en-US" dirty="0" smtClean="0"/>
              <a:t>Finite-memory minimum mean squared error (MMSE) filter</a:t>
            </a:r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2200" dirty="0" smtClean="0">
                <a:solidFill>
                  <a:schemeClr val="accent2">
                    <a:lumMod val="75000"/>
                  </a:schemeClr>
                </a:solidFill>
              </a:rPr>
              <a:t>[</a:t>
            </a:r>
            <a:r>
              <a:rPr lang="en-US" sz="2200" dirty="0" err="1" smtClean="0">
                <a:solidFill>
                  <a:schemeClr val="accent2">
                    <a:lumMod val="75000"/>
                  </a:schemeClr>
                </a:solidFill>
              </a:rPr>
              <a:t>Eldar</a:t>
            </a:r>
            <a:r>
              <a:rPr lang="en-US" sz="2200" dirty="0" smtClean="0">
                <a:solidFill>
                  <a:schemeClr val="accent2">
                    <a:lumMod val="75000"/>
                  </a:schemeClr>
                </a:solidFill>
              </a:rPr>
              <a:t> &amp; </a:t>
            </a:r>
            <a:r>
              <a:rPr lang="en-US" sz="2200" dirty="0" err="1" smtClean="0">
                <a:solidFill>
                  <a:schemeClr val="accent2">
                    <a:lumMod val="75000"/>
                  </a:schemeClr>
                </a:solidFill>
              </a:rPr>
              <a:t>Yeredor</a:t>
            </a:r>
            <a:r>
              <a:rPr lang="en-US" sz="2200" dirty="0" smtClean="0">
                <a:solidFill>
                  <a:schemeClr val="accent2">
                    <a:lumMod val="75000"/>
                  </a:schemeClr>
                </a:solidFill>
              </a:rPr>
              <a:t>, 2001] </a:t>
            </a:r>
            <a:endParaRPr lang="en-US" dirty="0" smtClean="0"/>
          </a:p>
          <a:p>
            <a:pPr marL="640080" lvl="1" indent="-274320" fontAlgn="auto">
              <a:spcAft>
                <a:spcPts val="0"/>
              </a:spcAft>
              <a:buFont typeface="Wingdings 2"/>
              <a:buChar char=""/>
              <a:defRPr/>
            </a:pPr>
            <a:r>
              <a:rPr lang="en-US" sz="2000" dirty="0" smtClean="0"/>
              <a:t>Filtering Gaussian signal in Gaussian mixture noise</a:t>
            </a:r>
          </a:p>
          <a:p>
            <a:pPr marL="640080" lvl="1" indent="-274320" fontAlgn="auto">
              <a:spcAft>
                <a:spcPts val="0"/>
              </a:spcAft>
              <a:buFont typeface="Wingdings 2"/>
              <a:buChar char=""/>
              <a:defRPr/>
            </a:pPr>
            <a:r>
              <a:rPr lang="en-US" sz="2000" dirty="0" smtClean="0"/>
              <a:t>Non-linear combination of bank of Wiener filters</a:t>
            </a:r>
          </a:p>
          <a:p>
            <a:pPr marL="640080" lvl="1" indent="-274320" fontAlgn="auto">
              <a:spcAft>
                <a:spcPts val="0"/>
              </a:spcAft>
              <a:buFont typeface="Wingdings 2"/>
              <a:buChar char=""/>
              <a:defRPr/>
            </a:pPr>
            <a:r>
              <a:rPr lang="en-US" sz="2000" dirty="0" smtClean="0"/>
              <a:t>Good for highly impulsive noise</a:t>
            </a:r>
          </a:p>
          <a:p>
            <a:pPr marL="320040" indent="-320040" fontAlgn="auto">
              <a:spcAft>
                <a:spcPts val="0"/>
              </a:spcAft>
              <a:buFont typeface="Wingdings"/>
              <a:buChar char=""/>
              <a:defRPr/>
            </a:pPr>
            <a:r>
              <a:rPr lang="en-US" dirty="0" smtClean="0"/>
              <a:t>Gaussian sum particle filters</a:t>
            </a:r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2200" dirty="0" smtClean="0">
                <a:solidFill>
                  <a:schemeClr val="accent2">
                    <a:lumMod val="75000"/>
                  </a:schemeClr>
                </a:solidFill>
              </a:rPr>
              <a:t>[</a:t>
            </a:r>
            <a:r>
              <a:rPr lang="en-US" sz="2200" dirty="0" err="1" smtClean="0">
                <a:solidFill>
                  <a:schemeClr val="accent2">
                    <a:lumMod val="75000"/>
                  </a:schemeClr>
                </a:solidFill>
              </a:rPr>
              <a:t>Kotecha</a:t>
            </a:r>
            <a:r>
              <a:rPr lang="en-US" sz="2200" dirty="0" smtClean="0">
                <a:solidFill>
                  <a:schemeClr val="accent2">
                    <a:lumMod val="75000"/>
                  </a:schemeClr>
                </a:solidFill>
              </a:rPr>
              <a:t> &amp; </a:t>
            </a:r>
            <a:r>
              <a:rPr lang="en-US" sz="2200" dirty="0" err="1" smtClean="0">
                <a:solidFill>
                  <a:schemeClr val="accent2">
                    <a:lumMod val="75000"/>
                  </a:schemeClr>
                </a:solidFill>
              </a:rPr>
              <a:t>Djuric</a:t>
            </a:r>
            <a:r>
              <a:rPr lang="en-US" sz="2200" dirty="0" smtClean="0">
                <a:solidFill>
                  <a:schemeClr val="accent2">
                    <a:lumMod val="75000"/>
                  </a:schemeClr>
                </a:solidFill>
              </a:rPr>
              <a:t>, 2003] </a:t>
            </a:r>
            <a:endParaRPr lang="en-US" dirty="0" smtClean="0"/>
          </a:p>
          <a:p>
            <a:pPr marL="640080" lvl="1" indent="-274320" fontAlgn="auto">
              <a:spcAft>
                <a:spcPts val="0"/>
              </a:spcAft>
              <a:buFont typeface="Wingdings 2"/>
              <a:buChar char=""/>
              <a:defRPr/>
            </a:pPr>
            <a:r>
              <a:rPr lang="en-US" sz="2000" dirty="0" smtClean="0"/>
              <a:t>Bank of Gaussian particle filters</a:t>
            </a:r>
          </a:p>
          <a:p>
            <a:pPr marL="320040" indent="-320040" fontAlgn="auto">
              <a:spcAft>
                <a:spcPts val="0"/>
              </a:spcAft>
              <a:buFont typeface="Wingdings"/>
              <a:buChar char=""/>
              <a:defRPr/>
            </a:pPr>
            <a:r>
              <a:rPr lang="en-US" dirty="0" smtClean="0"/>
              <a:t>Order-statistic filtering</a:t>
            </a:r>
          </a:p>
          <a:p>
            <a:pPr marL="640080" lvl="1" indent="-274320" fontAlgn="auto">
              <a:spcAft>
                <a:spcPts val="0"/>
              </a:spcAft>
              <a:buFont typeface="Wingdings 2"/>
              <a:buChar char=""/>
              <a:defRPr/>
            </a:pPr>
            <a:r>
              <a:rPr lang="en-US" sz="2000" dirty="0" smtClean="0"/>
              <a:t>Linear combination of ordered data</a:t>
            </a:r>
            <a:endParaRPr lang="en-US" dirty="0" smtClean="0"/>
          </a:p>
          <a:p>
            <a:pPr lvl="2" fontAlgn="auto">
              <a:spcAft>
                <a:spcPts val="0"/>
              </a:spcAft>
              <a:buFont typeface="Wingdings"/>
              <a:buNone/>
              <a:defRPr/>
            </a:pPr>
            <a:endParaRPr lang="en-US" dirty="0" smtClean="0"/>
          </a:p>
          <a:p>
            <a:pPr marL="320040" indent="-320040" fontAlgn="auto">
              <a:spcAft>
                <a:spcPts val="0"/>
              </a:spcAft>
              <a:buFont typeface="Wingdings"/>
              <a:buChar char=""/>
              <a:defRPr/>
            </a:pPr>
            <a:endParaRPr lang="en-US" dirty="0" smtClean="0"/>
          </a:p>
        </p:txBody>
      </p:sp>
      <p:sp>
        <p:nvSpPr>
          <p:cNvPr id="6" name="AutoShape 3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8534400" y="1447800"/>
            <a:ext cx="381000" cy="228600"/>
          </a:xfrm>
          <a:prstGeom prst="rightArrow">
            <a:avLst>
              <a:gd name="adj1" fmla="val 50000"/>
              <a:gd name="adj2" fmla="val 41667"/>
            </a:avLst>
          </a:prstGeom>
          <a:solidFill>
            <a:schemeClr val="accent2">
              <a:lumMod val="60000"/>
              <a:lumOff val="40000"/>
            </a:schemeClr>
          </a:solidFill>
          <a:ln w="9360">
            <a:solidFill>
              <a:schemeClr val="accent1">
                <a:lumMod val="75000"/>
              </a:schemeClr>
            </a:solidFill>
            <a:miter lim="800000"/>
            <a:headEnd/>
            <a:tailEnd/>
          </a:ln>
        </p:spPr>
        <p:txBody>
          <a:bodyPr wrap="none" lIns="90000" tIns="46800" rIns="90000" bIns="4680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n-GB" sz="800" dirty="0">
                <a:solidFill>
                  <a:srgbClr val="000000"/>
                </a:solidFill>
                <a:latin typeface="+mn-lt"/>
              </a:rPr>
              <a:t>Return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Wireless Networking and Communications Group</a:t>
            </a:r>
            <a:endParaRPr lang="en-US"/>
          </a:p>
        </p:txBody>
      </p:sp>
      <p:sp>
        <p:nvSpPr>
          <p:cNvPr id="129026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Order Statistic Filtering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>
            <a:normAutofit fontScale="47500" lnSpcReduction="20000"/>
          </a:bodyPr>
          <a:lstStyle/>
          <a:p>
            <a:pPr>
              <a:defRPr/>
            </a:pPr>
            <a:fld id="{4178A67A-128B-41EE-995B-E947C4976284}" type="slidenum">
              <a:rPr lang="en-US" sz="1300"/>
              <a:pPr>
                <a:defRPr/>
              </a:pPr>
              <a:t>101</a:t>
            </a:fld>
            <a:endParaRPr lang="en-US" dirty="0"/>
          </a:p>
        </p:txBody>
      </p:sp>
      <p:sp>
        <p:nvSpPr>
          <p:cNvPr id="129028" name="Content Placeholder 4"/>
          <p:cNvSpPr>
            <a:spLocks noGrp="1"/>
          </p:cNvSpPr>
          <p:nvPr>
            <p:ph sz="quarter" idx="1"/>
          </p:nvPr>
        </p:nvSpPr>
        <p:spPr>
          <a:ln w="9525"/>
        </p:spPr>
        <p:txBody>
          <a:bodyPr/>
          <a:lstStyle/>
          <a:p>
            <a:r>
              <a:rPr lang="en-US" smtClean="0"/>
              <a:t>Linear combination of order statistics</a:t>
            </a:r>
          </a:p>
        </p:txBody>
      </p:sp>
      <p:pic>
        <p:nvPicPr>
          <p:cNvPr id="129029" name="Picture 21" descr="addin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12750" y="1890713"/>
            <a:ext cx="8604250" cy="4132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" name="AutoShape 3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8534400" y="1447800"/>
            <a:ext cx="381000" cy="228600"/>
          </a:xfrm>
          <a:prstGeom prst="rightArrow">
            <a:avLst>
              <a:gd name="adj1" fmla="val 50000"/>
              <a:gd name="adj2" fmla="val 41667"/>
            </a:avLst>
          </a:prstGeom>
          <a:solidFill>
            <a:schemeClr val="accent2">
              <a:lumMod val="60000"/>
              <a:lumOff val="40000"/>
            </a:schemeClr>
          </a:solidFill>
          <a:ln w="9360">
            <a:solidFill>
              <a:schemeClr val="accent1">
                <a:lumMod val="75000"/>
              </a:schemeClr>
            </a:solidFill>
            <a:miter lim="800000"/>
            <a:headEnd/>
            <a:tailEnd/>
          </a:ln>
        </p:spPr>
        <p:txBody>
          <a:bodyPr wrap="none" lIns="90000" tIns="46800" rIns="90000" bIns="4680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n-GB" sz="800" dirty="0">
                <a:solidFill>
                  <a:srgbClr val="000000"/>
                </a:solidFill>
                <a:latin typeface="+mn-lt"/>
              </a:rPr>
              <a:t>Return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Wireless Networking and Communications Group</a:t>
            </a:r>
            <a:endParaRPr lang="en-US"/>
          </a:p>
        </p:txBody>
      </p:sp>
      <p:sp>
        <p:nvSpPr>
          <p:cNvPr id="130050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Joint Temporal Statistics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>
            <a:normAutofit fontScale="40000" lnSpcReduction="20000"/>
          </a:bodyPr>
          <a:lstStyle/>
          <a:p>
            <a:pPr>
              <a:defRPr/>
            </a:pPr>
            <a:fld id="{31537C15-238E-496A-82C7-5EE2262E5EED}" type="slidenum">
              <a:rPr lang="en-US"/>
              <a:pPr>
                <a:defRPr/>
              </a:pPr>
              <a:t>102</a:t>
            </a:fld>
            <a:endParaRPr lang="en-US"/>
          </a:p>
        </p:txBody>
      </p:sp>
      <p:sp>
        <p:nvSpPr>
          <p:cNvPr id="130052" name="Content Placeholder 4"/>
          <p:cNvSpPr>
            <a:spLocks noGrp="1"/>
          </p:cNvSpPr>
          <p:nvPr>
            <p:ph sz="quarter" idx="1"/>
          </p:nvPr>
        </p:nvSpPr>
        <p:spPr>
          <a:ln w="9525"/>
        </p:spPr>
        <p:txBody>
          <a:bodyPr/>
          <a:lstStyle/>
          <a:p>
            <a:r>
              <a:rPr lang="en-US" smtClean="0"/>
              <a:t>Bounded Pathloss Function</a:t>
            </a:r>
          </a:p>
        </p:txBody>
      </p:sp>
      <p:pic>
        <p:nvPicPr>
          <p:cNvPr id="130053" name="Picture 5" descr="addin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4572000" y="1485900"/>
            <a:ext cx="1344613" cy="293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0054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362200" y="1778000"/>
            <a:ext cx="4800600" cy="360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Rounded Rectangle 12"/>
          <p:cNvSpPr/>
          <p:nvPr/>
        </p:nvSpPr>
        <p:spPr>
          <a:xfrm>
            <a:off x="914400" y="5410200"/>
            <a:ext cx="7772400" cy="762000"/>
          </a:xfrm>
          <a:prstGeom prst="roundRect">
            <a:avLst>
              <a:gd name="adj" fmla="val 16743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30056" name="TextBox 13"/>
          <p:cNvSpPr txBox="1">
            <a:spLocks noChangeArrowheads="1"/>
          </p:cNvSpPr>
          <p:nvPr/>
        </p:nvSpPr>
        <p:spPr bwMode="auto">
          <a:xfrm>
            <a:off x="3733800" y="5384800"/>
            <a:ext cx="18288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solidFill>
                  <a:srgbClr val="D86E2C"/>
                </a:solidFill>
                <a:latin typeface="Calibri" pitchFamily="34" charset="0"/>
              </a:rPr>
              <a:t>Network Model II</a:t>
            </a:r>
          </a:p>
        </p:txBody>
      </p:sp>
      <p:pic>
        <p:nvPicPr>
          <p:cNvPr id="130057" name="Picture 11" descr="addin_tmp.pn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6"/>
          <a:srcRect/>
          <a:stretch>
            <a:fillRect/>
          </a:stretch>
        </p:blipFill>
        <p:spPr bwMode="auto">
          <a:xfrm>
            <a:off x="1371600" y="5867400"/>
            <a:ext cx="7058025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AutoShape 3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8534400" y="1447800"/>
            <a:ext cx="381000" cy="228600"/>
          </a:xfrm>
          <a:prstGeom prst="rightArrow">
            <a:avLst>
              <a:gd name="adj1" fmla="val 50000"/>
              <a:gd name="adj2" fmla="val 41667"/>
            </a:avLst>
          </a:prstGeom>
          <a:solidFill>
            <a:schemeClr val="accent2">
              <a:lumMod val="60000"/>
              <a:lumOff val="40000"/>
            </a:schemeClr>
          </a:solidFill>
          <a:ln w="9360">
            <a:solidFill>
              <a:schemeClr val="accent1">
                <a:lumMod val="75000"/>
              </a:schemeClr>
            </a:solidFill>
            <a:miter lim="800000"/>
            <a:headEnd/>
            <a:tailEnd/>
          </a:ln>
        </p:spPr>
        <p:txBody>
          <a:bodyPr wrap="none" lIns="90000" tIns="46800" rIns="90000" bIns="4680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n-GB" sz="800" dirty="0">
                <a:solidFill>
                  <a:srgbClr val="000000"/>
                </a:solidFill>
                <a:latin typeface="+mn-lt"/>
              </a:rPr>
              <a:t>Return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Wireless Networking and Communications Group</a:t>
            </a:r>
            <a:endParaRPr lang="en-US"/>
          </a:p>
        </p:txBody>
      </p:sp>
      <p:sp>
        <p:nvSpPr>
          <p:cNvPr id="131074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Distance Measure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>
            <a:normAutofit fontScale="40000" lnSpcReduction="20000"/>
          </a:bodyPr>
          <a:lstStyle/>
          <a:p>
            <a:pPr>
              <a:defRPr/>
            </a:pPr>
            <a:fld id="{D449CABD-62D1-4552-9A50-81D38CEFA817}" type="slidenum">
              <a:rPr lang="en-US"/>
              <a:pPr>
                <a:defRPr/>
              </a:pPr>
              <a:t>103</a:t>
            </a:fld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pPr marL="320040" indent="-320040" fontAlgn="auto">
              <a:spcAft>
                <a:spcPts val="0"/>
              </a:spcAft>
              <a:buFont typeface="Wingdings"/>
              <a:buChar char=""/>
              <a:defRPr/>
            </a:pPr>
            <a:r>
              <a:rPr lang="en-US" dirty="0" smtClean="0"/>
              <a:t>Example: Constant signal in noise</a:t>
            </a:r>
          </a:p>
          <a:p>
            <a:pPr marL="320040" indent="-320040" fontAlgn="auto">
              <a:spcAft>
                <a:spcPts val="0"/>
              </a:spcAft>
              <a:buFont typeface="Wingdings"/>
              <a:buChar char=""/>
              <a:defRPr/>
            </a:pPr>
            <a:endParaRPr lang="en-US" dirty="0" smtClean="0"/>
          </a:p>
          <a:p>
            <a:pPr marL="320040" indent="-320040" fontAlgn="auto">
              <a:spcAft>
                <a:spcPts val="0"/>
              </a:spcAft>
              <a:buFont typeface="Wingdings"/>
              <a:buChar char=""/>
              <a:defRPr/>
            </a:pPr>
            <a:endParaRPr lang="en-US" dirty="0" smtClean="0"/>
          </a:p>
          <a:p>
            <a:pPr marL="320040" indent="-320040" fontAlgn="auto">
              <a:spcAft>
                <a:spcPts val="0"/>
              </a:spcAft>
              <a:buFont typeface="Wingdings"/>
              <a:buChar char=""/>
              <a:defRPr/>
            </a:pPr>
            <a:endParaRPr lang="en-US" dirty="0" smtClean="0"/>
          </a:p>
          <a:p>
            <a:pPr marL="320040" indent="-320040" fontAlgn="auto">
              <a:spcAft>
                <a:spcPts val="0"/>
              </a:spcAft>
              <a:buFont typeface="Wingdings"/>
              <a:buChar char=""/>
              <a:defRPr/>
            </a:pPr>
            <a:endParaRPr lang="en-US" dirty="0" smtClean="0"/>
          </a:p>
          <a:p>
            <a:pPr marL="320040" indent="-320040" fontAlgn="auto">
              <a:spcAft>
                <a:spcPts val="0"/>
              </a:spcAft>
              <a:buFont typeface="Wingdings"/>
              <a:buChar char=""/>
              <a:defRPr/>
            </a:pPr>
            <a:endParaRPr lang="en-US" dirty="0" smtClean="0"/>
          </a:p>
          <a:p>
            <a:pPr marL="320040" indent="-320040" fontAlgn="auto">
              <a:spcAft>
                <a:spcPts val="0"/>
              </a:spcAft>
              <a:buFont typeface="Wingdings"/>
              <a:buChar char=""/>
              <a:defRPr/>
            </a:pPr>
            <a:endParaRPr lang="en-US" dirty="0" smtClean="0"/>
          </a:p>
          <a:p>
            <a:pPr marL="320040" indent="-320040" fontAlgn="auto">
              <a:spcAft>
                <a:spcPts val="0"/>
              </a:spcAft>
              <a:buFont typeface="Wingdings"/>
              <a:buChar char=""/>
              <a:defRPr/>
            </a:pPr>
            <a:endParaRPr lang="en-US" dirty="0" smtClean="0"/>
          </a:p>
          <a:p>
            <a:pPr marL="320040" indent="-320040" fontAlgn="auto">
              <a:spcAft>
                <a:spcPts val="0"/>
              </a:spcAft>
              <a:buFont typeface="Wingdings"/>
              <a:buChar char=""/>
              <a:defRPr/>
            </a:pPr>
            <a:r>
              <a:rPr lang="en-US" dirty="0" smtClean="0"/>
              <a:t>Optimal distance measure depends on noise statistics</a:t>
            </a:r>
          </a:p>
          <a:p>
            <a:pPr marL="640080" lvl="1" indent="-274320" fontAlgn="auto">
              <a:spcAft>
                <a:spcPts val="0"/>
              </a:spcAft>
              <a:buFont typeface="Wingdings 2"/>
              <a:buChar char=""/>
              <a:defRPr/>
            </a:pPr>
            <a:r>
              <a:rPr lang="en-US" dirty="0" smtClean="0"/>
              <a:t>Not known for GMM noise</a:t>
            </a:r>
          </a:p>
        </p:txBody>
      </p:sp>
      <p:pic>
        <p:nvPicPr>
          <p:cNvPr id="131077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67250" y="1990725"/>
            <a:ext cx="4699000" cy="2466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1078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04800" y="1990725"/>
            <a:ext cx="4699000" cy="2466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1079" name="Picture 8" descr="addin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/>
          <a:srcRect/>
          <a:stretch>
            <a:fillRect/>
          </a:stretch>
        </p:blipFill>
        <p:spPr bwMode="auto">
          <a:xfrm>
            <a:off x="4038600" y="1838325"/>
            <a:ext cx="1562100" cy="188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Rounded Rectangle 9"/>
          <p:cNvSpPr/>
          <p:nvPr/>
        </p:nvSpPr>
        <p:spPr>
          <a:xfrm>
            <a:off x="5962650" y="4524375"/>
            <a:ext cx="2362200" cy="38100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Impulsive Noise</a:t>
            </a:r>
            <a:endParaRPr lang="en-US" dirty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1622425" y="4524375"/>
            <a:ext cx="2362200" cy="38100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Nearly Gaussian Noise</a:t>
            </a:r>
            <a:endParaRPr lang="en-US" dirty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2" name="AutoShape 3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8534400" y="1447800"/>
            <a:ext cx="381000" cy="228600"/>
          </a:xfrm>
          <a:prstGeom prst="rightArrow">
            <a:avLst>
              <a:gd name="adj1" fmla="val 50000"/>
              <a:gd name="adj2" fmla="val 41667"/>
            </a:avLst>
          </a:prstGeom>
          <a:solidFill>
            <a:schemeClr val="accent2">
              <a:lumMod val="60000"/>
              <a:lumOff val="40000"/>
            </a:schemeClr>
          </a:solidFill>
          <a:ln w="9360">
            <a:solidFill>
              <a:schemeClr val="accent1">
                <a:lumMod val="75000"/>
              </a:schemeClr>
            </a:solidFill>
            <a:miter lim="800000"/>
            <a:headEnd/>
            <a:tailEnd/>
          </a:ln>
        </p:spPr>
        <p:txBody>
          <a:bodyPr wrap="none" lIns="90000" tIns="46800" rIns="90000" bIns="4680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n-GB" sz="800" dirty="0">
                <a:solidFill>
                  <a:srgbClr val="000000"/>
                </a:solidFill>
                <a:latin typeface="+mn-lt"/>
              </a:rPr>
              <a:t>Return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Wireless Networking and Communications Group</a:t>
            </a:r>
            <a:endParaRPr lang="en-US"/>
          </a:p>
        </p:txBody>
      </p:sp>
      <p:sp>
        <p:nvSpPr>
          <p:cNvPr id="132098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Correntropy Induced Metric (CIM)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>
            <a:normAutofit fontScale="40000" lnSpcReduction="20000"/>
          </a:bodyPr>
          <a:lstStyle/>
          <a:p>
            <a:pPr>
              <a:defRPr/>
            </a:pPr>
            <a:fld id="{D5DC0F88-8094-4A30-87A0-5A639D6D3B56}" type="slidenum">
              <a:rPr lang="en-US"/>
              <a:pPr>
                <a:defRPr/>
              </a:pPr>
              <a:t>104</a:t>
            </a:fld>
            <a:endParaRPr lang="en-US"/>
          </a:p>
        </p:txBody>
      </p:sp>
      <p:sp>
        <p:nvSpPr>
          <p:cNvPr id="132100" name="Content Placeholder 4"/>
          <p:cNvSpPr>
            <a:spLocks noGrp="1"/>
          </p:cNvSpPr>
          <p:nvPr>
            <p:ph sz="quarter" idx="1"/>
          </p:nvPr>
        </p:nvSpPr>
        <p:spPr>
          <a:ln w="9525"/>
        </p:spPr>
        <p:txBody>
          <a:bodyPr/>
          <a:lstStyle/>
          <a:p>
            <a:r>
              <a:rPr lang="en-US" smtClean="0"/>
              <a:t>Sample estimator of Correntropy </a:t>
            </a:r>
            <a:r>
              <a:rPr lang="en-US" sz="1800" smtClean="0">
                <a:solidFill>
                  <a:srgbClr val="D86E2C"/>
                </a:solidFill>
              </a:rPr>
              <a:t>[Liu and Principe, 2007]</a:t>
            </a:r>
            <a:endParaRPr lang="en-US" smtClean="0">
              <a:solidFill>
                <a:srgbClr val="D86E2C"/>
              </a:solidFill>
            </a:endParaRPr>
          </a:p>
        </p:txBody>
      </p:sp>
      <p:pic>
        <p:nvPicPr>
          <p:cNvPr id="132101" name="Picture 10" descr="addin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762000" y="2057400"/>
            <a:ext cx="6137275" cy="312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AutoShape 3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8534400" y="1447800"/>
            <a:ext cx="381000" cy="228600"/>
          </a:xfrm>
          <a:prstGeom prst="rightArrow">
            <a:avLst>
              <a:gd name="adj1" fmla="val 50000"/>
              <a:gd name="adj2" fmla="val 41667"/>
            </a:avLst>
          </a:prstGeom>
          <a:solidFill>
            <a:schemeClr val="accent2">
              <a:lumMod val="60000"/>
              <a:lumOff val="40000"/>
            </a:schemeClr>
          </a:solidFill>
          <a:ln w="9360">
            <a:solidFill>
              <a:schemeClr val="accent1">
                <a:lumMod val="75000"/>
              </a:schemeClr>
            </a:solidFill>
            <a:miter lim="800000"/>
            <a:headEnd/>
            <a:tailEnd/>
          </a:ln>
        </p:spPr>
        <p:txBody>
          <a:bodyPr wrap="none" lIns="90000" tIns="46800" rIns="90000" bIns="4680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n-GB" sz="800" dirty="0">
                <a:solidFill>
                  <a:srgbClr val="000000"/>
                </a:solidFill>
                <a:latin typeface="+mn-lt"/>
              </a:rPr>
              <a:t>Return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Wireless Networking and Communications Group</a:t>
            </a:r>
            <a:endParaRPr lang="en-US"/>
          </a:p>
        </p:txBody>
      </p:sp>
      <p:sp>
        <p:nvSpPr>
          <p:cNvPr id="133122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Zero-Order Statistics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>
            <a:normAutofit fontScale="40000" lnSpcReduction="20000"/>
          </a:bodyPr>
          <a:lstStyle/>
          <a:p>
            <a:pPr>
              <a:defRPr/>
            </a:pPr>
            <a:fld id="{36462272-97C1-4C14-9D87-3A33D2F72385}" type="slidenum">
              <a:rPr lang="en-US"/>
              <a:pPr>
                <a:defRPr/>
              </a:pPr>
              <a:t>105</a:t>
            </a:fld>
            <a:endParaRPr lang="en-US"/>
          </a:p>
        </p:txBody>
      </p:sp>
      <p:pic>
        <p:nvPicPr>
          <p:cNvPr id="133124" name="Content Placeholder 14" descr="addin_tmp.png"/>
          <p:cNvPicPr>
            <a:picLocks noGrp="1" noChangeAspect="1"/>
          </p:cNvPicPr>
          <p:nvPr>
            <p:ph sz="quarter" idx="1"/>
            <p:custDataLst>
              <p:tags r:id="rId1"/>
            </p:custDataLst>
          </p:nvPr>
        </p:nvPicPr>
        <p:blipFill>
          <a:blip r:embed="rId3"/>
          <a:srcRect/>
          <a:stretch>
            <a:fillRect/>
          </a:stretch>
        </p:blipFill>
        <p:spPr>
          <a:xfrm>
            <a:off x="387350" y="1358900"/>
            <a:ext cx="7613650" cy="4878388"/>
          </a:xfrm>
          <a:ln w="9525"/>
        </p:spPr>
      </p:pic>
      <p:sp>
        <p:nvSpPr>
          <p:cNvPr id="6" name="AutoShape 3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8534400" y="1447800"/>
            <a:ext cx="381000" cy="228600"/>
          </a:xfrm>
          <a:prstGeom prst="rightArrow">
            <a:avLst>
              <a:gd name="adj1" fmla="val 50000"/>
              <a:gd name="adj2" fmla="val 41667"/>
            </a:avLst>
          </a:prstGeom>
          <a:solidFill>
            <a:schemeClr val="accent2">
              <a:lumMod val="60000"/>
              <a:lumOff val="40000"/>
            </a:schemeClr>
          </a:solidFill>
          <a:ln w="9360">
            <a:solidFill>
              <a:schemeClr val="accent1">
                <a:lumMod val="75000"/>
              </a:schemeClr>
            </a:solidFill>
            <a:miter lim="800000"/>
            <a:headEnd/>
            <a:tailEnd/>
          </a:ln>
        </p:spPr>
        <p:txBody>
          <a:bodyPr wrap="none" lIns="90000" tIns="46800" rIns="90000" bIns="4680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n-GB" sz="800" dirty="0">
                <a:solidFill>
                  <a:srgbClr val="000000"/>
                </a:solidFill>
                <a:latin typeface="+mn-lt"/>
              </a:rPr>
              <a:t>Return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Wireless Networking and Communications Group</a:t>
            </a:r>
            <a:endParaRPr lang="en-US"/>
          </a:p>
        </p:txBody>
      </p:sp>
      <p:sp>
        <p:nvSpPr>
          <p:cNvPr id="134146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Zero-Order Statistics (cont…)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>
            <a:normAutofit fontScale="40000" lnSpcReduction="20000"/>
          </a:bodyPr>
          <a:lstStyle/>
          <a:p>
            <a:pPr>
              <a:defRPr/>
            </a:pPr>
            <a:fld id="{8B6FEF7E-117B-42E4-8AC7-7CA2B0456368}" type="slidenum">
              <a:rPr lang="en-US"/>
              <a:pPr>
                <a:defRPr/>
              </a:pPr>
              <a:t>106</a:t>
            </a:fld>
            <a:endParaRPr lang="en-US"/>
          </a:p>
        </p:txBody>
      </p:sp>
      <p:sp>
        <p:nvSpPr>
          <p:cNvPr id="134148" name="Content Placeholder 4"/>
          <p:cNvSpPr>
            <a:spLocks noGrp="1"/>
          </p:cNvSpPr>
          <p:nvPr>
            <p:ph sz="quarter" idx="1"/>
          </p:nvPr>
        </p:nvSpPr>
        <p:spPr>
          <a:ln w="9525"/>
        </p:spPr>
        <p:txBody>
          <a:bodyPr/>
          <a:lstStyle/>
          <a:p>
            <a:r>
              <a:rPr lang="en-US" smtClean="0"/>
              <a:t>“Gaussian part” of non-Gaussian random process</a:t>
            </a:r>
          </a:p>
        </p:txBody>
      </p:sp>
      <p:pic>
        <p:nvPicPr>
          <p:cNvPr id="134149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05000" y="1828800"/>
            <a:ext cx="5334000" cy="4000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AutoShape 3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8534400" y="1447800"/>
            <a:ext cx="381000" cy="228600"/>
          </a:xfrm>
          <a:prstGeom prst="rightArrow">
            <a:avLst>
              <a:gd name="adj1" fmla="val 50000"/>
              <a:gd name="adj2" fmla="val 41667"/>
            </a:avLst>
          </a:prstGeom>
          <a:solidFill>
            <a:schemeClr val="accent2">
              <a:lumMod val="60000"/>
              <a:lumOff val="40000"/>
            </a:schemeClr>
          </a:solidFill>
          <a:ln w="9360">
            <a:solidFill>
              <a:schemeClr val="accent1">
                <a:lumMod val="75000"/>
              </a:schemeClr>
            </a:solidFill>
            <a:miter lim="800000"/>
            <a:headEnd/>
            <a:tailEnd/>
          </a:ln>
        </p:spPr>
        <p:txBody>
          <a:bodyPr wrap="none" lIns="90000" tIns="46800" rIns="90000" bIns="4680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n-GB" sz="800" dirty="0">
                <a:solidFill>
                  <a:srgbClr val="000000"/>
                </a:solidFill>
                <a:latin typeface="+mn-lt"/>
              </a:rPr>
              <a:t>Return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Wireless Networking and Communications Group</a:t>
            </a:r>
            <a:endParaRPr lang="en-US"/>
          </a:p>
        </p:txBody>
      </p:sp>
      <p:sp>
        <p:nvSpPr>
          <p:cNvPr id="135170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Pre-filters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>
            <a:normAutofit fontScale="40000" lnSpcReduction="20000"/>
          </a:bodyPr>
          <a:lstStyle/>
          <a:p>
            <a:pPr>
              <a:defRPr/>
            </a:pPr>
            <a:fld id="{D529DFCA-45FC-45F8-933D-F51911161A62}" type="slidenum">
              <a:rPr lang="en-US"/>
              <a:pPr>
                <a:defRPr/>
              </a:pPr>
              <a:t>107</a:t>
            </a:fld>
            <a:endParaRPr lang="en-US"/>
          </a:p>
        </p:txBody>
      </p:sp>
      <p:pic>
        <p:nvPicPr>
          <p:cNvPr id="135172" name="Picture 113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429000" y="1295400"/>
            <a:ext cx="1666875" cy="781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0" name="Left Brace 119"/>
          <p:cNvSpPr/>
          <p:nvPr/>
        </p:nvSpPr>
        <p:spPr>
          <a:xfrm rot="16200000">
            <a:off x="4191000" y="1866900"/>
            <a:ext cx="152400" cy="457200"/>
          </a:xfrm>
          <a:prstGeom prst="leftBrace">
            <a:avLst/>
          </a:prstGeom>
          <a:ln w="1905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35174" name="TextBox 120"/>
          <p:cNvSpPr txBox="1">
            <a:spLocks noChangeArrowheads="1"/>
          </p:cNvSpPr>
          <p:nvPr/>
        </p:nvSpPr>
        <p:spPr bwMode="auto">
          <a:xfrm>
            <a:off x="4487863" y="1889125"/>
            <a:ext cx="18288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solidFill>
                  <a:srgbClr val="D86E2C"/>
                </a:solidFill>
                <a:latin typeface="Calibri" pitchFamily="34" charset="0"/>
              </a:rPr>
              <a:t>Sliding window</a:t>
            </a:r>
          </a:p>
        </p:txBody>
      </p:sp>
      <p:sp>
        <p:nvSpPr>
          <p:cNvPr id="122" name="TextBox 121"/>
          <p:cNvSpPr txBox="1"/>
          <p:nvPr/>
        </p:nvSpPr>
        <p:spPr>
          <a:xfrm>
            <a:off x="1143000" y="1727200"/>
            <a:ext cx="2209800" cy="407988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rgbClr val="D86E2C"/>
                </a:solidFill>
                <a:latin typeface="Calibri" pitchFamily="34" charset="0"/>
              </a:rPr>
              <a:t>Selection Pre-filter</a:t>
            </a:r>
            <a:endParaRPr lang="en-US" dirty="0">
              <a:solidFill>
                <a:srgbClr val="D86E2C"/>
              </a:solidFill>
              <a:latin typeface="Calibri" pitchFamily="34" charset="0"/>
            </a:endParaRPr>
          </a:p>
        </p:txBody>
      </p:sp>
      <p:sp>
        <p:nvSpPr>
          <p:cNvPr id="123" name="TextBox 122"/>
          <p:cNvSpPr txBox="1"/>
          <p:nvPr/>
        </p:nvSpPr>
        <p:spPr>
          <a:xfrm>
            <a:off x="6324600" y="1727200"/>
            <a:ext cx="2514600" cy="407988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rgbClr val="D86E2C"/>
                </a:solidFill>
                <a:latin typeface="Calibri" pitchFamily="34" charset="0"/>
              </a:rPr>
              <a:t>Modified </a:t>
            </a:r>
            <a:r>
              <a:rPr lang="en-US" dirty="0" err="1">
                <a:solidFill>
                  <a:srgbClr val="D86E2C"/>
                </a:solidFill>
                <a:latin typeface="Calibri" pitchFamily="34" charset="0"/>
              </a:rPr>
              <a:t>L</a:t>
            </a:r>
            <a:r>
              <a:rPr lang="en-US" dirty="0" err="1">
                <a:solidFill>
                  <a:srgbClr val="D86E2C"/>
                </a:solidFill>
                <a:latin typeface="Brush Script MT" pitchFamily="66" charset="0"/>
              </a:rPr>
              <a:t>l</a:t>
            </a:r>
            <a:r>
              <a:rPr lang="en-US" dirty="0">
                <a:solidFill>
                  <a:srgbClr val="D86E2C"/>
                </a:solidFill>
                <a:latin typeface="Calibri" pitchFamily="34" charset="0"/>
              </a:rPr>
              <a:t> Pre-filter</a:t>
            </a:r>
            <a:endParaRPr lang="en-US" dirty="0">
              <a:solidFill>
                <a:srgbClr val="D86E2C"/>
              </a:solidFill>
              <a:latin typeface="Calibri" pitchFamily="34" charset="0"/>
            </a:endParaRPr>
          </a:p>
        </p:txBody>
      </p:sp>
      <p:sp>
        <p:nvSpPr>
          <p:cNvPr id="124" name="Rounded Rectangle 123"/>
          <p:cNvSpPr/>
          <p:nvPr/>
        </p:nvSpPr>
        <p:spPr>
          <a:xfrm>
            <a:off x="228600" y="2971800"/>
            <a:ext cx="3962400" cy="93980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pic>
        <p:nvPicPr>
          <p:cNvPr id="34" name="Picture 33" descr="addin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8"/>
          <a:srcRect/>
          <a:stretch>
            <a:fillRect/>
          </a:stretch>
        </p:blipFill>
        <p:spPr bwMode="auto">
          <a:xfrm>
            <a:off x="419100" y="3114675"/>
            <a:ext cx="3505200" cy="544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5179" name="Content Placeholder 135" descr="addin_tmp.png"/>
          <p:cNvPicPr>
            <a:picLocks noGrp="1" noChangeAspect="1"/>
          </p:cNvPicPr>
          <p:nvPr>
            <p:ph sz="quarter" idx="1"/>
            <p:custDataLst>
              <p:tags r:id="rId2"/>
            </p:custDataLst>
          </p:nvPr>
        </p:nvPicPr>
        <p:blipFill>
          <a:blip r:embed="rId9"/>
          <a:srcRect/>
          <a:stretch>
            <a:fillRect/>
          </a:stretch>
        </p:blipFill>
        <p:spPr>
          <a:xfrm>
            <a:off x="3505200" y="2184400"/>
            <a:ext cx="1997075" cy="255588"/>
          </a:xfrm>
          <a:ln w="9525"/>
        </p:spPr>
      </p:pic>
      <p:cxnSp>
        <p:nvCxnSpPr>
          <p:cNvPr id="142" name="Straight Connector 141"/>
          <p:cNvCxnSpPr>
            <a:stCxn id="136" idx="2"/>
            <a:endCxn id="124" idx="0"/>
          </p:cNvCxnSpPr>
          <p:nvPr/>
        </p:nvCxnSpPr>
        <p:spPr>
          <a:xfrm rot="5400000">
            <a:off x="3090863" y="1558925"/>
            <a:ext cx="531812" cy="2293938"/>
          </a:xfrm>
          <a:prstGeom prst="bentConnector3">
            <a:avLst>
              <a:gd name="adj1" fmla="val 15990"/>
            </a:avLst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8" name="Picture 37" descr="addin_tmp.pn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0"/>
          <a:srcRect/>
          <a:stretch>
            <a:fillRect/>
          </a:stretch>
        </p:blipFill>
        <p:spPr bwMode="auto">
          <a:xfrm>
            <a:off x="4572000" y="3976688"/>
            <a:ext cx="4267200" cy="960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0" name="Rounded Rectangle 149"/>
          <p:cNvSpPr/>
          <p:nvPr/>
        </p:nvSpPr>
        <p:spPr>
          <a:xfrm>
            <a:off x="4495800" y="3695700"/>
            <a:ext cx="4419600" cy="1295400"/>
          </a:xfrm>
          <a:prstGeom prst="roundRect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cxnSp>
        <p:nvCxnSpPr>
          <p:cNvPr id="151" name="Straight Connector 141"/>
          <p:cNvCxnSpPr>
            <a:stCxn id="136" idx="2"/>
            <a:endCxn id="154" idx="0"/>
          </p:cNvCxnSpPr>
          <p:nvPr/>
        </p:nvCxnSpPr>
        <p:spPr>
          <a:xfrm rot="16200000" flipH="1">
            <a:off x="5737225" y="1206501"/>
            <a:ext cx="211137" cy="2678112"/>
          </a:xfrm>
          <a:prstGeom prst="bentConnector3">
            <a:avLst>
              <a:gd name="adj1" fmla="val 39865"/>
            </a:avLst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4" name="TextBox 153"/>
          <p:cNvSpPr txBox="1"/>
          <p:nvPr/>
        </p:nvSpPr>
        <p:spPr>
          <a:xfrm>
            <a:off x="6076950" y="2651125"/>
            <a:ext cx="2209800" cy="407988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chemeClr val="tx1"/>
                </a:solidFill>
                <a:latin typeface="Calibri" pitchFamily="34" charset="0"/>
              </a:rPr>
              <a:t>Selection Pre-filter</a:t>
            </a:r>
            <a:endParaRPr lang="en-US" dirty="0">
              <a:solidFill>
                <a:schemeClr val="tx1"/>
              </a:solidFill>
              <a:latin typeface="Calibri" pitchFamily="34" charset="0"/>
            </a:endParaRPr>
          </a:p>
        </p:txBody>
      </p:sp>
      <p:sp>
        <p:nvSpPr>
          <p:cNvPr id="157" name="TextBox 156"/>
          <p:cNvSpPr txBox="1"/>
          <p:nvPr/>
        </p:nvSpPr>
        <p:spPr>
          <a:xfrm>
            <a:off x="4572000" y="3124200"/>
            <a:ext cx="4267200" cy="407988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b="1" dirty="0">
              <a:solidFill>
                <a:schemeClr val="tx1"/>
              </a:solidFill>
              <a:latin typeface="Calibri" pitchFamily="34" charset="0"/>
            </a:endParaRPr>
          </a:p>
        </p:txBody>
      </p:sp>
      <p:cxnSp>
        <p:nvCxnSpPr>
          <p:cNvPr id="160" name="Straight Arrow Connector 159"/>
          <p:cNvCxnSpPr>
            <a:stCxn id="154" idx="3"/>
            <a:endCxn id="157" idx="3"/>
          </p:cNvCxnSpPr>
          <p:nvPr/>
        </p:nvCxnSpPr>
        <p:spPr>
          <a:xfrm>
            <a:off x="8286750" y="2855913"/>
            <a:ext cx="552450" cy="473075"/>
          </a:xfrm>
          <a:prstGeom prst="bentConnector3">
            <a:avLst>
              <a:gd name="adj1" fmla="val 141379"/>
            </a:avLst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4" name="Straight Arrow Connector 163"/>
          <p:cNvCxnSpPr/>
          <p:nvPr/>
        </p:nvCxnSpPr>
        <p:spPr>
          <a:xfrm rot="5400000">
            <a:off x="5410994" y="2828131"/>
            <a:ext cx="609600" cy="1588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7" name="Straight Arrow Connector 166"/>
          <p:cNvCxnSpPr/>
          <p:nvPr/>
        </p:nvCxnSpPr>
        <p:spPr>
          <a:xfrm rot="5400000">
            <a:off x="5606256" y="3613944"/>
            <a:ext cx="161925" cy="1588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0" name="Straight Arrow Connector 169"/>
          <p:cNvCxnSpPr>
            <a:stCxn id="150" idx="2"/>
          </p:cNvCxnSpPr>
          <p:nvPr/>
        </p:nvCxnSpPr>
        <p:spPr>
          <a:xfrm rot="5400000">
            <a:off x="6546851" y="5149850"/>
            <a:ext cx="317500" cy="3175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5" name="TextBox 174"/>
          <p:cNvSpPr txBox="1"/>
          <p:nvPr/>
        </p:nvSpPr>
        <p:spPr>
          <a:xfrm>
            <a:off x="3962400" y="5105400"/>
            <a:ext cx="2209800" cy="714375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chemeClr val="tx1"/>
                </a:solidFill>
                <a:latin typeface="Calibri" pitchFamily="34" charset="0"/>
              </a:rPr>
              <a:t>Adaptive Update with J(error)</a:t>
            </a:r>
            <a:endParaRPr lang="en-US" dirty="0">
              <a:solidFill>
                <a:schemeClr val="tx1"/>
              </a:solidFill>
              <a:latin typeface="Calibri" pitchFamily="34" charset="0"/>
            </a:endParaRPr>
          </a:p>
        </p:txBody>
      </p:sp>
      <p:cxnSp>
        <p:nvCxnSpPr>
          <p:cNvPr id="176" name="Straight Arrow Connector 175"/>
          <p:cNvCxnSpPr>
            <a:endCxn id="175" idx="3"/>
          </p:cNvCxnSpPr>
          <p:nvPr/>
        </p:nvCxnSpPr>
        <p:spPr>
          <a:xfrm rot="10800000" flipV="1">
            <a:off x="6172200" y="5461000"/>
            <a:ext cx="381000" cy="1588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2" name="Straight Arrow Connector 181"/>
          <p:cNvCxnSpPr>
            <a:stCxn id="175" idx="1"/>
            <a:endCxn id="150" idx="1"/>
          </p:cNvCxnSpPr>
          <p:nvPr/>
        </p:nvCxnSpPr>
        <p:spPr>
          <a:xfrm rot="10800000" flipH="1">
            <a:off x="3962400" y="4343400"/>
            <a:ext cx="533400" cy="1119188"/>
          </a:xfrm>
          <a:prstGeom prst="bentConnector3">
            <a:avLst>
              <a:gd name="adj1" fmla="val -21428"/>
            </a:avLst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7" name="TextBox 186"/>
          <p:cNvSpPr txBox="1">
            <a:spLocks noChangeArrowheads="1"/>
          </p:cNvSpPr>
          <p:nvPr/>
        </p:nvSpPr>
        <p:spPr bwMode="auto">
          <a:xfrm>
            <a:off x="7315200" y="5270500"/>
            <a:ext cx="18288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solidFill>
                  <a:srgbClr val="D86E2C"/>
                </a:solidFill>
                <a:latin typeface="Calibri" pitchFamily="34" charset="0"/>
              </a:rPr>
              <a:t>Training data</a:t>
            </a:r>
          </a:p>
        </p:txBody>
      </p:sp>
      <p:cxnSp>
        <p:nvCxnSpPr>
          <p:cNvPr id="188" name="Straight Arrow Connector 187"/>
          <p:cNvCxnSpPr>
            <a:stCxn id="187" idx="1"/>
          </p:cNvCxnSpPr>
          <p:nvPr/>
        </p:nvCxnSpPr>
        <p:spPr>
          <a:xfrm rot="10800000" flipV="1">
            <a:off x="6858000" y="5454650"/>
            <a:ext cx="457200" cy="6350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1" name="Straight Arrow Connector 190"/>
          <p:cNvCxnSpPr/>
          <p:nvPr/>
        </p:nvCxnSpPr>
        <p:spPr>
          <a:xfrm rot="5400000">
            <a:off x="6540501" y="5778500"/>
            <a:ext cx="330200" cy="3175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4" name="Oval 193"/>
          <p:cNvSpPr/>
          <p:nvPr/>
        </p:nvSpPr>
        <p:spPr>
          <a:xfrm>
            <a:off x="6565900" y="5308600"/>
            <a:ext cx="304800" cy="304800"/>
          </a:xfrm>
          <a:prstGeom prst="ellipse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95" name="Minus 194"/>
          <p:cNvSpPr/>
          <p:nvPr/>
        </p:nvSpPr>
        <p:spPr>
          <a:xfrm>
            <a:off x="6604000" y="5384800"/>
            <a:ext cx="228600" cy="152400"/>
          </a:xfrm>
          <a:prstGeom prst="mathMin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graphicFrame>
        <p:nvGraphicFramePr>
          <p:cNvPr id="197" name="Table 196"/>
          <p:cNvGraphicFramePr>
            <a:graphicFrameLocks noGrp="1"/>
          </p:cNvGraphicFramePr>
          <p:nvPr/>
        </p:nvGraphicFramePr>
        <p:xfrm>
          <a:off x="152400" y="4610100"/>
          <a:ext cx="3505200" cy="1493520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tableStyleId>{5C22544A-7EE6-4342-B048-85BDC9FD1C3A}</a:tableStyleId>
              </a:tblPr>
              <a:tblGrid>
                <a:gridCol w="1752600"/>
                <a:gridCol w="1752600"/>
              </a:tblGrid>
              <a:tr h="323461"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Calibri" pitchFamily="34" charset="0"/>
                        </a:rPr>
                        <a:t>J(x)</a:t>
                      </a:r>
                      <a:endParaRPr lang="en-US" sz="2000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Calibri" pitchFamily="34" charset="0"/>
                        </a:rPr>
                        <a:t>Optimal</a:t>
                      </a:r>
                      <a:r>
                        <a:rPr lang="en-US" sz="2000" baseline="0" dirty="0" smtClean="0">
                          <a:latin typeface="Calibri" pitchFamily="34" charset="0"/>
                        </a:rPr>
                        <a:t> for</a:t>
                      </a:r>
                      <a:endParaRPr lang="en-US" sz="2000" dirty="0">
                        <a:latin typeface="Calibri" pitchFamily="34" charset="0"/>
                      </a:endParaRPr>
                    </a:p>
                  </a:txBody>
                  <a:tcPr/>
                </a:tc>
              </a:tr>
              <a:tr h="298580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Calibri" pitchFamily="34" charset="0"/>
                        </a:rPr>
                        <a:t>L</a:t>
                      </a:r>
                      <a:r>
                        <a:rPr lang="en-US" baseline="-25000" dirty="0" smtClean="0">
                          <a:latin typeface="Calibri" pitchFamily="34" charset="0"/>
                        </a:rPr>
                        <a:t>2</a:t>
                      </a:r>
                      <a:r>
                        <a:rPr lang="en-US" dirty="0" smtClean="0">
                          <a:latin typeface="Calibri" pitchFamily="34" charset="0"/>
                        </a:rPr>
                        <a:t> Norm</a:t>
                      </a:r>
                      <a:endParaRPr lang="en-US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Calibri" pitchFamily="34" charset="0"/>
                        </a:rPr>
                        <a:t>Gaussian</a:t>
                      </a:r>
                      <a:endParaRPr lang="en-US" dirty="0">
                        <a:latin typeface="Calibri" pitchFamily="34" charset="0"/>
                      </a:endParaRPr>
                    </a:p>
                  </a:txBody>
                  <a:tcPr/>
                </a:tc>
              </a:tr>
              <a:tr h="298580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Calibri" pitchFamily="34" charset="0"/>
                        </a:rPr>
                        <a:t>L</a:t>
                      </a:r>
                      <a:r>
                        <a:rPr lang="en-US" baseline="-25000" dirty="0" smtClean="0">
                          <a:latin typeface="Calibri" pitchFamily="34" charset="0"/>
                        </a:rPr>
                        <a:t>1</a:t>
                      </a:r>
                      <a:r>
                        <a:rPr lang="en-US" dirty="0" smtClean="0">
                          <a:latin typeface="Calibri" pitchFamily="34" charset="0"/>
                        </a:rPr>
                        <a:t> Norm</a:t>
                      </a:r>
                      <a:endParaRPr lang="en-US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>
                          <a:latin typeface="Calibri" pitchFamily="34" charset="0"/>
                        </a:rPr>
                        <a:t>Laplacian</a:t>
                      </a:r>
                      <a:endParaRPr lang="en-US" dirty="0">
                        <a:latin typeface="Calibri" pitchFamily="34" charset="0"/>
                      </a:endParaRPr>
                    </a:p>
                  </a:txBody>
                  <a:tcPr/>
                </a:tc>
              </a:tr>
              <a:tr h="298580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Calibri" pitchFamily="34" charset="0"/>
                        </a:rPr>
                        <a:t>CIM</a:t>
                      </a:r>
                      <a:endParaRPr lang="en-US" dirty="0">
                        <a:solidFill>
                          <a:schemeClr val="accent2">
                            <a:lumMod val="75000"/>
                          </a:schemeClr>
                        </a:solidFill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i="1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Calibri" pitchFamily="34" charset="0"/>
                        </a:rPr>
                        <a:t>N/A</a:t>
                      </a:r>
                      <a:endParaRPr lang="en-US" i="1" dirty="0">
                        <a:solidFill>
                          <a:schemeClr val="accent2">
                            <a:lumMod val="75000"/>
                          </a:schemeClr>
                        </a:solidFill>
                        <a:latin typeface="Calibri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cxnSp>
        <p:nvCxnSpPr>
          <p:cNvPr id="198" name="Straight Arrow Connector 197"/>
          <p:cNvCxnSpPr>
            <a:stCxn id="124" idx="2"/>
          </p:cNvCxnSpPr>
          <p:nvPr/>
        </p:nvCxnSpPr>
        <p:spPr>
          <a:xfrm rot="5400000">
            <a:off x="2032001" y="4089400"/>
            <a:ext cx="355600" cy="3175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7" name="Picture 36" descr="addin_tmp.png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1"/>
          <a:srcRect/>
          <a:stretch>
            <a:fillRect/>
          </a:stretch>
        </p:blipFill>
        <p:spPr bwMode="auto">
          <a:xfrm>
            <a:off x="4706938" y="3238500"/>
            <a:ext cx="3971925" cy="206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8" name="Picture 47" descr="addin_tmp.png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2"/>
          <a:srcRect/>
          <a:stretch>
            <a:fillRect/>
          </a:stretch>
        </p:blipFill>
        <p:spPr bwMode="auto">
          <a:xfrm>
            <a:off x="8429625" y="2676525"/>
            <a:ext cx="457200" cy="122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6" name="TextBox 35"/>
          <p:cNvSpPr txBox="1">
            <a:spLocks noChangeArrowheads="1"/>
          </p:cNvSpPr>
          <p:nvPr/>
        </p:nvSpPr>
        <p:spPr bwMode="auto">
          <a:xfrm>
            <a:off x="6019800" y="3657600"/>
            <a:ext cx="121602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solidFill>
                  <a:srgbClr val="D86E2C"/>
                </a:solidFill>
                <a:latin typeface="Calibri" pitchFamily="34" charset="0"/>
              </a:rPr>
              <a:t>L</a:t>
            </a:r>
            <a:r>
              <a:rPr lang="en-US">
                <a:solidFill>
                  <a:srgbClr val="D86E2C"/>
                </a:solidFill>
                <a:latin typeface="Brush Script MT"/>
              </a:rPr>
              <a:t>l</a:t>
            </a:r>
            <a:r>
              <a:rPr lang="en-US">
                <a:solidFill>
                  <a:srgbClr val="D86E2C"/>
                </a:solidFill>
                <a:latin typeface="Calibri" pitchFamily="34" charset="0"/>
              </a:rPr>
              <a:t> Pre-filter</a:t>
            </a:r>
          </a:p>
        </p:txBody>
      </p:sp>
      <p:sp>
        <p:nvSpPr>
          <p:cNvPr id="39" name="AutoShape 3">
            <a:hlinkClick r:id="rId13" action="ppaction://hlinksldjump"/>
          </p:cNvPr>
          <p:cNvSpPr>
            <a:spLocks noChangeArrowheads="1"/>
          </p:cNvSpPr>
          <p:nvPr/>
        </p:nvSpPr>
        <p:spPr bwMode="auto">
          <a:xfrm>
            <a:off x="8534400" y="1447800"/>
            <a:ext cx="381000" cy="228600"/>
          </a:xfrm>
          <a:prstGeom prst="rightArrow">
            <a:avLst>
              <a:gd name="adj1" fmla="val 50000"/>
              <a:gd name="adj2" fmla="val 41667"/>
            </a:avLst>
          </a:prstGeom>
          <a:solidFill>
            <a:schemeClr val="accent2">
              <a:lumMod val="60000"/>
              <a:lumOff val="40000"/>
            </a:schemeClr>
          </a:solidFill>
          <a:ln w="9360">
            <a:solidFill>
              <a:schemeClr val="accent1">
                <a:lumMod val="75000"/>
              </a:schemeClr>
            </a:solidFill>
            <a:miter lim="800000"/>
            <a:headEnd/>
            <a:tailEnd/>
          </a:ln>
        </p:spPr>
        <p:txBody>
          <a:bodyPr wrap="none" lIns="90000" tIns="46800" rIns="90000" bIns="4680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n-GB" sz="800" dirty="0">
                <a:solidFill>
                  <a:srgbClr val="000000"/>
                </a:solidFill>
                <a:latin typeface="+mn-lt"/>
              </a:rPr>
              <a:t>Return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4" grpId="0" animBg="1"/>
      <p:bldP spid="150" grpId="0" animBg="1"/>
      <p:bldP spid="154" grpId="0" animBg="1"/>
      <p:bldP spid="157" grpId="0" animBg="1"/>
      <p:bldP spid="175" grpId="0" animBg="1"/>
      <p:bldP spid="187" grpId="0"/>
      <p:bldP spid="194" grpId="0" animBg="1"/>
      <p:bldP spid="195" grpId="0" animBg="1"/>
      <p:bldP spid="36" grpId="0"/>
    </p:bldLst>
  </p:timing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Wireless Networking and Communications Group</a:t>
            </a:r>
            <a:endParaRPr lang="en-US"/>
          </a:p>
        </p:txBody>
      </p:sp>
      <p:sp>
        <p:nvSpPr>
          <p:cNvPr id="136194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Simulation Results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>
            <a:normAutofit fontScale="40000" lnSpcReduction="20000"/>
          </a:bodyPr>
          <a:lstStyle/>
          <a:p>
            <a:pPr>
              <a:defRPr/>
            </a:pPr>
            <a:fld id="{79CA5465-8FF0-4309-B062-433AE8FBD55E}" type="slidenum">
              <a:rPr lang="en-US"/>
              <a:pPr>
                <a:defRPr/>
              </a:pPr>
              <a:t>108</a:t>
            </a:fld>
            <a:endParaRPr lang="en-US"/>
          </a:p>
        </p:txBody>
      </p:sp>
      <p:pic>
        <p:nvPicPr>
          <p:cNvPr id="136196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295400"/>
            <a:ext cx="4981575" cy="3630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6197" name="Picture 6" descr="addin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612775" y="5207000"/>
            <a:ext cx="8458200" cy="91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6198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465638" y="1287463"/>
            <a:ext cx="4914900" cy="3633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AutoShape 3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8534400" y="1074738"/>
            <a:ext cx="381000" cy="228600"/>
          </a:xfrm>
          <a:prstGeom prst="rightArrow">
            <a:avLst>
              <a:gd name="adj1" fmla="val 50000"/>
              <a:gd name="adj2" fmla="val 41667"/>
            </a:avLst>
          </a:prstGeom>
          <a:solidFill>
            <a:schemeClr val="accent2">
              <a:lumMod val="60000"/>
              <a:lumOff val="40000"/>
            </a:schemeClr>
          </a:solidFill>
          <a:ln w="9360">
            <a:solidFill>
              <a:schemeClr val="accent1">
                <a:lumMod val="75000"/>
              </a:schemeClr>
            </a:solidFill>
            <a:miter lim="800000"/>
            <a:headEnd/>
            <a:tailEnd/>
          </a:ln>
        </p:spPr>
        <p:txBody>
          <a:bodyPr wrap="none" lIns="90000" tIns="46800" rIns="90000" bIns="4680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n-GB" sz="800" dirty="0">
                <a:solidFill>
                  <a:srgbClr val="000000"/>
                </a:solidFill>
                <a:latin typeface="+mn-lt"/>
              </a:rPr>
              <a:t>Return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Wireless Networking and Communications Group</a:t>
            </a:r>
            <a:endParaRPr lang="en-US"/>
          </a:p>
        </p:txBody>
      </p:sp>
      <p:sp>
        <p:nvSpPr>
          <p:cNvPr id="137218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Simulation Results (cont…)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>
            <a:normAutofit fontScale="40000" lnSpcReduction="20000"/>
          </a:bodyPr>
          <a:lstStyle/>
          <a:p>
            <a:pPr>
              <a:defRPr/>
            </a:pPr>
            <a:fld id="{66E13581-9835-470D-9573-FD5F1AF63326}" type="slidenum">
              <a:rPr lang="en-US"/>
              <a:pPr>
                <a:defRPr/>
              </a:pPr>
              <a:t>109</a:t>
            </a:fld>
            <a:endParaRPr lang="en-US"/>
          </a:p>
        </p:txBody>
      </p:sp>
      <p:pic>
        <p:nvPicPr>
          <p:cNvPr id="137220" name="Picture 5" descr="addin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612775" y="5207000"/>
            <a:ext cx="8458200" cy="91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7221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981200" y="1143000"/>
            <a:ext cx="5334000" cy="38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AutoShape 3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8534400" y="1447800"/>
            <a:ext cx="381000" cy="228600"/>
          </a:xfrm>
          <a:prstGeom prst="rightArrow">
            <a:avLst>
              <a:gd name="adj1" fmla="val 50000"/>
              <a:gd name="adj2" fmla="val 41667"/>
            </a:avLst>
          </a:prstGeom>
          <a:solidFill>
            <a:schemeClr val="accent2">
              <a:lumMod val="60000"/>
              <a:lumOff val="40000"/>
            </a:schemeClr>
          </a:solidFill>
          <a:ln w="9360">
            <a:solidFill>
              <a:schemeClr val="accent1">
                <a:lumMod val="75000"/>
              </a:schemeClr>
            </a:solidFill>
            <a:miter lim="800000"/>
            <a:headEnd/>
            <a:tailEnd/>
          </a:ln>
        </p:spPr>
        <p:txBody>
          <a:bodyPr wrap="none" lIns="90000" tIns="46800" rIns="90000" bIns="4680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n-GB" sz="800" dirty="0">
                <a:solidFill>
                  <a:srgbClr val="000000"/>
                </a:solidFill>
                <a:latin typeface="+mn-lt"/>
              </a:rPr>
              <a:t>Return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Content Placeholder 4"/>
          <p:cNvSpPr>
            <a:spLocks noGrp="1"/>
          </p:cNvSpPr>
          <p:nvPr>
            <p:ph sz="quarter" idx="1"/>
          </p:nvPr>
        </p:nvSpPr>
        <p:spPr>
          <a:xfrm>
            <a:off x="304800" y="1371600"/>
            <a:ext cx="7086600" cy="4724400"/>
          </a:xfrm>
          <a:ln w="9525"/>
        </p:spPr>
        <p:txBody>
          <a:bodyPr/>
          <a:lstStyle/>
          <a:p>
            <a:r>
              <a:rPr lang="en-US" smtClean="0"/>
              <a:t>Interferer locations follow a spatial point process</a:t>
            </a:r>
          </a:p>
          <a:p>
            <a:endParaRPr lang="en-US" smtClean="0"/>
          </a:p>
          <a:p>
            <a:r>
              <a:rPr lang="en-US" smtClean="0"/>
              <a:t>Intended transmitter-receiver pair is</a:t>
            </a:r>
          </a:p>
          <a:p>
            <a:pPr lvl="1"/>
            <a:r>
              <a:rPr lang="en-US" smtClean="0"/>
              <a:t>Distance       apart </a:t>
            </a:r>
          </a:p>
          <a:p>
            <a:r>
              <a:rPr lang="en-US" smtClean="0"/>
              <a:t>Sum Interference at receiver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Wireless Networking and Communications Group</a:t>
            </a:r>
            <a:endParaRPr lang="en-US"/>
          </a:p>
        </p:txBody>
      </p:sp>
      <p:sp>
        <p:nvSpPr>
          <p:cNvPr id="26627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Initial System Model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>
            <a:normAutofit fontScale="62500" lnSpcReduction="20000"/>
          </a:bodyPr>
          <a:lstStyle/>
          <a:p>
            <a:pPr>
              <a:defRPr/>
            </a:pPr>
            <a:fld id="{2B60ECDA-D31C-4054-A7CB-E099F0BB7932}" type="slidenum">
              <a:rPr lang="en-US"/>
              <a:pPr>
                <a:defRPr/>
              </a:pPr>
              <a:t>11</a:t>
            </a:fld>
            <a:endParaRPr lang="en-US"/>
          </a:p>
        </p:txBody>
      </p:sp>
      <p:pic>
        <p:nvPicPr>
          <p:cNvPr id="26629" name="Picture 11" descr="addin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/>
          <a:srcRect/>
          <a:stretch>
            <a:fillRect/>
          </a:stretch>
        </p:blipFill>
        <p:spPr bwMode="auto">
          <a:xfrm>
            <a:off x="2238375" y="2962275"/>
            <a:ext cx="193675" cy="173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30" name="Picture 14" descr="addin_tmp.pn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6"/>
          <a:srcRect/>
          <a:stretch>
            <a:fillRect/>
          </a:stretch>
        </p:blipFill>
        <p:spPr bwMode="auto">
          <a:xfrm>
            <a:off x="990600" y="1981200"/>
            <a:ext cx="5534025" cy="273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Oval 12"/>
          <p:cNvSpPr/>
          <p:nvPr/>
        </p:nvSpPr>
        <p:spPr>
          <a:xfrm>
            <a:off x="3114674" y="3967163"/>
            <a:ext cx="271463" cy="457200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8" name="TextBox 17"/>
          <p:cNvSpPr txBox="1"/>
          <p:nvPr/>
        </p:nvSpPr>
        <p:spPr>
          <a:xfrm>
            <a:off x="2965450" y="3684588"/>
            <a:ext cx="838200" cy="339725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dirty="0" err="1">
                <a:solidFill>
                  <a:srgbClr val="0070C0"/>
                </a:solidFill>
                <a:latin typeface="Calibri" pitchFamily="34" charset="0"/>
              </a:rPr>
              <a:t>Pathloss</a:t>
            </a:r>
            <a:endParaRPr lang="en-US" sz="1100" dirty="0">
              <a:solidFill>
                <a:srgbClr val="0070C0"/>
              </a:solidFill>
              <a:latin typeface="Calibri" pitchFamily="34" charset="0"/>
            </a:endParaRPr>
          </a:p>
        </p:txBody>
      </p:sp>
      <p:sp>
        <p:nvSpPr>
          <p:cNvPr id="19" name="Oval 18"/>
          <p:cNvSpPr/>
          <p:nvPr/>
        </p:nvSpPr>
        <p:spPr>
          <a:xfrm>
            <a:off x="2500311" y="3938585"/>
            <a:ext cx="457200" cy="533400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1" name="TextBox 20"/>
          <p:cNvSpPr txBox="1"/>
          <p:nvPr/>
        </p:nvSpPr>
        <p:spPr>
          <a:xfrm>
            <a:off x="3228975" y="3686175"/>
            <a:ext cx="695325" cy="341313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dirty="0">
                <a:solidFill>
                  <a:srgbClr val="0070C0"/>
                </a:solidFill>
                <a:latin typeface="Calibri" pitchFamily="34" charset="0"/>
              </a:rPr>
              <a:t>Fading</a:t>
            </a:r>
            <a:endParaRPr lang="en-US" sz="1100" dirty="0">
              <a:solidFill>
                <a:srgbClr val="0070C0"/>
              </a:solidFill>
              <a:latin typeface="Calibri" pitchFamily="34" charset="0"/>
            </a:endParaRPr>
          </a:p>
        </p:txBody>
      </p:sp>
      <p:sp>
        <p:nvSpPr>
          <p:cNvPr id="22" name="Oval 21"/>
          <p:cNvSpPr/>
          <p:nvPr/>
        </p:nvSpPr>
        <p:spPr>
          <a:xfrm>
            <a:off x="2895600" y="3971926"/>
            <a:ext cx="273222" cy="457200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3" name="Oval 22"/>
          <p:cNvSpPr/>
          <p:nvPr/>
        </p:nvSpPr>
        <p:spPr>
          <a:xfrm>
            <a:off x="3881422" y="4029075"/>
            <a:ext cx="228600" cy="304800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3448050" y="3683000"/>
            <a:ext cx="2678113" cy="341313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dirty="0">
                <a:solidFill>
                  <a:srgbClr val="0070C0"/>
                </a:solidFill>
                <a:latin typeface="Calibri" pitchFamily="34" charset="0"/>
              </a:rPr>
              <a:t>Narrowband Interferer emissions</a:t>
            </a:r>
            <a:endParaRPr lang="en-US" sz="1100" dirty="0">
              <a:solidFill>
                <a:srgbClr val="0070C0"/>
              </a:solidFill>
              <a:latin typeface="Calibri" pitchFamily="34" charset="0"/>
            </a:endParaRPr>
          </a:p>
        </p:txBody>
      </p:sp>
      <p:sp>
        <p:nvSpPr>
          <p:cNvPr id="25" name="Oval 24"/>
          <p:cNvSpPr/>
          <p:nvPr/>
        </p:nvSpPr>
        <p:spPr>
          <a:xfrm>
            <a:off x="3576637" y="4029082"/>
            <a:ext cx="228600" cy="304800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26649" name="Picture 27" descr="addin_tmp.pn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7"/>
          <a:srcRect/>
          <a:stretch>
            <a:fillRect/>
          </a:stretch>
        </p:blipFill>
        <p:spPr bwMode="auto">
          <a:xfrm>
            <a:off x="417513" y="4048125"/>
            <a:ext cx="6516687" cy="2155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" name="Picture 26" descr="SysModelPoisson_V2.png"/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7188200" y="1431925"/>
            <a:ext cx="1917700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" name="Picture 28" descr="SysModelCluster_V2.png"/>
          <p:cNvPicPr>
            <a:picLocks noChangeAspect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7302500" y="4044950"/>
            <a:ext cx="1816100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8" grpId="1" animBg="1"/>
      <p:bldP spid="21" grpId="0" animBg="1"/>
      <p:bldP spid="21" grpId="1" animBg="1"/>
      <p:bldP spid="24" grpId="0" animBg="1"/>
      <p:bldP spid="24" grpId="1" animBg="1"/>
    </p:bldLst>
  </p:timing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Wireless Networking and Communications Group</a:t>
            </a:r>
            <a:endParaRPr lang="en-US"/>
          </a:p>
        </p:txBody>
      </p:sp>
      <p:sp>
        <p:nvSpPr>
          <p:cNvPr id="138242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Simulation Results (cont…)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>
            <a:normAutofit fontScale="40000" lnSpcReduction="20000"/>
          </a:bodyPr>
          <a:lstStyle/>
          <a:p>
            <a:pPr>
              <a:defRPr/>
            </a:pPr>
            <a:fld id="{3CC2DBAB-411B-442F-8AC1-B102ED6B97BA}" type="slidenum">
              <a:rPr lang="en-US"/>
              <a:pPr>
                <a:defRPr/>
              </a:pPr>
              <a:t>110</a:t>
            </a:fld>
            <a:endParaRPr lang="en-US"/>
          </a:p>
        </p:txBody>
      </p:sp>
      <p:sp>
        <p:nvSpPr>
          <p:cNvPr id="138244" name="Content Placeholder 4"/>
          <p:cNvSpPr>
            <a:spLocks noGrp="1"/>
          </p:cNvSpPr>
          <p:nvPr>
            <p:ph sz="quarter" idx="1"/>
          </p:nvPr>
        </p:nvSpPr>
        <p:spPr>
          <a:ln w="9525"/>
        </p:spPr>
        <p:txBody>
          <a:bodyPr/>
          <a:lstStyle/>
          <a:p>
            <a:r>
              <a:rPr lang="en-US" smtClean="0"/>
              <a:t>Gaussian distributed interference</a:t>
            </a:r>
          </a:p>
        </p:txBody>
      </p:sp>
      <p:pic>
        <p:nvPicPr>
          <p:cNvPr id="138245" name="Picture 6" descr="addin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612775" y="5216525"/>
            <a:ext cx="8378825" cy="673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8246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295525" y="1638300"/>
            <a:ext cx="4775200" cy="358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AutoShape 3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8534400" y="1447800"/>
            <a:ext cx="381000" cy="228600"/>
          </a:xfrm>
          <a:prstGeom prst="rightArrow">
            <a:avLst>
              <a:gd name="adj1" fmla="val 50000"/>
              <a:gd name="adj2" fmla="val 41667"/>
            </a:avLst>
          </a:prstGeom>
          <a:solidFill>
            <a:schemeClr val="accent2">
              <a:lumMod val="60000"/>
              <a:lumOff val="40000"/>
            </a:schemeClr>
          </a:solidFill>
          <a:ln w="9360">
            <a:solidFill>
              <a:schemeClr val="accent1">
                <a:lumMod val="75000"/>
              </a:schemeClr>
            </a:solidFill>
            <a:miter lim="800000"/>
            <a:headEnd/>
            <a:tailEnd/>
          </a:ln>
        </p:spPr>
        <p:txBody>
          <a:bodyPr wrap="none" lIns="90000" tIns="46800" rIns="90000" bIns="4680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n-GB" sz="800" dirty="0">
                <a:solidFill>
                  <a:srgbClr val="000000"/>
                </a:solidFill>
                <a:latin typeface="+mn-lt"/>
              </a:rPr>
              <a:t>Return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Wireless Networking and Communications Group</a:t>
            </a:r>
            <a:endParaRPr lang="en-US"/>
          </a:p>
        </p:txBody>
      </p:sp>
      <p:sp>
        <p:nvSpPr>
          <p:cNvPr id="139266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Computational Complexity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>
            <a:normAutofit fontScale="40000" lnSpcReduction="20000"/>
          </a:bodyPr>
          <a:lstStyle/>
          <a:p>
            <a:pPr>
              <a:defRPr/>
            </a:pPr>
            <a:fld id="{FF9448E7-8E4F-4A1D-B939-550D4652702E}" type="slidenum">
              <a:rPr lang="en-US"/>
              <a:pPr>
                <a:defRPr/>
              </a:pPr>
              <a:t>111</a:t>
            </a:fld>
            <a:endParaRPr lang="en-US"/>
          </a:p>
        </p:txBody>
      </p:sp>
      <p:pic>
        <p:nvPicPr>
          <p:cNvPr id="139268" name="Content Placeholder 5" descr="addin_tmp.png"/>
          <p:cNvPicPr>
            <a:picLocks noGrp="1" noChangeAspect="1"/>
          </p:cNvPicPr>
          <p:nvPr>
            <p:ph sz="quarter" idx="1"/>
            <p:custDataLst>
              <p:tags r:id="rId1"/>
            </p:custDataLst>
          </p:nvPr>
        </p:nvPicPr>
        <p:blipFill>
          <a:blip r:embed="rId10"/>
          <a:srcRect/>
          <a:stretch>
            <a:fillRect/>
          </a:stretch>
        </p:blipFill>
        <p:spPr>
          <a:xfrm>
            <a:off x="533400" y="1447800"/>
            <a:ext cx="8229600" cy="3706813"/>
          </a:xfrm>
          <a:ln w="9525"/>
        </p:spPr>
      </p:pic>
      <p:pic>
        <p:nvPicPr>
          <p:cNvPr id="139269" name="Picture 7" descr="addin_tmp.pn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1"/>
          <a:srcRect/>
          <a:stretch>
            <a:fillRect/>
          </a:stretch>
        </p:blipFill>
        <p:spPr bwMode="auto">
          <a:xfrm>
            <a:off x="3505200" y="5257800"/>
            <a:ext cx="2667000" cy="931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Rounded Rectangle 9"/>
          <p:cNvSpPr/>
          <p:nvPr/>
        </p:nvSpPr>
        <p:spPr>
          <a:xfrm>
            <a:off x="3243263" y="2079625"/>
            <a:ext cx="2414587" cy="1196975"/>
          </a:xfrm>
          <a:prstGeom prst="roundRect">
            <a:avLst/>
          </a:prstGeom>
          <a:solidFill>
            <a:schemeClr val="bg1"/>
          </a:solidFill>
          <a:ln>
            <a:solidFill>
              <a:srgbClr val="D86E2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1" name="Rounded Rectangle 10"/>
          <p:cNvSpPr/>
          <p:nvPr/>
        </p:nvSpPr>
        <p:spPr>
          <a:xfrm>
            <a:off x="3251200" y="3276600"/>
            <a:ext cx="2406650" cy="1879600"/>
          </a:xfrm>
          <a:prstGeom prst="roundRect">
            <a:avLst/>
          </a:prstGeom>
          <a:solidFill>
            <a:schemeClr val="bg1"/>
          </a:solidFill>
          <a:ln>
            <a:solidFill>
              <a:srgbClr val="D86E2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13" name="Picture 12" descr="addin_tmp.pn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2"/>
          <a:srcRect/>
          <a:stretch>
            <a:fillRect/>
          </a:stretch>
        </p:blipFill>
        <p:spPr bwMode="auto">
          <a:xfrm>
            <a:off x="4038600" y="2438400"/>
            <a:ext cx="750888" cy="273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13" descr="addin_tmp.png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2"/>
          <a:srcRect/>
          <a:stretch>
            <a:fillRect/>
          </a:stretch>
        </p:blipFill>
        <p:spPr bwMode="auto">
          <a:xfrm>
            <a:off x="4114800" y="4114800"/>
            <a:ext cx="750888" cy="273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Rounded Rectangle 14"/>
          <p:cNvSpPr/>
          <p:nvPr/>
        </p:nvSpPr>
        <p:spPr>
          <a:xfrm>
            <a:off x="5689600" y="2079625"/>
            <a:ext cx="1841500" cy="1196975"/>
          </a:xfrm>
          <a:prstGeom prst="roundRect">
            <a:avLst/>
          </a:prstGeom>
          <a:solidFill>
            <a:schemeClr val="bg1"/>
          </a:solidFill>
          <a:ln>
            <a:solidFill>
              <a:srgbClr val="D86E2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6" name="Rounded Rectangle 15"/>
          <p:cNvSpPr/>
          <p:nvPr/>
        </p:nvSpPr>
        <p:spPr>
          <a:xfrm>
            <a:off x="5689600" y="3276600"/>
            <a:ext cx="1828800" cy="1879600"/>
          </a:xfrm>
          <a:prstGeom prst="roundRect">
            <a:avLst/>
          </a:prstGeom>
          <a:solidFill>
            <a:schemeClr val="bg1"/>
          </a:solidFill>
          <a:ln>
            <a:solidFill>
              <a:srgbClr val="D86E2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19" name="Picture 18" descr="addin_tmp.png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3"/>
          <a:srcRect/>
          <a:stretch>
            <a:fillRect/>
          </a:stretch>
        </p:blipFill>
        <p:spPr bwMode="auto">
          <a:xfrm>
            <a:off x="6248400" y="2451100"/>
            <a:ext cx="636588" cy="255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" name="Picture 20" descr="addin_tmp.png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4"/>
          <a:srcRect/>
          <a:stretch>
            <a:fillRect/>
          </a:stretch>
        </p:blipFill>
        <p:spPr bwMode="auto">
          <a:xfrm>
            <a:off x="5867400" y="4114800"/>
            <a:ext cx="1476375" cy="255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" name="Rounded Rectangle 21"/>
          <p:cNvSpPr/>
          <p:nvPr/>
        </p:nvSpPr>
        <p:spPr>
          <a:xfrm>
            <a:off x="7543800" y="2705100"/>
            <a:ext cx="1219200" cy="571500"/>
          </a:xfrm>
          <a:prstGeom prst="roundRect">
            <a:avLst/>
          </a:prstGeom>
          <a:solidFill>
            <a:schemeClr val="bg1"/>
          </a:solidFill>
          <a:ln>
            <a:solidFill>
              <a:srgbClr val="D86E2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24" name="Picture 23" descr="addin_tmp.png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2"/>
          <a:srcRect/>
          <a:stretch>
            <a:fillRect/>
          </a:stretch>
        </p:blipFill>
        <p:spPr bwMode="auto">
          <a:xfrm>
            <a:off x="7797800" y="2819400"/>
            <a:ext cx="750888" cy="273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" name="Rounded Rectangle 24"/>
          <p:cNvSpPr/>
          <p:nvPr/>
        </p:nvSpPr>
        <p:spPr>
          <a:xfrm>
            <a:off x="7531100" y="4533900"/>
            <a:ext cx="1219200" cy="609600"/>
          </a:xfrm>
          <a:prstGeom prst="roundRect">
            <a:avLst/>
          </a:prstGeom>
          <a:solidFill>
            <a:schemeClr val="bg1"/>
          </a:solidFill>
          <a:ln>
            <a:solidFill>
              <a:srgbClr val="D86E2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26" name="Picture 25" descr="addin_tmp.png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12"/>
          <a:srcRect/>
          <a:stretch>
            <a:fillRect/>
          </a:stretch>
        </p:blipFill>
        <p:spPr bwMode="auto">
          <a:xfrm>
            <a:off x="7785100" y="4686300"/>
            <a:ext cx="750888" cy="273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" name="AutoShape 3">
            <a:hlinkClick r:id="rId15" action="ppaction://hlinksldjump"/>
          </p:cNvPr>
          <p:cNvSpPr>
            <a:spLocks noChangeArrowheads="1"/>
          </p:cNvSpPr>
          <p:nvPr/>
        </p:nvSpPr>
        <p:spPr bwMode="auto">
          <a:xfrm>
            <a:off x="8534400" y="1074738"/>
            <a:ext cx="381000" cy="228600"/>
          </a:xfrm>
          <a:prstGeom prst="rightArrow">
            <a:avLst>
              <a:gd name="adj1" fmla="val 50000"/>
              <a:gd name="adj2" fmla="val 41667"/>
            </a:avLst>
          </a:prstGeom>
          <a:solidFill>
            <a:schemeClr val="accent2">
              <a:lumMod val="60000"/>
              <a:lumOff val="40000"/>
            </a:schemeClr>
          </a:solidFill>
          <a:ln w="9360">
            <a:solidFill>
              <a:schemeClr val="accent1">
                <a:lumMod val="75000"/>
              </a:schemeClr>
            </a:solidFill>
            <a:miter lim="800000"/>
            <a:headEnd/>
            <a:tailEnd/>
          </a:ln>
        </p:spPr>
        <p:txBody>
          <a:bodyPr wrap="none" lIns="90000" tIns="46800" rIns="90000" bIns="4680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n-GB" sz="800" dirty="0">
                <a:solidFill>
                  <a:srgbClr val="000000"/>
                </a:solidFill>
                <a:latin typeface="+mn-lt"/>
              </a:rPr>
              <a:t>Return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5" grpId="0" animBg="1"/>
      <p:bldP spid="16" grpId="0" animBg="1"/>
      <p:bldP spid="22" grpId="0" animBg="1"/>
      <p:bldP spid="25" grpId="0" animBg="1"/>
    </p:bldLst>
  </p:timing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Wireless Networking and Communications Group</a:t>
            </a:r>
            <a:endParaRPr lang="en-US"/>
          </a:p>
        </p:txBody>
      </p:sp>
      <p:sp>
        <p:nvSpPr>
          <p:cNvPr id="140290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Computational Complexity (cont…)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>
            <a:normAutofit fontScale="40000" lnSpcReduction="20000"/>
          </a:bodyPr>
          <a:lstStyle/>
          <a:p>
            <a:pPr>
              <a:defRPr/>
            </a:pPr>
            <a:fld id="{0B309EAE-958E-41BE-8878-C9ED041244DA}" type="slidenum">
              <a:rPr lang="en-US"/>
              <a:pPr>
                <a:defRPr/>
              </a:pPr>
              <a:t>112</a:t>
            </a:fld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marL="320040" indent="-320040" fontAlgn="auto">
              <a:spcAft>
                <a:spcPts val="0"/>
              </a:spcAft>
              <a:buFont typeface="Wingdings"/>
              <a:buChar char=""/>
              <a:defRPr/>
            </a:pPr>
            <a:r>
              <a:rPr lang="en-US" dirty="0" smtClean="0"/>
              <a:t>Zero-order statistics from </a:t>
            </a:r>
            <a:r>
              <a:rPr lang="en-US" i="1" dirty="0" smtClean="0">
                <a:solidFill>
                  <a:srgbClr val="D86E2C"/>
                </a:solidFill>
              </a:rPr>
              <a:t>N</a:t>
            </a:r>
            <a:r>
              <a:rPr lang="en-US" i="1" dirty="0" smtClean="0"/>
              <a:t> </a:t>
            </a:r>
            <a:r>
              <a:rPr lang="en-US" dirty="0" smtClean="0"/>
              <a:t>received samples</a:t>
            </a:r>
          </a:p>
          <a:p>
            <a:pPr marL="640080" lvl="1" indent="-274320" fontAlgn="auto">
              <a:spcAft>
                <a:spcPts val="0"/>
              </a:spcAft>
              <a:buFont typeface="Wingdings 2"/>
              <a:buChar char=""/>
              <a:defRPr/>
            </a:pPr>
            <a:r>
              <a:rPr lang="en-US" i="1" dirty="0" smtClean="0"/>
              <a:t>N-1 </a:t>
            </a:r>
            <a:r>
              <a:rPr lang="en-US" dirty="0" smtClean="0"/>
              <a:t>multiplications</a:t>
            </a:r>
          </a:p>
          <a:p>
            <a:pPr marL="640080" lvl="1" indent="-274320" fontAlgn="auto">
              <a:spcAft>
                <a:spcPts val="0"/>
              </a:spcAft>
              <a:buFont typeface="Wingdings 2"/>
              <a:buChar char=""/>
              <a:defRPr/>
            </a:pPr>
            <a:r>
              <a:rPr lang="en-US" i="1" dirty="0" smtClean="0"/>
              <a:t>1</a:t>
            </a:r>
            <a:r>
              <a:rPr lang="en-US" dirty="0" smtClean="0"/>
              <a:t> table lookup to evaluate </a:t>
            </a:r>
            <a:r>
              <a:rPr lang="en-US" i="1" dirty="0" smtClean="0"/>
              <a:t>N</a:t>
            </a:r>
            <a:r>
              <a:rPr lang="en-US" i="1" baseline="30000" dirty="0" smtClean="0"/>
              <a:t>th</a:t>
            </a:r>
            <a:r>
              <a:rPr lang="en-US" i="1" dirty="0" smtClean="0"/>
              <a:t> root</a:t>
            </a:r>
          </a:p>
          <a:p>
            <a:pPr marL="320040" indent="-320040" fontAlgn="auto">
              <a:spcAft>
                <a:spcPts val="0"/>
              </a:spcAft>
              <a:buFont typeface="Wingdings"/>
              <a:buChar char=""/>
              <a:defRPr/>
            </a:pPr>
            <a:r>
              <a:rPr lang="en-US" dirty="0" err="1" smtClean="0"/>
              <a:t>Correntropy</a:t>
            </a:r>
            <a:r>
              <a:rPr lang="en-US" dirty="0" smtClean="0"/>
              <a:t> Induced Metric (additional over L2 norm)</a:t>
            </a:r>
          </a:p>
          <a:p>
            <a:pPr marL="640080" lvl="1" indent="-274320" fontAlgn="auto">
              <a:spcAft>
                <a:spcPts val="0"/>
              </a:spcAft>
              <a:buFont typeface="Wingdings 2"/>
              <a:buChar char=""/>
              <a:defRPr/>
            </a:pPr>
            <a:r>
              <a:rPr lang="en-US" dirty="0" smtClean="0"/>
              <a:t>1 multiplication</a:t>
            </a:r>
          </a:p>
          <a:p>
            <a:pPr marL="640080" lvl="1" indent="-274320" fontAlgn="auto">
              <a:spcAft>
                <a:spcPts val="0"/>
              </a:spcAft>
              <a:buFont typeface="Wingdings 2"/>
              <a:buChar char=""/>
              <a:defRPr/>
            </a:pPr>
            <a:r>
              <a:rPr lang="en-US" dirty="0" smtClean="0"/>
              <a:t>1 exponential evaluation (table lookup)</a:t>
            </a:r>
          </a:p>
          <a:p>
            <a:pPr marL="640080" lvl="1" indent="-274320" fontAlgn="auto">
              <a:spcAft>
                <a:spcPts val="0"/>
              </a:spcAft>
              <a:buFont typeface="Wingdings 2"/>
              <a:buChar char=""/>
              <a:defRPr/>
            </a:pPr>
            <a:r>
              <a:rPr lang="en-US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1 subtraction</a:t>
            </a:r>
          </a:p>
          <a:p>
            <a:pPr marL="640080" lvl="1" indent="-274320" fontAlgn="auto">
              <a:spcAft>
                <a:spcPts val="0"/>
              </a:spcAft>
              <a:buFont typeface="Wingdings 2"/>
              <a:buChar char=""/>
              <a:defRPr/>
            </a:pPr>
            <a:r>
              <a:rPr lang="en-US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1 square root evaluation (table lookup)</a:t>
            </a:r>
            <a:endParaRPr lang="en-US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40293" name="TextBox 6"/>
          <p:cNvSpPr txBox="1">
            <a:spLocks noChangeArrowheads="1"/>
          </p:cNvSpPr>
          <p:nvPr/>
        </p:nvSpPr>
        <p:spPr bwMode="auto">
          <a:xfrm>
            <a:off x="6464300" y="4051300"/>
            <a:ext cx="2514600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latin typeface="Calibri" pitchFamily="34" charset="0"/>
                <a:ea typeface="Calibri" pitchFamily="34" charset="0"/>
                <a:cs typeface="Calibri" pitchFamily="34" charset="0"/>
              </a:rPr>
              <a:t>Not required if max/min operation on distance is being performed</a:t>
            </a:r>
          </a:p>
        </p:txBody>
      </p:sp>
      <p:sp>
        <p:nvSpPr>
          <p:cNvPr id="8" name="Right Brace 7"/>
          <p:cNvSpPr/>
          <p:nvPr/>
        </p:nvSpPr>
        <p:spPr>
          <a:xfrm>
            <a:off x="6096000" y="4114800"/>
            <a:ext cx="304800" cy="838200"/>
          </a:xfrm>
          <a:prstGeom prst="rightBrace">
            <a:avLst/>
          </a:prstGeom>
          <a:ln w="28575">
            <a:solidFill>
              <a:srgbClr val="D86E2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" name="AutoShape 3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8534400" y="1447800"/>
            <a:ext cx="381000" cy="228600"/>
          </a:xfrm>
          <a:prstGeom prst="rightArrow">
            <a:avLst>
              <a:gd name="adj1" fmla="val 50000"/>
              <a:gd name="adj2" fmla="val 41667"/>
            </a:avLst>
          </a:prstGeom>
          <a:solidFill>
            <a:schemeClr val="accent2">
              <a:lumMod val="60000"/>
              <a:lumOff val="40000"/>
            </a:schemeClr>
          </a:solidFill>
          <a:ln w="9360">
            <a:solidFill>
              <a:schemeClr val="accent1">
                <a:lumMod val="75000"/>
              </a:schemeClr>
            </a:solidFill>
            <a:miter lim="800000"/>
            <a:headEnd/>
            <a:tailEnd/>
          </a:ln>
        </p:spPr>
        <p:txBody>
          <a:bodyPr wrap="none" lIns="90000" tIns="46800" rIns="90000" bIns="4680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n-GB" sz="800" dirty="0">
                <a:solidFill>
                  <a:srgbClr val="000000"/>
                </a:solidFill>
                <a:latin typeface="+mn-lt"/>
              </a:rPr>
              <a:t>Return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Wireless Networking and Communications Group</a:t>
            </a:r>
            <a:endParaRPr lang="en-US"/>
          </a:p>
        </p:txBody>
      </p:sp>
      <p:sp>
        <p:nvSpPr>
          <p:cNvPr id="141314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Pre-filtering in OFDM Systems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>
            <a:normAutofit fontScale="40000" lnSpcReduction="20000"/>
          </a:bodyPr>
          <a:lstStyle/>
          <a:p>
            <a:pPr>
              <a:defRPr/>
            </a:pPr>
            <a:fld id="{F5152110-C8F9-4DD9-81E7-1FBFDA7294EA}" type="slidenum">
              <a:rPr lang="en-US"/>
              <a:pPr>
                <a:defRPr/>
              </a:pPr>
              <a:t>113</a:t>
            </a:fld>
            <a:endParaRPr lang="en-US"/>
          </a:p>
        </p:txBody>
      </p:sp>
      <p:sp>
        <p:nvSpPr>
          <p:cNvPr id="141316" name="Content Placeholder 4"/>
          <p:cNvSpPr>
            <a:spLocks noGrp="1"/>
          </p:cNvSpPr>
          <p:nvPr>
            <p:ph sz="quarter" idx="1"/>
          </p:nvPr>
        </p:nvSpPr>
        <p:spPr>
          <a:ln w="9525"/>
        </p:spPr>
        <p:txBody>
          <a:bodyPr/>
          <a:lstStyle/>
          <a:p>
            <a:r>
              <a:rPr lang="en-US" smtClean="0"/>
              <a:t>OFDM transmissions with nyquist sampling at receiver</a:t>
            </a:r>
          </a:p>
        </p:txBody>
      </p:sp>
      <p:pic>
        <p:nvPicPr>
          <p:cNvPr id="14131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981200" y="1638300"/>
            <a:ext cx="4775200" cy="358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1318" name="Picture 8" descr="addin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838200" y="5334000"/>
            <a:ext cx="7924800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AutoShape 3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8534400" y="1447800"/>
            <a:ext cx="381000" cy="228600"/>
          </a:xfrm>
          <a:prstGeom prst="rightArrow">
            <a:avLst>
              <a:gd name="adj1" fmla="val 50000"/>
              <a:gd name="adj2" fmla="val 41667"/>
            </a:avLst>
          </a:prstGeom>
          <a:solidFill>
            <a:schemeClr val="accent2">
              <a:lumMod val="60000"/>
              <a:lumOff val="40000"/>
            </a:schemeClr>
          </a:solidFill>
          <a:ln w="9360">
            <a:solidFill>
              <a:schemeClr val="accent1">
                <a:lumMod val="75000"/>
              </a:schemeClr>
            </a:solidFill>
            <a:miter lim="800000"/>
            <a:headEnd/>
            <a:tailEnd/>
          </a:ln>
        </p:spPr>
        <p:txBody>
          <a:bodyPr wrap="none" lIns="90000" tIns="46800" rIns="90000" bIns="4680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n-GB" sz="800" dirty="0">
                <a:solidFill>
                  <a:srgbClr val="000000"/>
                </a:solidFill>
                <a:latin typeface="+mn-lt"/>
              </a:rPr>
              <a:t>Return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Wireless Networking and Communications Group</a:t>
            </a:r>
            <a:endParaRPr lang="en-US"/>
          </a:p>
        </p:txBody>
      </p:sp>
      <p:sp>
        <p:nvSpPr>
          <p:cNvPr id="142338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Pre-filtering in OFDM Systems (cont…)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>
            <a:normAutofit fontScale="40000" lnSpcReduction="20000"/>
          </a:bodyPr>
          <a:lstStyle/>
          <a:p>
            <a:pPr>
              <a:defRPr/>
            </a:pPr>
            <a:fld id="{2DDCC34C-089D-47E1-9E18-3F25EFA51E54}" type="slidenum">
              <a:rPr lang="en-US"/>
              <a:pPr>
                <a:defRPr/>
              </a:pPr>
              <a:t>114</a:t>
            </a:fld>
            <a:endParaRPr lang="en-US"/>
          </a:p>
        </p:txBody>
      </p:sp>
      <p:sp>
        <p:nvSpPr>
          <p:cNvPr id="142340" name="Content Placeholder 4"/>
          <p:cNvSpPr>
            <a:spLocks noGrp="1"/>
          </p:cNvSpPr>
          <p:nvPr>
            <p:ph sz="quarter" idx="1"/>
          </p:nvPr>
        </p:nvSpPr>
        <p:spPr>
          <a:ln w="9525"/>
        </p:spPr>
        <p:txBody>
          <a:bodyPr/>
          <a:lstStyle/>
          <a:p>
            <a:r>
              <a:rPr lang="en-US" smtClean="0"/>
              <a:t>OFDM transmissions with 7x oversampling at receiver</a:t>
            </a:r>
          </a:p>
        </p:txBody>
      </p:sp>
      <p:pic>
        <p:nvPicPr>
          <p:cNvPr id="142341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3125" y="1628775"/>
            <a:ext cx="4673600" cy="350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2342" name="Picture 6" descr="addin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838200" y="5257800"/>
            <a:ext cx="7924800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AutoShape 3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8534400" y="1447800"/>
            <a:ext cx="381000" cy="228600"/>
          </a:xfrm>
          <a:prstGeom prst="rightArrow">
            <a:avLst>
              <a:gd name="adj1" fmla="val 50000"/>
              <a:gd name="adj2" fmla="val 41667"/>
            </a:avLst>
          </a:prstGeom>
          <a:solidFill>
            <a:schemeClr val="accent2">
              <a:lumMod val="60000"/>
              <a:lumOff val="40000"/>
            </a:schemeClr>
          </a:solidFill>
          <a:ln w="9360">
            <a:solidFill>
              <a:schemeClr val="accent1">
                <a:lumMod val="75000"/>
              </a:schemeClr>
            </a:solidFill>
            <a:miter lim="800000"/>
            <a:headEnd/>
            <a:tailEnd/>
          </a:ln>
        </p:spPr>
        <p:txBody>
          <a:bodyPr wrap="none" lIns="90000" tIns="46800" rIns="90000" bIns="4680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n-GB" sz="800" dirty="0">
                <a:solidFill>
                  <a:srgbClr val="000000"/>
                </a:solidFill>
                <a:latin typeface="+mn-lt"/>
              </a:rPr>
              <a:t>Return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3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Turbo Decoder</a:t>
            </a:r>
          </a:p>
        </p:txBody>
      </p:sp>
      <p:grpSp>
        <p:nvGrpSpPr>
          <p:cNvPr id="2" name="Group 89"/>
          <p:cNvGrpSpPr>
            <a:grpSpLocks/>
          </p:cNvGrpSpPr>
          <p:nvPr/>
        </p:nvGrpSpPr>
        <p:grpSpPr bwMode="auto">
          <a:xfrm>
            <a:off x="1752600" y="1857375"/>
            <a:ext cx="838200" cy="230188"/>
            <a:chOff x="2514600" y="2286001"/>
            <a:chExt cx="838200" cy="229394"/>
          </a:xfrm>
        </p:grpSpPr>
        <p:cxnSp>
          <p:nvCxnSpPr>
            <p:cNvPr id="91" name="Straight Arrow Connector 90"/>
            <p:cNvCxnSpPr/>
            <p:nvPr/>
          </p:nvCxnSpPr>
          <p:spPr>
            <a:xfrm>
              <a:off x="2514600" y="2286001"/>
              <a:ext cx="838200" cy="1583"/>
            </a:xfrm>
            <a:prstGeom prst="straightConnector1">
              <a:avLst/>
            </a:prstGeom>
            <a:ln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2" name="Straight Arrow Connector 91"/>
            <p:cNvCxnSpPr/>
            <p:nvPr/>
          </p:nvCxnSpPr>
          <p:spPr>
            <a:xfrm rot="5400000">
              <a:off x="2588813" y="2400695"/>
              <a:ext cx="227811" cy="1588"/>
            </a:xfrm>
            <a:prstGeom prst="straightConnector1">
              <a:avLst/>
            </a:prstGeom>
            <a:ln>
              <a:solidFill>
                <a:srgbClr val="FF0000"/>
              </a:solidFill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3" name="Group 92"/>
          <p:cNvGrpSpPr>
            <a:grpSpLocks/>
          </p:cNvGrpSpPr>
          <p:nvPr/>
        </p:nvGrpSpPr>
        <p:grpSpPr bwMode="auto">
          <a:xfrm>
            <a:off x="1752600" y="1857375"/>
            <a:ext cx="838200" cy="230188"/>
            <a:chOff x="2514600" y="2286001"/>
            <a:chExt cx="838200" cy="229394"/>
          </a:xfrm>
        </p:grpSpPr>
        <p:cxnSp>
          <p:nvCxnSpPr>
            <p:cNvPr id="94" name="Straight Arrow Connector 93"/>
            <p:cNvCxnSpPr/>
            <p:nvPr/>
          </p:nvCxnSpPr>
          <p:spPr>
            <a:xfrm>
              <a:off x="2514600" y="2286001"/>
              <a:ext cx="838200" cy="1583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5" name="Straight Arrow Connector 94"/>
            <p:cNvCxnSpPr/>
            <p:nvPr/>
          </p:nvCxnSpPr>
          <p:spPr>
            <a:xfrm rot="5400000">
              <a:off x="2588813" y="2400695"/>
              <a:ext cx="227811" cy="1588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4" name="Group 95"/>
          <p:cNvGrpSpPr>
            <a:grpSpLocks/>
          </p:cNvGrpSpPr>
          <p:nvPr/>
        </p:nvGrpSpPr>
        <p:grpSpPr bwMode="auto">
          <a:xfrm>
            <a:off x="2590800" y="1704975"/>
            <a:ext cx="2743200" cy="1371600"/>
            <a:chOff x="3352800" y="2133601"/>
            <a:chExt cx="2743200" cy="1371600"/>
          </a:xfrm>
        </p:grpSpPr>
        <p:cxnSp>
          <p:nvCxnSpPr>
            <p:cNvPr id="97" name="Elbow Connector 96"/>
            <p:cNvCxnSpPr/>
            <p:nvPr/>
          </p:nvCxnSpPr>
          <p:spPr>
            <a:xfrm rot="10800000">
              <a:off x="3352800" y="3276601"/>
              <a:ext cx="2743200" cy="228600"/>
            </a:xfrm>
            <a:prstGeom prst="bentConnector3">
              <a:avLst>
                <a:gd name="adj1" fmla="val 108333"/>
              </a:avLst>
            </a:prstGeom>
            <a:ln>
              <a:solidFill>
                <a:srgbClr val="FF0000"/>
              </a:solidFill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98" name="Elbow Connector 99"/>
            <p:cNvCxnSpPr/>
            <p:nvPr/>
          </p:nvCxnSpPr>
          <p:spPr>
            <a:xfrm>
              <a:off x="5791200" y="2133601"/>
              <a:ext cx="304800" cy="1371600"/>
            </a:xfrm>
            <a:prstGeom prst="bentConnector2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5" name="Group 98"/>
          <p:cNvGrpSpPr>
            <a:grpSpLocks/>
          </p:cNvGrpSpPr>
          <p:nvPr/>
        </p:nvGrpSpPr>
        <p:grpSpPr bwMode="auto">
          <a:xfrm>
            <a:off x="2209800" y="1323975"/>
            <a:ext cx="3352800" cy="1404938"/>
            <a:chOff x="2971800" y="1752601"/>
            <a:chExt cx="3352802" cy="1404933"/>
          </a:xfrm>
        </p:grpSpPr>
        <p:cxnSp>
          <p:nvCxnSpPr>
            <p:cNvPr id="100" name="Straight Arrow Connector 99"/>
            <p:cNvCxnSpPr/>
            <p:nvPr/>
          </p:nvCxnSpPr>
          <p:spPr>
            <a:xfrm>
              <a:off x="2971800" y="1981200"/>
              <a:ext cx="381000" cy="1588"/>
            </a:xfrm>
            <a:prstGeom prst="straightConnector1">
              <a:avLst/>
            </a:prstGeom>
            <a:ln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1" name="Arc 100"/>
            <p:cNvSpPr/>
            <p:nvPr/>
          </p:nvSpPr>
          <p:spPr>
            <a:xfrm>
              <a:off x="6057902" y="3081334"/>
              <a:ext cx="76200" cy="76200"/>
            </a:xfrm>
            <a:prstGeom prst="arc">
              <a:avLst>
                <a:gd name="adj1" fmla="val 21531017"/>
                <a:gd name="adj2" fmla="val 10636421"/>
              </a:avLst>
            </a:prstGeom>
            <a:ln>
              <a:solidFill>
                <a:srgbClr val="FF0000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Calibri" pitchFamily="34" charset="0"/>
              </a:endParaRPr>
            </a:p>
          </p:txBody>
        </p:sp>
        <p:cxnSp>
          <p:nvCxnSpPr>
            <p:cNvPr id="102" name="Straight Connector 101"/>
            <p:cNvCxnSpPr>
              <a:endCxn id="101" idx="2"/>
            </p:cNvCxnSpPr>
            <p:nvPr/>
          </p:nvCxnSpPr>
          <p:spPr>
            <a:xfrm flipV="1">
              <a:off x="5791202" y="3121021"/>
              <a:ext cx="266700" cy="3175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03" name="Straight Connector 102"/>
            <p:cNvCxnSpPr>
              <a:stCxn id="101" idx="0"/>
            </p:cNvCxnSpPr>
            <p:nvPr/>
          </p:nvCxnSpPr>
          <p:spPr>
            <a:xfrm rot="16200000" flipH="1">
              <a:off x="6226971" y="3026565"/>
              <a:ext cx="4762" cy="190500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04" name="Straight Connector 103"/>
            <p:cNvCxnSpPr/>
            <p:nvPr/>
          </p:nvCxnSpPr>
          <p:spPr>
            <a:xfrm rot="5400000" flipH="1" flipV="1">
              <a:off x="5638804" y="2438399"/>
              <a:ext cx="1371595" cy="0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05" name="Straight Connector 104"/>
            <p:cNvCxnSpPr/>
            <p:nvPr/>
          </p:nvCxnSpPr>
          <p:spPr>
            <a:xfrm rot="10800000">
              <a:off x="2971800" y="1752601"/>
              <a:ext cx="3352802" cy="0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06" name="Straight Connector 105"/>
            <p:cNvCxnSpPr/>
            <p:nvPr/>
          </p:nvCxnSpPr>
          <p:spPr>
            <a:xfrm rot="5400000">
              <a:off x="2857500" y="1866901"/>
              <a:ext cx="228599" cy="0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07" name="TextBox 106"/>
          <p:cNvSpPr txBox="1"/>
          <p:nvPr/>
        </p:nvSpPr>
        <p:spPr>
          <a:xfrm>
            <a:off x="2590800" y="1476375"/>
            <a:ext cx="1219200" cy="45720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latin typeface="Calibri" pitchFamily="34" charset="0"/>
              </a:rPr>
              <a:t>Decoder 1</a:t>
            </a:r>
          </a:p>
        </p:txBody>
      </p:sp>
      <p:cxnSp>
        <p:nvCxnSpPr>
          <p:cNvPr id="108" name="Straight Arrow Connector 107"/>
          <p:cNvCxnSpPr/>
          <p:nvPr/>
        </p:nvCxnSpPr>
        <p:spPr>
          <a:xfrm>
            <a:off x="1752600" y="1704975"/>
            <a:ext cx="838200" cy="158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6444" name="TextBox 108"/>
          <p:cNvSpPr txBox="1">
            <a:spLocks noChangeArrowheads="1"/>
          </p:cNvSpPr>
          <p:nvPr/>
        </p:nvSpPr>
        <p:spPr bwMode="auto">
          <a:xfrm>
            <a:off x="960438" y="1476375"/>
            <a:ext cx="738187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>
                <a:latin typeface="Calibri" pitchFamily="34" charset="0"/>
              </a:rPr>
              <a:t>Parity 1</a:t>
            </a:r>
          </a:p>
        </p:txBody>
      </p:sp>
      <p:sp>
        <p:nvSpPr>
          <p:cNvPr id="146445" name="TextBox 109"/>
          <p:cNvSpPr txBox="1">
            <a:spLocks noChangeArrowheads="1"/>
          </p:cNvSpPr>
          <p:nvPr/>
        </p:nvSpPr>
        <p:spPr bwMode="auto">
          <a:xfrm>
            <a:off x="76200" y="1676400"/>
            <a:ext cx="152400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400">
                <a:latin typeface="Calibri" pitchFamily="34" charset="0"/>
              </a:rPr>
              <a:t>Systematic Data</a:t>
            </a:r>
          </a:p>
        </p:txBody>
      </p:sp>
      <p:sp>
        <p:nvSpPr>
          <p:cNvPr id="111" name="TextBox 110"/>
          <p:cNvSpPr txBox="1"/>
          <p:nvPr/>
        </p:nvSpPr>
        <p:spPr>
          <a:xfrm>
            <a:off x="2590800" y="2466975"/>
            <a:ext cx="1219200" cy="45720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latin typeface="Calibri" pitchFamily="34" charset="0"/>
              </a:rPr>
              <a:t>Decoder 2</a:t>
            </a:r>
          </a:p>
        </p:txBody>
      </p:sp>
      <p:grpSp>
        <p:nvGrpSpPr>
          <p:cNvPr id="146447" name="Group 111"/>
          <p:cNvGrpSpPr>
            <a:grpSpLocks/>
          </p:cNvGrpSpPr>
          <p:nvPr/>
        </p:nvGrpSpPr>
        <p:grpSpPr bwMode="auto">
          <a:xfrm>
            <a:off x="1752600" y="2093913"/>
            <a:ext cx="381000" cy="304800"/>
            <a:chOff x="838200" y="2667000"/>
            <a:chExt cx="533400" cy="457200"/>
          </a:xfrm>
        </p:grpSpPr>
        <p:sp>
          <p:nvSpPr>
            <p:cNvPr id="113" name="TextBox 112"/>
            <p:cNvSpPr txBox="1"/>
            <p:nvPr/>
          </p:nvSpPr>
          <p:spPr>
            <a:xfrm>
              <a:off x="838200" y="2667000"/>
              <a:ext cx="533400" cy="457200"/>
            </a:xfrm>
            <a:prstGeom prst="roundRect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Calibri" pitchFamily="34" charset="0"/>
              </a:endParaRPr>
            </a:p>
          </p:txBody>
        </p:sp>
        <p:graphicFrame>
          <p:nvGraphicFramePr>
            <p:cNvPr id="146434" name="Object 2"/>
            <p:cNvGraphicFramePr>
              <a:graphicFrameLocks noChangeAspect="1"/>
            </p:cNvGraphicFramePr>
            <p:nvPr/>
          </p:nvGraphicFramePr>
          <p:xfrm>
            <a:off x="914400" y="2743200"/>
            <a:ext cx="381000" cy="381000"/>
          </p:xfrm>
          <a:graphic>
            <a:graphicData uri="http://schemas.openxmlformats.org/presentationml/2006/ole">
              <p:oleObj spid="_x0000_s146434" name="Equation" r:id="rId8" imgW="139700" imgH="139700" progId="Equation.3">
                <p:embed/>
              </p:oleObj>
            </a:graphicData>
          </a:graphic>
        </p:graphicFrame>
      </p:grpSp>
      <p:cxnSp>
        <p:nvCxnSpPr>
          <p:cNvPr id="115" name="Elbow Connector 48"/>
          <p:cNvCxnSpPr/>
          <p:nvPr/>
        </p:nvCxnSpPr>
        <p:spPr>
          <a:xfrm rot="16200000" flipH="1">
            <a:off x="2193925" y="2146300"/>
            <a:ext cx="146050" cy="647700"/>
          </a:xfrm>
          <a:prstGeom prst="bentConnector2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6" name="Straight Arrow Connector 115"/>
          <p:cNvCxnSpPr/>
          <p:nvPr/>
        </p:nvCxnSpPr>
        <p:spPr>
          <a:xfrm>
            <a:off x="1752600" y="2695575"/>
            <a:ext cx="838200" cy="158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6450" name="TextBox 116"/>
          <p:cNvSpPr txBox="1">
            <a:spLocks noChangeArrowheads="1"/>
          </p:cNvSpPr>
          <p:nvPr/>
        </p:nvSpPr>
        <p:spPr bwMode="auto">
          <a:xfrm>
            <a:off x="960438" y="2543175"/>
            <a:ext cx="738187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>
                <a:latin typeface="Calibri" pitchFamily="34" charset="0"/>
              </a:rPr>
              <a:t>Parity 2</a:t>
            </a:r>
          </a:p>
        </p:txBody>
      </p:sp>
      <p:grpSp>
        <p:nvGrpSpPr>
          <p:cNvPr id="146451" name="Group 117"/>
          <p:cNvGrpSpPr>
            <a:grpSpLocks/>
          </p:cNvGrpSpPr>
          <p:nvPr/>
        </p:nvGrpSpPr>
        <p:grpSpPr bwMode="auto">
          <a:xfrm>
            <a:off x="4191000" y="1628775"/>
            <a:ext cx="152400" cy="152400"/>
            <a:chOff x="4419600" y="1828800"/>
            <a:chExt cx="304800" cy="304800"/>
          </a:xfrm>
        </p:grpSpPr>
        <p:sp>
          <p:nvSpPr>
            <p:cNvPr id="119" name="Plus 118"/>
            <p:cNvSpPr/>
            <p:nvPr/>
          </p:nvSpPr>
          <p:spPr>
            <a:xfrm>
              <a:off x="4495800" y="1905000"/>
              <a:ext cx="152400" cy="152400"/>
            </a:xfrm>
            <a:prstGeom prst="mathPlus">
              <a:avLst/>
            </a:prstGeom>
            <a:solidFill>
              <a:schemeClr val="tx1"/>
            </a:solidFill>
            <a:ln w="12700">
              <a:noFill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Calibri" pitchFamily="34" charset="0"/>
              </a:endParaRPr>
            </a:p>
          </p:txBody>
        </p:sp>
        <p:sp>
          <p:nvSpPr>
            <p:cNvPr id="120" name="Oval 119"/>
            <p:cNvSpPr/>
            <p:nvPr/>
          </p:nvSpPr>
          <p:spPr>
            <a:xfrm>
              <a:off x="4419600" y="1828800"/>
              <a:ext cx="304800" cy="304800"/>
            </a:xfrm>
            <a:prstGeom prst="ellipse">
              <a:avLst/>
            </a:prstGeom>
            <a:noFill/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Calibri" pitchFamily="34" charset="0"/>
              </a:endParaRPr>
            </a:p>
          </p:txBody>
        </p:sp>
      </p:grpSp>
      <p:cxnSp>
        <p:nvCxnSpPr>
          <p:cNvPr id="121" name="Straight Arrow Connector 120"/>
          <p:cNvCxnSpPr>
            <a:stCxn id="107" idx="3"/>
          </p:cNvCxnSpPr>
          <p:nvPr/>
        </p:nvCxnSpPr>
        <p:spPr>
          <a:xfrm>
            <a:off x="3810000" y="1704975"/>
            <a:ext cx="38100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2" name="Elbow Connector 121"/>
          <p:cNvCxnSpPr/>
          <p:nvPr/>
        </p:nvCxnSpPr>
        <p:spPr>
          <a:xfrm flipV="1">
            <a:off x="2362200" y="1781175"/>
            <a:ext cx="1905000" cy="304800"/>
          </a:xfrm>
          <a:prstGeom prst="bentConnector3">
            <a:avLst>
              <a:gd name="adj1" fmla="val 100000"/>
            </a:avLst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3" name="Straight Connector 122"/>
          <p:cNvCxnSpPr/>
          <p:nvPr/>
        </p:nvCxnSpPr>
        <p:spPr>
          <a:xfrm rot="5400000" flipH="1" flipV="1">
            <a:off x="2247900" y="1971675"/>
            <a:ext cx="2286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146455" name="Group 123"/>
          <p:cNvGrpSpPr>
            <a:grpSpLocks/>
          </p:cNvGrpSpPr>
          <p:nvPr/>
        </p:nvGrpSpPr>
        <p:grpSpPr bwMode="auto">
          <a:xfrm>
            <a:off x="4648200" y="1552575"/>
            <a:ext cx="381000" cy="304800"/>
            <a:chOff x="838200" y="2667000"/>
            <a:chExt cx="533400" cy="457200"/>
          </a:xfrm>
        </p:grpSpPr>
        <p:sp>
          <p:nvSpPr>
            <p:cNvPr id="125" name="TextBox 124"/>
            <p:cNvSpPr txBox="1"/>
            <p:nvPr/>
          </p:nvSpPr>
          <p:spPr>
            <a:xfrm>
              <a:off x="838200" y="2667000"/>
              <a:ext cx="533400" cy="457200"/>
            </a:xfrm>
            <a:prstGeom prst="roundRect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Calibri" pitchFamily="34" charset="0"/>
              </a:endParaRPr>
            </a:p>
          </p:txBody>
        </p:sp>
        <p:graphicFrame>
          <p:nvGraphicFramePr>
            <p:cNvPr id="146435" name="Object 3"/>
            <p:cNvGraphicFramePr>
              <a:graphicFrameLocks noChangeAspect="1"/>
            </p:cNvGraphicFramePr>
            <p:nvPr/>
          </p:nvGraphicFramePr>
          <p:xfrm>
            <a:off x="914400" y="2743200"/>
            <a:ext cx="381000" cy="381000"/>
          </p:xfrm>
          <a:graphic>
            <a:graphicData uri="http://schemas.openxmlformats.org/presentationml/2006/ole">
              <p:oleObj spid="_x0000_s146435" name="Equation" r:id="rId9" imgW="139700" imgH="139700" progId="Equation.3">
                <p:embed/>
              </p:oleObj>
            </a:graphicData>
          </a:graphic>
        </p:graphicFrame>
      </p:grpSp>
      <p:cxnSp>
        <p:nvCxnSpPr>
          <p:cNvPr id="127" name="Straight Arrow Connector 126"/>
          <p:cNvCxnSpPr/>
          <p:nvPr/>
        </p:nvCxnSpPr>
        <p:spPr>
          <a:xfrm>
            <a:off x="4343400" y="1704975"/>
            <a:ext cx="30480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9" name="Group 127"/>
          <p:cNvGrpSpPr>
            <a:grpSpLocks/>
          </p:cNvGrpSpPr>
          <p:nvPr/>
        </p:nvGrpSpPr>
        <p:grpSpPr bwMode="auto">
          <a:xfrm>
            <a:off x="2590800" y="1704975"/>
            <a:ext cx="2743200" cy="1371600"/>
            <a:chOff x="3352800" y="2133601"/>
            <a:chExt cx="2743200" cy="1371600"/>
          </a:xfrm>
        </p:grpSpPr>
        <p:cxnSp>
          <p:nvCxnSpPr>
            <p:cNvPr id="129" name="Elbow Connector 128"/>
            <p:cNvCxnSpPr/>
            <p:nvPr/>
          </p:nvCxnSpPr>
          <p:spPr>
            <a:xfrm rot="10800000">
              <a:off x="3352800" y="3276601"/>
              <a:ext cx="2743200" cy="228600"/>
            </a:xfrm>
            <a:prstGeom prst="bentConnector3">
              <a:avLst>
                <a:gd name="adj1" fmla="val 108333"/>
              </a:avLst>
            </a:prstGeom>
            <a:ln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30" name="Elbow Connector 99"/>
            <p:cNvCxnSpPr/>
            <p:nvPr/>
          </p:nvCxnSpPr>
          <p:spPr>
            <a:xfrm>
              <a:off x="5791200" y="2133601"/>
              <a:ext cx="304800" cy="1371600"/>
            </a:xfrm>
            <a:prstGeom prst="bentConnector2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146458" name="Group 130"/>
          <p:cNvGrpSpPr>
            <a:grpSpLocks/>
          </p:cNvGrpSpPr>
          <p:nvPr/>
        </p:nvGrpSpPr>
        <p:grpSpPr bwMode="auto">
          <a:xfrm>
            <a:off x="4191000" y="2619375"/>
            <a:ext cx="152400" cy="152400"/>
            <a:chOff x="4419600" y="1828800"/>
            <a:chExt cx="304800" cy="304800"/>
          </a:xfrm>
        </p:grpSpPr>
        <p:sp>
          <p:nvSpPr>
            <p:cNvPr id="132" name="Plus 131"/>
            <p:cNvSpPr/>
            <p:nvPr/>
          </p:nvSpPr>
          <p:spPr>
            <a:xfrm>
              <a:off x="4495800" y="1905000"/>
              <a:ext cx="152400" cy="152400"/>
            </a:xfrm>
            <a:prstGeom prst="mathPlus">
              <a:avLst/>
            </a:prstGeom>
            <a:solidFill>
              <a:schemeClr val="tx1"/>
            </a:solidFill>
            <a:ln w="12700">
              <a:noFill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Calibri" pitchFamily="34" charset="0"/>
              </a:endParaRPr>
            </a:p>
          </p:txBody>
        </p:sp>
        <p:sp>
          <p:nvSpPr>
            <p:cNvPr id="133" name="Oval 132"/>
            <p:cNvSpPr/>
            <p:nvPr/>
          </p:nvSpPr>
          <p:spPr>
            <a:xfrm>
              <a:off x="4419600" y="1828800"/>
              <a:ext cx="304800" cy="304800"/>
            </a:xfrm>
            <a:prstGeom prst="ellipse">
              <a:avLst/>
            </a:prstGeom>
            <a:noFill/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Calibri" pitchFamily="34" charset="0"/>
              </a:endParaRPr>
            </a:p>
          </p:txBody>
        </p:sp>
      </p:grpSp>
      <p:cxnSp>
        <p:nvCxnSpPr>
          <p:cNvPr id="134" name="Straight Arrow Connector 133"/>
          <p:cNvCxnSpPr>
            <a:stCxn id="111" idx="3"/>
          </p:cNvCxnSpPr>
          <p:nvPr/>
        </p:nvCxnSpPr>
        <p:spPr>
          <a:xfrm>
            <a:off x="3810000" y="2695575"/>
            <a:ext cx="38100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5" name="Straight Arrow Connector 134"/>
          <p:cNvCxnSpPr/>
          <p:nvPr/>
        </p:nvCxnSpPr>
        <p:spPr>
          <a:xfrm rot="5400000" flipH="1" flipV="1">
            <a:off x="4114801" y="2924175"/>
            <a:ext cx="304800" cy="317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146461" name="Group 135"/>
          <p:cNvGrpSpPr>
            <a:grpSpLocks/>
          </p:cNvGrpSpPr>
          <p:nvPr/>
        </p:nvGrpSpPr>
        <p:grpSpPr bwMode="auto">
          <a:xfrm>
            <a:off x="4648200" y="2533650"/>
            <a:ext cx="381000" cy="320675"/>
            <a:chOff x="838200" y="2652314"/>
            <a:chExt cx="533400" cy="481785"/>
          </a:xfrm>
        </p:grpSpPr>
        <p:sp>
          <p:nvSpPr>
            <p:cNvPr id="137" name="TextBox 136"/>
            <p:cNvSpPr txBox="1"/>
            <p:nvPr/>
          </p:nvSpPr>
          <p:spPr>
            <a:xfrm>
              <a:off x="838200" y="2666624"/>
              <a:ext cx="533400" cy="457934"/>
            </a:xfrm>
            <a:prstGeom prst="roundRect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Calibri" pitchFamily="34" charset="0"/>
              </a:endParaRPr>
            </a:p>
          </p:txBody>
        </p:sp>
        <p:graphicFrame>
          <p:nvGraphicFramePr>
            <p:cNvPr id="146436" name="Object 4"/>
            <p:cNvGraphicFramePr>
              <a:graphicFrameLocks noChangeAspect="1"/>
            </p:cNvGraphicFramePr>
            <p:nvPr/>
          </p:nvGraphicFramePr>
          <p:xfrm>
            <a:off x="838200" y="2652314"/>
            <a:ext cx="533400" cy="481785"/>
          </p:xfrm>
          <a:graphic>
            <a:graphicData uri="http://schemas.openxmlformats.org/presentationml/2006/ole">
              <p:oleObj spid="_x0000_s146436" name="Equation" r:id="rId10" imgW="241195" imgH="203112" progId="Equation.3">
                <p:embed/>
              </p:oleObj>
            </a:graphicData>
          </a:graphic>
        </p:graphicFrame>
      </p:grpSp>
      <p:cxnSp>
        <p:nvCxnSpPr>
          <p:cNvPr id="139" name="Straight Arrow Connector 138"/>
          <p:cNvCxnSpPr/>
          <p:nvPr/>
        </p:nvCxnSpPr>
        <p:spPr>
          <a:xfrm>
            <a:off x="4343400" y="2695575"/>
            <a:ext cx="30480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0" name="Shape 139"/>
          <p:cNvCxnSpPr/>
          <p:nvPr/>
        </p:nvCxnSpPr>
        <p:spPr>
          <a:xfrm>
            <a:off x="2362200" y="2314575"/>
            <a:ext cx="1905000" cy="304800"/>
          </a:xfrm>
          <a:prstGeom prst="bentConnector2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1" name="Straight Connector 140"/>
          <p:cNvCxnSpPr/>
          <p:nvPr/>
        </p:nvCxnSpPr>
        <p:spPr>
          <a:xfrm rot="5400000">
            <a:off x="2247900" y="2428875"/>
            <a:ext cx="2286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12" name="Group 141"/>
          <p:cNvGrpSpPr>
            <a:grpSpLocks/>
          </p:cNvGrpSpPr>
          <p:nvPr/>
        </p:nvGrpSpPr>
        <p:grpSpPr bwMode="auto">
          <a:xfrm>
            <a:off x="2209800" y="1323975"/>
            <a:ext cx="3352800" cy="1404938"/>
            <a:chOff x="2971800" y="1752601"/>
            <a:chExt cx="3352802" cy="1404933"/>
          </a:xfrm>
        </p:grpSpPr>
        <p:cxnSp>
          <p:nvCxnSpPr>
            <p:cNvPr id="143" name="Straight Arrow Connector 142"/>
            <p:cNvCxnSpPr/>
            <p:nvPr/>
          </p:nvCxnSpPr>
          <p:spPr>
            <a:xfrm>
              <a:off x="2971800" y="1981200"/>
              <a:ext cx="381000" cy="1588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4" name="Arc 143"/>
            <p:cNvSpPr/>
            <p:nvPr/>
          </p:nvSpPr>
          <p:spPr>
            <a:xfrm>
              <a:off x="6057902" y="3081334"/>
              <a:ext cx="76200" cy="76200"/>
            </a:xfrm>
            <a:prstGeom prst="arc">
              <a:avLst>
                <a:gd name="adj1" fmla="val 21531017"/>
                <a:gd name="adj2" fmla="val 10636421"/>
              </a:avLst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Calibri" pitchFamily="34" charset="0"/>
              </a:endParaRPr>
            </a:p>
          </p:txBody>
        </p:sp>
        <p:cxnSp>
          <p:nvCxnSpPr>
            <p:cNvPr id="145" name="Straight Connector 144"/>
            <p:cNvCxnSpPr>
              <a:endCxn id="144" idx="2"/>
            </p:cNvCxnSpPr>
            <p:nvPr/>
          </p:nvCxnSpPr>
          <p:spPr>
            <a:xfrm flipV="1">
              <a:off x="5791202" y="3121021"/>
              <a:ext cx="266700" cy="3175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46" name="Straight Connector 145"/>
            <p:cNvCxnSpPr>
              <a:stCxn id="144" idx="0"/>
            </p:cNvCxnSpPr>
            <p:nvPr/>
          </p:nvCxnSpPr>
          <p:spPr>
            <a:xfrm rot="16200000" flipH="1">
              <a:off x="6226971" y="3026565"/>
              <a:ext cx="4762" cy="19050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47" name="Straight Connector 146"/>
            <p:cNvCxnSpPr/>
            <p:nvPr/>
          </p:nvCxnSpPr>
          <p:spPr>
            <a:xfrm rot="5400000" flipH="1" flipV="1">
              <a:off x="5638804" y="2438399"/>
              <a:ext cx="1371595" cy="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48" name="Straight Connector 147"/>
            <p:cNvCxnSpPr/>
            <p:nvPr/>
          </p:nvCxnSpPr>
          <p:spPr>
            <a:xfrm rot="10800000">
              <a:off x="2971800" y="1752601"/>
              <a:ext cx="3352802" cy="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49" name="Straight Connector 148"/>
            <p:cNvCxnSpPr/>
            <p:nvPr/>
          </p:nvCxnSpPr>
          <p:spPr>
            <a:xfrm rot="5400000">
              <a:off x="2857500" y="1866901"/>
              <a:ext cx="228599" cy="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cxnSp>
        <p:nvCxnSpPr>
          <p:cNvPr id="150" name="Straight Arrow Connector 149"/>
          <p:cNvCxnSpPr/>
          <p:nvPr/>
        </p:nvCxnSpPr>
        <p:spPr>
          <a:xfrm rot="5400000">
            <a:off x="4114801" y="1476375"/>
            <a:ext cx="304800" cy="317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46467" name="TextBox 150"/>
          <p:cNvSpPr txBox="1">
            <a:spLocks noChangeArrowheads="1"/>
          </p:cNvSpPr>
          <p:nvPr/>
        </p:nvSpPr>
        <p:spPr bwMode="auto">
          <a:xfrm>
            <a:off x="4267200" y="1400175"/>
            <a:ext cx="1524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200">
                <a:latin typeface="Calibri" pitchFamily="34" charset="0"/>
              </a:rPr>
              <a:t>-</a:t>
            </a:r>
          </a:p>
        </p:txBody>
      </p:sp>
      <p:sp>
        <p:nvSpPr>
          <p:cNvPr id="146468" name="TextBox 151"/>
          <p:cNvSpPr txBox="1">
            <a:spLocks noChangeArrowheads="1"/>
          </p:cNvSpPr>
          <p:nvPr/>
        </p:nvSpPr>
        <p:spPr bwMode="auto">
          <a:xfrm>
            <a:off x="4267200" y="1733550"/>
            <a:ext cx="1524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200">
                <a:latin typeface="Calibri" pitchFamily="34" charset="0"/>
              </a:rPr>
              <a:t>-</a:t>
            </a:r>
          </a:p>
        </p:txBody>
      </p:sp>
      <p:sp>
        <p:nvSpPr>
          <p:cNvPr id="146469" name="TextBox 152"/>
          <p:cNvSpPr txBox="1">
            <a:spLocks noChangeArrowheads="1"/>
          </p:cNvSpPr>
          <p:nvPr/>
        </p:nvSpPr>
        <p:spPr bwMode="auto">
          <a:xfrm>
            <a:off x="4267200" y="2390775"/>
            <a:ext cx="1524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200">
                <a:latin typeface="Calibri" pitchFamily="34" charset="0"/>
              </a:rPr>
              <a:t>-</a:t>
            </a:r>
          </a:p>
        </p:txBody>
      </p:sp>
      <p:sp>
        <p:nvSpPr>
          <p:cNvPr id="146470" name="TextBox 153"/>
          <p:cNvSpPr txBox="1">
            <a:spLocks noChangeArrowheads="1"/>
          </p:cNvSpPr>
          <p:nvPr/>
        </p:nvSpPr>
        <p:spPr bwMode="auto">
          <a:xfrm>
            <a:off x="4267200" y="2724150"/>
            <a:ext cx="1524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200">
                <a:latin typeface="Calibri" pitchFamily="34" charset="0"/>
              </a:rPr>
              <a:t>-</a:t>
            </a:r>
          </a:p>
        </p:txBody>
      </p:sp>
      <p:pic>
        <p:nvPicPr>
          <p:cNvPr id="146471" name="Picture 154" descr="addin_tmp.pn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1"/>
          <a:srcRect/>
          <a:stretch>
            <a:fillRect/>
          </a:stretch>
        </p:blipFill>
        <p:spPr bwMode="auto">
          <a:xfrm>
            <a:off x="609600" y="3695700"/>
            <a:ext cx="7248525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6" name="Left Brace 155"/>
          <p:cNvSpPr/>
          <p:nvPr/>
        </p:nvSpPr>
        <p:spPr>
          <a:xfrm rot="16200000">
            <a:off x="4953000" y="3762375"/>
            <a:ext cx="247650" cy="990600"/>
          </a:xfrm>
          <a:prstGeom prst="leftBrace">
            <a:avLst>
              <a:gd name="adj1" fmla="val 8333"/>
              <a:gd name="adj2" fmla="val 50000"/>
            </a:avLst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Calibri" pitchFamily="34" charset="0"/>
            </a:endParaRPr>
          </a:p>
        </p:txBody>
      </p:sp>
      <p:sp>
        <p:nvSpPr>
          <p:cNvPr id="157" name="Left Brace 156"/>
          <p:cNvSpPr/>
          <p:nvPr/>
        </p:nvSpPr>
        <p:spPr>
          <a:xfrm rot="16200000">
            <a:off x="6248400" y="3762375"/>
            <a:ext cx="247650" cy="990600"/>
          </a:xfrm>
          <a:prstGeom prst="leftBrac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Calibri" pitchFamily="34" charset="0"/>
            </a:endParaRPr>
          </a:p>
        </p:txBody>
      </p:sp>
      <p:sp>
        <p:nvSpPr>
          <p:cNvPr id="158" name="Left Brace 157"/>
          <p:cNvSpPr/>
          <p:nvPr/>
        </p:nvSpPr>
        <p:spPr>
          <a:xfrm rot="16200000">
            <a:off x="7467600" y="3762375"/>
            <a:ext cx="247650" cy="990600"/>
          </a:xfrm>
          <a:prstGeom prst="leftBrac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Calibri" pitchFamily="34" charset="0"/>
            </a:endParaRPr>
          </a:p>
        </p:txBody>
      </p:sp>
      <p:sp>
        <p:nvSpPr>
          <p:cNvPr id="159" name="TextBox 158"/>
          <p:cNvSpPr txBox="1">
            <a:spLocks noChangeArrowheads="1"/>
          </p:cNvSpPr>
          <p:nvPr/>
        </p:nvSpPr>
        <p:spPr bwMode="auto">
          <a:xfrm>
            <a:off x="7010400" y="3295650"/>
            <a:ext cx="1143000" cy="523875"/>
          </a:xfrm>
          <a:prstGeom prst="rect">
            <a:avLst/>
          </a:prstGeom>
          <a:noFill/>
          <a:ln w="19050">
            <a:solidFill>
              <a:schemeClr val="accent2"/>
            </a:solidFill>
            <a:round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400">
                <a:latin typeface="Calibri" pitchFamily="34" charset="0"/>
              </a:rPr>
              <a:t>A-priori </a:t>
            </a:r>
          </a:p>
          <a:p>
            <a:pPr algn="ctr"/>
            <a:r>
              <a:rPr lang="en-US" sz="1400">
                <a:latin typeface="Calibri" pitchFamily="34" charset="0"/>
              </a:rPr>
              <a:t>Information</a:t>
            </a:r>
          </a:p>
        </p:txBody>
      </p:sp>
      <p:sp>
        <p:nvSpPr>
          <p:cNvPr id="160" name="TextBox 159"/>
          <p:cNvSpPr txBox="1">
            <a:spLocks noChangeArrowheads="1"/>
          </p:cNvSpPr>
          <p:nvPr/>
        </p:nvSpPr>
        <p:spPr bwMode="auto">
          <a:xfrm>
            <a:off x="5562600" y="4457700"/>
            <a:ext cx="1600200" cy="923925"/>
          </a:xfrm>
          <a:prstGeom prst="rect">
            <a:avLst/>
          </a:prstGeom>
          <a:noFill/>
          <a:ln w="19050">
            <a:solidFill>
              <a:schemeClr val="accent2"/>
            </a:solidFill>
            <a:round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>
                <a:solidFill>
                  <a:srgbClr val="C00000"/>
                </a:solidFill>
                <a:latin typeface="Calibri" pitchFamily="34" charset="0"/>
              </a:rPr>
              <a:t>Depends</a:t>
            </a:r>
            <a:r>
              <a:rPr lang="en-US">
                <a:latin typeface="Calibri" pitchFamily="34" charset="0"/>
              </a:rPr>
              <a:t> on channel statistics</a:t>
            </a:r>
          </a:p>
        </p:txBody>
      </p:sp>
      <p:sp>
        <p:nvSpPr>
          <p:cNvPr id="161" name="TextBox 160"/>
          <p:cNvSpPr txBox="1">
            <a:spLocks noChangeArrowheads="1"/>
          </p:cNvSpPr>
          <p:nvPr/>
        </p:nvSpPr>
        <p:spPr bwMode="auto">
          <a:xfrm>
            <a:off x="3810000" y="4457700"/>
            <a:ext cx="1665288" cy="923925"/>
          </a:xfrm>
          <a:prstGeom prst="rect">
            <a:avLst/>
          </a:prstGeom>
          <a:noFill/>
          <a:ln w="19050">
            <a:solidFill>
              <a:schemeClr val="accent2"/>
            </a:solidFill>
            <a:round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>
                <a:solidFill>
                  <a:srgbClr val="008000"/>
                </a:solidFill>
                <a:latin typeface="Calibri" pitchFamily="34" charset="0"/>
              </a:rPr>
              <a:t>Independent</a:t>
            </a:r>
            <a:r>
              <a:rPr lang="en-US">
                <a:latin typeface="Calibri" pitchFamily="34" charset="0"/>
              </a:rPr>
              <a:t> of channel statistics</a:t>
            </a:r>
            <a:endParaRPr lang="en-US" baseline="-25000">
              <a:latin typeface="Calibri" pitchFamily="34" charset="0"/>
            </a:endParaRPr>
          </a:p>
        </p:txBody>
      </p:sp>
      <p:pic>
        <p:nvPicPr>
          <p:cNvPr id="90" name="Picture 89" descr="addin_tmp.pn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2"/>
          <a:srcRect/>
          <a:stretch>
            <a:fillRect/>
          </a:stretch>
        </p:blipFill>
        <p:spPr bwMode="auto">
          <a:xfrm>
            <a:off x="5124450" y="5534025"/>
            <a:ext cx="2619375" cy="60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7" name="Rounded Rectangle 166"/>
          <p:cNvSpPr/>
          <p:nvPr/>
        </p:nvSpPr>
        <p:spPr>
          <a:xfrm>
            <a:off x="4962525" y="5448300"/>
            <a:ext cx="3048000" cy="774700"/>
          </a:xfrm>
          <a:prstGeom prst="roundRect">
            <a:avLst/>
          </a:prstGeom>
          <a:noFill/>
          <a:ln cap="rnd">
            <a:solidFill>
              <a:schemeClr val="accent2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Calibri" pitchFamily="34" charset="0"/>
            </a:endParaRPr>
          </a:p>
        </p:txBody>
      </p:sp>
      <p:sp>
        <p:nvSpPr>
          <p:cNvPr id="168" name="TextBox 167"/>
          <p:cNvSpPr txBox="1">
            <a:spLocks noChangeArrowheads="1"/>
          </p:cNvSpPr>
          <p:nvPr/>
        </p:nvSpPr>
        <p:spPr bwMode="auto">
          <a:xfrm>
            <a:off x="7239000" y="4467225"/>
            <a:ext cx="1589088" cy="914400"/>
          </a:xfrm>
          <a:prstGeom prst="rect">
            <a:avLst/>
          </a:prstGeom>
          <a:noFill/>
          <a:ln w="19050">
            <a:solidFill>
              <a:schemeClr val="accent2"/>
            </a:solidFill>
            <a:round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>
                <a:solidFill>
                  <a:srgbClr val="008000"/>
                </a:solidFill>
                <a:latin typeface="Calibri" pitchFamily="34" charset="0"/>
              </a:rPr>
              <a:t>Independent</a:t>
            </a:r>
            <a:r>
              <a:rPr lang="en-US">
                <a:latin typeface="Calibri" pitchFamily="34" charset="0"/>
              </a:rPr>
              <a:t> of channel statistics</a:t>
            </a:r>
            <a:endParaRPr lang="en-US" baseline="-25000">
              <a:latin typeface="Calibri" pitchFamily="34" charset="0"/>
            </a:endParaRPr>
          </a:p>
        </p:txBody>
      </p:sp>
      <p:sp>
        <p:nvSpPr>
          <p:cNvPr id="169" name="TextBox 168"/>
          <p:cNvSpPr txBox="1">
            <a:spLocks noChangeArrowheads="1"/>
          </p:cNvSpPr>
          <p:nvPr/>
        </p:nvSpPr>
        <p:spPr bwMode="auto">
          <a:xfrm>
            <a:off x="4481513" y="3295650"/>
            <a:ext cx="1143000" cy="522288"/>
          </a:xfrm>
          <a:prstGeom prst="rect">
            <a:avLst/>
          </a:prstGeom>
          <a:noFill/>
          <a:ln w="19050">
            <a:solidFill>
              <a:schemeClr val="accent2"/>
            </a:solidFill>
            <a:round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400">
                <a:latin typeface="Calibri" pitchFamily="34" charset="0"/>
              </a:rPr>
              <a:t>Extrinsic Information</a:t>
            </a:r>
          </a:p>
        </p:txBody>
      </p:sp>
      <p:pic>
        <p:nvPicPr>
          <p:cNvPr id="146482" name="Picture 169" descr="addin_tmp.png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3"/>
          <a:srcRect/>
          <a:stretch>
            <a:fillRect/>
          </a:stretch>
        </p:blipFill>
        <p:spPr bwMode="auto">
          <a:xfrm>
            <a:off x="3886200" y="1476375"/>
            <a:ext cx="239713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6483" name="Picture 170" descr="addin_tmp.png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4"/>
          <a:srcRect/>
          <a:stretch>
            <a:fillRect/>
          </a:stretch>
        </p:blipFill>
        <p:spPr bwMode="auto">
          <a:xfrm>
            <a:off x="3886200" y="2466975"/>
            <a:ext cx="239713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6484" name="Picture 171" descr="addin_tmp.png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5"/>
          <a:srcRect/>
          <a:stretch>
            <a:fillRect/>
          </a:stretch>
        </p:blipFill>
        <p:spPr bwMode="auto">
          <a:xfrm>
            <a:off x="1447800" y="1770063"/>
            <a:ext cx="219075" cy="163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3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>
            <a:normAutofit fontScale="40000" lnSpcReduction="20000"/>
          </a:bodyPr>
          <a:lstStyle/>
          <a:p>
            <a:pPr>
              <a:defRPr/>
            </a:pPr>
            <a:fld id="{126ADEB6-EC82-4D2E-A6A6-270AC747FAE0}" type="slidenum">
              <a:rPr lang="en-US"/>
              <a:pPr>
                <a:defRPr/>
              </a:pPr>
              <a:t>115</a:t>
            </a:fld>
            <a:endParaRPr lang="en-US"/>
          </a:p>
        </p:txBody>
      </p:sp>
      <p:sp>
        <p:nvSpPr>
          <p:cNvPr id="96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Wireless Networking and Communications Group</a:t>
            </a:r>
            <a:endParaRPr lang="en-US"/>
          </a:p>
        </p:txBody>
      </p:sp>
      <p:sp>
        <p:nvSpPr>
          <p:cNvPr id="84" name="AutoShape 3">
            <a:hlinkClick r:id="rId16" action="ppaction://hlinksldjump"/>
          </p:cNvPr>
          <p:cNvSpPr>
            <a:spLocks noChangeArrowheads="1"/>
          </p:cNvSpPr>
          <p:nvPr/>
        </p:nvSpPr>
        <p:spPr bwMode="auto">
          <a:xfrm>
            <a:off x="8534400" y="1447800"/>
            <a:ext cx="381000" cy="228600"/>
          </a:xfrm>
          <a:prstGeom prst="rightArrow">
            <a:avLst>
              <a:gd name="adj1" fmla="val 50000"/>
              <a:gd name="adj2" fmla="val 41667"/>
            </a:avLst>
          </a:prstGeom>
          <a:solidFill>
            <a:schemeClr val="accent2">
              <a:lumMod val="60000"/>
              <a:lumOff val="40000"/>
            </a:schemeClr>
          </a:solidFill>
          <a:ln w="9360">
            <a:solidFill>
              <a:schemeClr val="accent1">
                <a:lumMod val="75000"/>
              </a:schemeClr>
            </a:solidFill>
            <a:miter lim="800000"/>
            <a:headEnd/>
            <a:tailEnd/>
          </a:ln>
        </p:spPr>
        <p:txBody>
          <a:bodyPr wrap="none" lIns="90000" tIns="46800" rIns="90000" bIns="4680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n-GB" sz="800" dirty="0">
                <a:solidFill>
                  <a:srgbClr val="000000"/>
                </a:solidFill>
                <a:latin typeface="+mn-lt"/>
              </a:rPr>
              <a:t>Return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6" grpId="0" animBg="1"/>
      <p:bldP spid="157" grpId="0" animBg="1"/>
      <p:bldP spid="158" grpId="0" animBg="1"/>
      <p:bldP spid="159" grpId="0" animBg="1"/>
      <p:bldP spid="160" grpId="0" animBg="1"/>
      <p:bldP spid="161" grpId="0" animBg="1"/>
      <p:bldP spid="168" grpId="0" animBg="1"/>
      <p:bldP spid="169" grpId="0" animBg="1"/>
    </p:bldLst>
  </p:timing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Wireless Networking and Communications Group</a:t>
            </a:r>
            <a:endParaRPr lang="en-US"/>
          </a:p>
        </p:txBody>
      </p:sp>
      <p:sp>
        <p:nvSpPr>
          <p:cNvPr id="147458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Turbo Decoder (cont…)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>
            <a:normAutofit fontScale="40000" lnSpcReduction="20000"/>
          </a:bodyPr>
          <a:lstStyle/>
          <a:p>
            <a:pPr>
              <a:defRPr/>
            </a:pPr>
            <a:fld id="{0A7374B8-ACE6-4910-AF85-D649A7672276}" type="slidenum">
              <a:rPr lang="en-US"/>
              <a:pPr>
                <a:defRPr/>
              </a:pPr>
              <a:t>116</a:t>
            </a:fld>
            <a:endParaRPr lang="en-US"/>
          </a:p>
        </p:txBody>
      </p:sp>
      <p:sp>
        <p:nvSpPr>
          <p:cNvPr id="147460" name="Content Placeholder 4"/>
          <p:cNvSpPr>
            <a:spLocks noGrp="1"/>
          </p:cNvSpPr>
          <p:nvPr>
            <p:ph sz="quarter" idx="1"/>
          </p:nvPr>
        </p:nvSpPr>
        <p:spPr>
          <a:ln w="9525"/>
        </p:spPr>
        <p:txBody>
          <a:bodyPr/>
          <a:lstStyle/>
          <a:p>
            <a:r>
              <a:rPr lang="en-US" smtClean="0"/>
              <a:t>Gaussian noise</a:t>
            </a:r>
          </a:p>
          <a:p>
            <a:endParaRPr lang="en-US" smtClean="0"/>
          </a:p>
          <a:p>
            <a:r>
              <a:rPr lang="en-US" smtClean="0"/>
              <a:t>Non-Gaussian noise (requires knowledge of noise statistics)</a:t>
            </a:r>
          </a:p>
          <a:p>
            <a:endParaRPr lang="en-US" smtClean="0"/>
          </a:p>
          <a:p>
            <a:endParaRPr lang="en-US" smtClean="0"/>
          </a:p>
          <a:p>
            <a:r>
              <a:rPr lang="en-US" smtClean="0"/>
              <a:t>Proposed: Based on ZOS scaled CIM space</a:t>
            </a:r>
          </a:p>
          <a:p>
            <a:endParaRPr lang="en-US" smtClean="0"/>
          </a:p>
        </p:txBody>
      </p:sp>
      <p:pic>
        <p:nvPicPr>
          <p:cNvPr id="6" name="Picture 5" descr="addin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6"/>
          <a:srcRect/>
          <a:stretch>
            <a:fillRect/>
          </a:stretch>
        </p:blipFill>
        <p:spPr bwMode="auto">
          <a:xfrm>
            <a:off x="838200" y="1981200"/>
            <a:ext cx="2346325" cy="255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 descr="addin_tmp.pn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7"/>
          <a:srcRect/>
          <a:stretch>
            <a:fillRect/>
          </a:stretch>
        </p:blipFill>
        <p:spPr bwMode="auto">
          <a:xfrm>
            <a:off x="838200" y="3048000"/>
            <a:ext cx="2619375" cy="60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" name="Picture 22" descr="addin_tmp.pn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8"/>
          <a:srcRect/>
          <a:stretch>
            <a:fillRect/>
          </a:stretch>
        </p:blipFill>
        <p:spPr bwMode="auto">
          <a:xfrm>
            <a:off x="838200" y="4419600"/>
            <a:ext cx="363855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5" name="Straight Arrow Connector 14"/>
          <p:cNvCxnSpPr/>
          <p:nvPr/>
        </p:nvCxnSpPr>
        <p:spPr>
          <a:xfrm rot="10800000">
            <a:off x="4495800" y="4495800"/>
            <a:ext cx="914400" cy="1588"/>
          </a:xfrm>
          <a:prstGeom prst="straightConnector1">
            <a:avLst/>
          </a:prstGeom>
          <a:ln w="38100">
            <a:solidFill>
              <a:srgbClr val="D86E2C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7465" name="TextBox 15"/>
          <p:cNvSpPr txBox="1">
            <a:spLocks noChangeArrowheads="1"/>
          </p:cNvSpPr>
          <p:nvPr/>
        </p:nvSpPr>
        <p:spPr bwMode="auto">
          <a:xfrm>
            <a:off x="5495925" y="4286250"/>
            <a:ext cx="28194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latin typeface="Calibri" pitchFamily="34" charset="0"/>
                <a:ea typeface="Calibri" pitchFamily="34" charset="0"/>
                <a:cs typeface="Calibri" pitchFamily="34" charset="0"/>
              </a:rPr>
              <a:t>S-CIM instead of L</a:t>
            </a:r>
            <a:r>
              <a:rPr lang="en-US" baseline="-25000">
                <a:latin typeface="Calibri" pitchFamily="34" charset="0"/>
                <a:ea typeface="Calibri" pitchFamily="34" charset="0"/>
                <a:cs typeface="Calibri" pitchFamily="34" charset="0"/>
              </a:rPr>
              <a:t>2</a:t>
            </a:r>
            <a:r>
              <a:rPr lang="en-US">
                <a:latin typeface="Calibri" pitchFamily="34" charset="0"/>
                <a:ea typeface="Calibri" pitchFamily="34" charset="0"/>
                <a:cs typeface="Calibri" pitchFamily="34" charset="0"/>
              </a:rPr>
              <a:t> norm</a:t>
            </a:r>
          </a:p>
        </p:txBody>
      </p:sp>
      <p:pic>
        <p:nvPicPr>
          <p:cNvPr id="21" name="Picture 20" descr="addin_tmp.png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9"/>
          <a:srcRect/>
          <a:stretch>
            <a:fillRect/>
          </a:stretch>
        </p:blipFill>
        <p:spPr bwMode="auto">
          <a:xfrm>
            <a:off x="5638800" y="4876800"/>
            <a:ext cx="2895600" cy="692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AutoShape 3">
            <a:hlinkClick r:id="rId10" action="ppaction://hlinksldjump"/>
          </p:cNvPr>
          <p:cNvSpPr>
            <a:spLocks noChangeArrowheads="1"/>
          </p:cNvSpPr>
          <p:nvPr/>
        </p:nvSpPr>
        <p:spPr bwMode="auto">
          <a:xfrm>
            <a:off x="8534400" y="1447800"/>
            <a:ext cx="381000" cy="228600"/>
          </a:xfrm>
          <a:prstGeom prst="rightArrow">
            <a:avLst>
              <a:gd name="adj1" fmla="val 50000"/>
              <a:gd name="adj2" fmla="val 41667"/>
            </a:avLst>
          </a:prstGeom>
          <a:solidFill>
            <a:schemeClr val="accent2">
              <a:lumMod val="60000"/>
              <a:lumOff val="40000"/>
            </a:schemeClr>
          </a:solidFill>
          <a:ln w="9360">
            <a:solidFill>
              <a:schemeClr val="accent1">
                <a:lumMod val="75000"/>
              </a:schemeClr>
            </a:solidFill>
            <a:miter lim="800000"/>
            <a:headEnd/>
            <a:tailEnd/>
          </a:ln>
        </p:spPr>
        <p:txBody>
          <a:bodyPr wrap="none" lIns="90000" tIns="46800" rIns="90000" bIns="4680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n-GB" sz="800" dirty="0">
                <a:solidFill>
                  <a:srgbClr val="000000"/>
                </a:solidFill>
                <a:latin typeface="+mn-lt"/>
              </a:rPr>
              <a:t>Return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Wireless Networking and Communications Group</a:t>
            </a:r>
            <a:endParaRPr lang="en-US"/>
          </a:p>
        </p:txBody>
      </p:sp>
      <p:sp>
        <p:nvSpPr>
          <p:cNvPr id="148482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Turbo Decoder (Preliminary Results)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>
            <a:normAutofit fontScale="40000" lnSpcReduction="20000"/>
          </a:bodyPr>
          <a:lstStyle/>
          <a:p>
            <a:pPr>
              <a:defRPr/>
            </a:pPr>
            <a:fld id="{F81E6335-4729-48B9-9606-0AD43248EE4D}" type="slidenum">
              <a:rPr lang="en-US"/>
              <a:pPr>
                <a:defRPr/>
              </a:pPr>
              <a:t>117</a:t>
            </a:fld>
            <a:endParaRPr lang="en-US"/>
          </a:p>
        </p:txBody>
      </p:sp>
      <p:pic>
        <p:nvPicPr>
          <p:cNvPr id="14848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981200" y="1066800"/>
            <a:ext cx="5334000" cy="4000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8485" name="Content Placeholder 8" descr="addin_tmp.png"/>
          <p:cNvPicPr>
            <a:picLocks noGrp="1" noChangeAspect="1"/>
          </p:cNvPicPr>
          <p:nvPr>
            <p:ph sz="quarter" idx="1"/>
            <p:custDataLst>
              <p:tags r:id="rId1"/>
            </p:custDataLst>
          </p:nvPr>
        </p:nvPicPr>
        <p:blipFill>
          <a:blip r:embed="rId4"/>
          <a:srcRect/>
          <a:stretch>
            <a:fillRect/>
          </a:stretch>
        </p:blipFill>
        <p:spPr>
          <a:xfrm>
            <a:off x="612775" y="5035550"/>
            <a:ext cx="7997825" cy="1100138"/>
          </a:xfrm>
          <a:ln w="9525"/>
        </p:spPr>
      </p:pic>
      <p:sp>
        <p:nvSpPr>
          <p:cNvPr id="7" name="AutoShape 3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8534400" y="1447800"/>
            <a:ext cx="381000" cy="228600"/>
          </a:xfrm>
          <a:prstGeom prst="rightArrow">
            <a:avLst>
              <a:gd name="adj1" fmla="val 50000"/>
              <a:gd name="adj2" fmla="val 41667"/>
            </a:avLst>
          </a:prstGeom>
          <a:solidFill>
            <a:schemeClr val="accent2">
              <a:lumMod val="60000"/>
              <a:lumOff val="40000"/>
            </a:schemeClr>
          </a:solidFill>
          <a:ln w="9360">
            <a:solidFill>
              <a:schemeClr val="accent1">
                <a:lumMod val="75000"/>
              </a:schemeClr>
            </a:solidFill>
            <a:miter lim="800000"/>
            <a:headEnd/>
            <a:tailEnd/>
          </a:ln>
        </p:spPr>
        <p:txBody>
          <a:bodyPr wrap="none" lIns="90000" tIns="46800" rIns="90000" bIns="4680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n-GB" sz="800" dirty="0">
                <a:solidFill>
                  <a:srgbClr val="000000"/>
                </a:solidFill>
                <a:latin typeface="+mn-lt"/>
              </a:rPr>
              <a:t>Return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Wireless Networking and Communications Group</a:t>
            </a:r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>ESPL Research in RFI Modeling and Mitigation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>
            <a:normAutofit fontScale="40000" lnSpcReduction="20000"/>
          </a:bodyPr>
          <a:lstStyle/>
          <a:p>
            <a:pPr>
              <a:defRPr/>
            </a:pPr>
            <a:fld id="{5F0789B2-C616-4F61-9FFF-B46DC780DA40}" type="slidenum">
              <a:rPr lang="en-US"/>
              <a:pPr>
                <a:defRPr/>
              </a:pPr>
              <a:t>118</a:t>
            </a:fld>
            <a:endParaRPr lang="en-US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sz="quarter" idx="1"/>
          </p:nvPr>
        </p:nvGraphicFramePr>
        <p:xfrm>
          <a:off x="381000" y="1447800"/>
          <a:ext cx="8610600" cy="4267200"/>
        </p:xfrm>
        <a:graphic>
          <a:graphicData uri="http://schemas.openxmlformats.org/drawingml/2006/table">
            <a:tbl>
              <a:tblPr/>
              <a:tblGrid>
                <a:gridCol w="951344"/>
                <a:gridCol w="1410228"/>
                <a:gridCol w="1287113"/>
                <a:gridCol w="925230"/>
                <a:gridCol w="1018498"/>
                <a:gridCol w="1059537"/>
                <a:gridCol w="1958650"/>
              </a:tblGrid>
              <a:tr h="161925">
                <a:tc gridSpan="7"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Arial"/>
                        </a:rPr>
                        <a:t>ESPL Research in RFI Modeling and Mitigation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latin typeface="Arial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latin typeface="Arial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latin typeface="Arial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latin typeface="Arial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61925"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latin typeface="Arial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latin typeface="Arial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latin typeface="Arial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latin typeface="Arial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latin typeface="Arial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latin typeface="Arial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latin typeface="Arial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61925"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 dirty="0">
                          <a:latin typeface="Arial"/>
                        </a:rPr>
                        <a:t>RFI Modeling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latin typeface="Arial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latin typeface="Arial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latin typeface="Arial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latin typeface="Arial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latin typeface="Arial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61925"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latin typeface="Arial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latin typeface="Arial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latin typeface="Arial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latin typeface="Arial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latin typeface="Arial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latin typeface="Arial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latin typeface="Arial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61925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1" u="sng" strike="noStrike">
                          <a:latin typeface="Arial"/>
                        </a:rPr>
                        <a:t>Student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1" u="sng" strike="noStrike">
                          <a:latin typeface="Arial"/>
                        </a:rPr>
                        <a:t>Methods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1" u="sng" strike="noStrike">
                          <a:latin typeface="Arial"/>
                        </a:rPr>
                        <a:t>Antennas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1" u="sng" strike="noStrike">
                          <a:latin typeface="Arial"/>
                        </a:rPr>
                        <a:t>Carrier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1" u="sng" strike="noStrike">
                          <a:latin typeface="Arial"/>
                        </a:rPr>
                        <a:t>Multipath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1" u="sng" strike="noStrike">
                          <a:latin typeface="Arial"/>
                        </a:rPr>
                        <a:t>Time Samples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1" u="sng" strike="noStrike">
                          <a:latin typeface="Arial"/>
                        </a:rPr>
                        <a:t>Measured Fitting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61925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latin typeface="Arial"/>
                        </a:rPr>
                        <a:t>Kapil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latin typeface="Arial"/>
                        </a:rPr>
                        <a:t>Statistical Physical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latin typeface="Arial"/>
                        </a:rPr>
                        <a:t>Single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latin typeface="Arial"/>
                        </a:rPr>
                        <a:t>Single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latin typeface="Arial"/>
                        </a:rPr>
                        <a:t>No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 smtClean="0">
                          <a:latin typeface="Arial"/>
                        </a:rPr>
                        <a:t>Dependent</a:t>
                      </a:r>
                      <a:endParaRPr lang="en-US" sz="1100" b="0" i="0" u="none" strike="noStrike" dirty="0">
                        <a:latin typeface="Arial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latin typeface="Arial"/>
                        </a:rPr>
                        <a:t>Computational Platform Noise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61925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latin typeface="Arial"/>
                        </a:rPr>
                        <a:t>Aditya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latin typeface="Arial"/>
                        </a:rPr>
                        <a:t>Statistical Physical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latin typeface="Arial"/>
                        </a:rPr>
                        <a:t>Multiple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latin typeface="Arial"/>
                        </a:rPr>
                        <a:t>Single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latin typeface="Arial"/>
                        </a:rPr>
                        <a:t>Yes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 smtClean="0">
                          <a:latin typeface="Arial"/>
                        </a:rPr>
                        <a:t>Independent</a:t>
                      </a:r>
                      <a:endParaRPr lang="en-US" sz="1100" b="0" i="0" u="none" strike="noStrike" dirty="0">
                        <a:latin typeface="Arial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latin typeface="Arial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61925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latin typeface="Arial"/>
                        </a:rPr>
                        <a:t>Marcel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latin typeface="Arial"/>
                        </a:rPr>
                        <a:t>Statistical Physical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latin typeface="Arial"/>
                        </a:rPr>
                        <a:t>Single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latin typeface="Arial"/>
                        </a:rPr>
                        <a:t>Multiple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latin typeface="Arial"/>
                        </a:rPr>
                        <a:t>No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 smtClean="0">
                          <a:latin typeface="Arial"/>
                        </a:rPr>
                        <a:t>Dependent</a:t>
                      </a:r>
                      <a:endParaRPr lang="en-US" sz="1100" b="0" i="0" u="none" strike="noStrike" dirty="0">
                        <a:latin typeface="Arial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latin typeface="Arial"/>
                        </a:rPr>
                        <a:t>Computational Platform Noise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61925"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latin typeface="Arial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latin typeface="Arial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latin typeface="Arial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latin typeface="Arial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latin typeface="Arial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latin typeface="Arial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latin typeface="Arial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61925">
                <a:tc gridSpan="3"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 dirty="0">
                          <a:latin typeface="Arial"/>
                        </a:rPr>
                        <a:t>Receiver Design in the Presence of RFI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latin typeface="Arial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latin typeface="Arial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latin typeface="Arial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latin typeface="Arial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61925"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latin typeface="Arial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latin typeface="Arial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latin typeface="Arial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latin typeface="Arial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latin typeface="Arial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latin typeface="Arial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latin typeface="Arial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61925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1" u="sng" strike="noStrike">
                          <a:latin typeface="Arial"/>
                        </a:rPr>
                        <a:t>Student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1" u="sng" strike="noStrike">
                          <a:latin typeface="Arial"/>
                        </a:rPr>
                        <a:t>Antennas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1" u="sng" strike="noStrike">
                          <a:latin typeface="Arial"/>
                        </a:rPr>
                        <a:t>Carrier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1" u="sng" strike="noStrike">
                          <a:latin typeface="Arial"/>
                        </a:rPr>
                        <a:t>Coding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1" u="sng" strike="noStrike">
                          <a:latin typeface="Arial"/>
                        </a:rPr>
                        <a:t>Multipath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1" u="sng" strike="noStrike">
                          <a:latin typeface="Arial"/>
                        </a:rPr>
                        <a:t>Focus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1" u="sng" strike="noStrike">
                        <a:latin typeface="Arial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61925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latin typeface="Arial"/>
                        </a:rPr>
                        <a:t>Kapil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latin typeface="Arial"/>
                        </a:rPr>
                        <a:t>Single / Multiple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latin typeface="Arial"/>
                        </a:rPr>
                        <a:t>Single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latin typeface="Arial"/>
                        </a:rPr>
                        <a:t>No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latin typeface="Arial"/>
                        </a:rPr>
                        <a:t>No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latin typeface="Arial"/>
                        </a:rPr>
                        <a:t>Filtering methods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61925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latin typeface="Arial"/>
                        </a:rPr>
                        <a:t>Aditya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latin typeface="Arial"/>
                        </a:rPr>
                        <a:t>Single / Multiple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latin typeface="Arial"/>
                        </a:rPr>
                        <a:t>Single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latin typeface="Arial"/>
                        </a:rPr>
                        <a:t>No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latin typeface="Arial"/>
                        </a:rPr>
                        <a:t>Yes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latin typeface="Arial"/>
                        </a:rPr>
                        <a:t>Detection methods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61925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latin typeface="Arial"/>
                        </a:rPr>
                        <a:t>Marcel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latin typeface="Arial"/>
                        </a:rPr>
                        <a:t>Single / Multiple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latin typeface="Arial"/>
                        </a:rPr>
                        <a:t>Single / Mulitple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latin typeface="Arial"/>
                        </a:rPr>
                        <a:t>Yes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latin typeface="Arial"/>
                        </a:rPr>
                        <a:t>No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latin typeface="Arial"/>
                        </a:rPr>
                        <a:t>Filtering and decoding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61925"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latin typeface="Arial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latin typeface="Arial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latin typeface="Arial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latin typeface="Arial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latin typeface="Arial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latin typeface="Arial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latin typeface="Arial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61925">
                <a:tc gridSpan="4"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latin typeface="Arial"/>
                        </a:rPr>
                        <a:t>Multipath indicates if multiple paths from interferer to receiver.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latin typeface="Arial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latin typeface="Arial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latin typeface="Arial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61925"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latin typeface="Arial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latin typeface="Arial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latin typeface="Arial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latin typeface="Arial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latin typeface="Arial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latin typeface="Arial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latin typeface="Arial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61925">
                <a:tc gridSpan="5"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latin typeface="Arial"/>
                        </a:rPr>
                        <a:t>Measured Fitting indicates the pure simulation-based measured fitting results, but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latin typeface="Arial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latin typeface="Arial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61925">
                <a:tc gridSpan="6"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latin typeface="Arial"/>
                        </a:rPr>
                        <a:t>does not include possible results from measured data from the underlying model assumed: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latin typeface="Arial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61925">
                <a:tc gridSpan="3"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latin typeface="Arial"/>
                        </a:rPr>
                        <a:t>(a) </a:t>
                      </a:r>
                      <a:r>
                        <a:rPr lang="en-US" sz="1100" b="0" i="0" u="none" strike="noStrike" dirty="0" smtClean="0">
                          <a:latin typeface="Arial"/>
                        </a:rPr>
                        <a:t>co-channel </a:t>
                      </a:r>
                      <a:r>
                        <a:rPr lang="en-US" sz="1100" b="0" i="0" u="none" strike="noStrike" dirty="0">
                          <a:latin typeface="Arial"/>
                        </a:rPr>
                        <a:t>/ adjacent channel (</a:t>
                      </a:r>
                      <a:r>
                        <a:rPr lang="en-US" sz="1100" b="0" i="0" u="none" strike="noStrike" dirty="0" err="1">
                          <a:latin typeface="Arial"/>
                        </a:rPr>
                        <a:t>Kapil</a:t>
                      </a:r>
                      <a:r>
                        <a:rPr lang="en-US" sz="1100" b="0" i="0" u="none" strike="noStrike" dirty="0">
                          <a:latin typeface="Arial"/>
                        </a:rPr>
                        <a:t>)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latin typeface="Arial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latin typeface="Arial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latin typeface="Arial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latin typeface="Arial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61925"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latin typeface="Arial"/>
                        </a:rPr>
                        <a:t>(b) multi-antenna (</a:t>
                      </a:r>
                      <a:r>
                        <a:rPr lang="en-US" sz="1100" b="0" i="0" u="none" strike="noStrike" dirty="0" err="1">
                          <a:latin typeface="Arial"/>
                        </a:rPr>
                        <a:t>Aditya</a:t>
                      </a:r>
                      <a:r>
                        <a:rPr lang="en-US" sz="1100" b="0" i="0" u="none" strike="noStrike" dirty="0">
                          <a:latin typeface="Arial"/>
                        </a:rPr>
                        <a:t>)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latin typeface="Arial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latin typeface="Arial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latin typeface="Arial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latin typeface="Arial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latin typeface="Arial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61925"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latin typeface="Arial"/>
                        </a:rPr>
                        <a:t>(c) correlated fitting (Marcel)).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latin typeface="Arial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latin typeface="Arial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latin typeface="Arial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latin typeface="Arial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latin typeface="Arial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61925"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latin typeface="Arial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latin typeface="Arial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latin typeface="Arial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latin typeface="Arial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latin typeface="Arial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latin typeface="Arial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latin typeface="Arial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7" name="AutoShape 3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8534400" y="1447800"/>
            <a:ext cx="381000" cy="228600"/>
          </a:xfrm>
          <a:prstGeom prst="rightArrow">
            <a:avLst>
              <a:gd name="adj1" fmla="val 50000"/>
              <a:gd name="adj2" fmla="val 41667"/>
            </a:avLst>
          </a:prstGeom>
          <a:solidFill>
            <a:schemeClr val="accent2">
              <a:lumMod val="60000"/>
              <a:lumOff val="40000"/>
            </a:schemeClr>
          </a:solidFill>
          <a:ln w="9360">
            <a:solidFill>
              <a:schemeClr val="accent1">
                <a:lumMod val="75000"/>
              </a:schemeClr>
            </a:solidFill>
            <a:miter lim="800000"/>
            <a:headEnd/>
            <a:tailEnd/>
          </a:ln>
        </p:spPr>
        <p:txBody>
          <a:bodyPr wrap="none" lIns="90000" tIns="46800" rIns="90000" bIns="4680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n-GB" sz="800" dirty="0">
                <a:solidFill>
                  <a:srgbClr val="000000"/>
                </a:solidFill>
                <a:latin typeface="+mn-lt"/>
              </a:rPr>
              <a:t>Return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Wireless Networking and Communications Group</a:t>
            </a:r>
            <a:endParaRPr lang="en-US"/>
          </a:p>
        </p:txBody>
      </p:sp>
      <p:sp>
        <p:nvSpPr>
          <p:cNvPr id="27650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Contribution #1</a:t>
            </a:r>
            <a:endParaRPr lang="en-US" smtClean="0">
              <a:solidFill>
                <a:srgbClr val="0070C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>
            <a:normAutofit fontScale="62500" lnSpcReduction="20000"/>
          </a:bodyPr>
          <a:lstStyle/>
          <a:p>
            <a:pPr>
              <a:defRPr/>
            </a:pPr>
            <a:fld id="{FF77A04D-1E5B-4857-A81F-4514CA3C5942}" type="slidenum">
              <a:rPr lang="en-US"/>
              <a:pPr>
                <a:defRPr/>
              </a:pPr>
              <a:t>12</a:t>
            </a:fld>
            <a:endParaRPr lang="en-US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sz="quarter" idx="1"/>
          </p:nvPr>
        </p:nvGraphicFramePr>
        <p:xfrm>
          <a:off x="381000" y="1487208"/>
          <a:ext cx="8534400" cy="4058888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tableStyleId>{21E4AEA4-8DFA-4A89-87EB-49C32662AFE0}</a:tableStyleId>
              </a:tblPr>
              <a:tblGrid>
                <a:gridCol w="8534400"/>
              </a:tblGrid>
              <a:tr h="399699">
                <a:tc>
                  <a:txBody>
                    <a:bodyPr/>
                    <a:lstStyle/>
                    <a:p>
                      <a:pPr algn="ctr"/>
                      <a:r>
                        <a:rPr lang="en-US" sz="2400" i="0" baseline="0" dirty="0" smtClean="0">
                          <a:latin typeface="Calibri" pitchFamily="34" charset="0"/>
                        </a:rPr>
                        <a:t>Instantaneous Statistics of </a:t>
                      </a:r>
                      <a:r>
                        <a:rPr lang="en-US" sz="2400" baseline="0" dirty="0" smtClean="0">
                          <a:latin typeface="Calibri" pitchFamily="34" charset="0"/>
                        </a:rPr>
                        <a:t>Radio Frequency Interference</a:t>
                      </a:r>
                      <a:endParaRPr lang="en-US" sz="2400" b="0" dirty="0">
                        <a:solidFill>
                          <a:srgbClr val="128438"/>
                        </a:solidFill>
                        <a:latin typeface="Calibri" pitchFamily="34" charset="0"/>
                      </a:endParaRPr>
                    </a:p>
                  </a:txBody>
                  <a:tcPr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65564">
                <a:tc>
                  <a:txBody>
                    <a:bodyPr/>
                    <a:lstStyle/>
                    <a:p>
                      <a:pPr marL="457200" indent="-457200" algn="l">
                        <a:buNone/>
                      </a:pPr>
                      <a:r>
                        <a:rPr lang="en-US" sz="200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Calibri" pitchFamily="34" charset="0"/>
                        </a:rPr>
                        <a:t>Field</a:t>
                      </a:r>
                      <a:r>
                        <a:rPr lang="en-US" sz="2000" baseline="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Calibri" pitchFamily="34" charset="0"/>
                        </a:rPr>
                        <a:t> of Poisson interferers distributed over</a:t>
                      </a:r>
                      <a:endParaRPr lang="en-US" sz="2000" baseline="0" dirty="0" smtClean="0">
                        <a:solidFill>
                          <a:srgbClr val="128438"/>
                        </a:solidFill>
                        <a:latin typeface="Calibri" pitchFamily="34" charset="0"/>
                      </a:endParaRPr>
                    </a:p>
                    <a:p>
                      <a:pPr marL="457200" indent="-457200" algn="l">
                        <a:buFont typeface="Arial" pitchFamily="34" charset="0"/>
                        <a:buChar char="•"/>
                      </a:pPr>
                      <a:r>
                        <a:rPr lang="en-US" sz="1800" baseline="0" dirty="0" smtClean="0">
                          <a:solidFill>
                            <a:srgbClr val="0070C0"/>
                          </a:solidFill>
                          <a:latin typeface="Calibri" pitchFamily="34" charset="0"/>
                        </a:rPr>
                        <a:t>Case I: </a:t>
                      </a:r>
                      <a:r>
                        <a:rPr lang="en-US" sz="1800" baseline="0" dirty="0" smtClean="0">
                          <a:latin typeface="Calibri" pitchFamily="34" charset="0"/>
                        </a:rPr>
                        <a:t>Entire plane</a:t>
                      </a:r>
                    </a:p>
                    <a:p>
                      <a:pPr marL="457200" indent="-457200" algn="l">
                        <a:buFont typeface="Arial" pitchFamily="34" charset="0"/>
                        <a:buChar char="•"/>
                      </a:pPr>
                      <a:r>
                        <a:rPr lang="en-US" sz="1800" baseline="0" dirty="0" smtClean="0">
                          <a:solidFill>
                            <a:srgbClr val="0070C0"/>
                          </a:solidFill>
                          <a:latin typeface="Calibri" pitchFamily="34" charset="0"/>
                        </a:rPr>
                        <a:t>Case II: </a:t>
                      </a:r>
                      <a:r>
                        <a:rPr lang="en-US" sz="1800" baseline="0" dirty="0" smtClean="0">
                          <a:latin typeface="Calibri" pitchFamily="34" charset="0"/>
                        </a:rPr>
                        <a:t>Finite-area annular region</a:t>
                      </a:r>
                    </a:p>
                    <a:p>
                      <a:pPr marL="457200" indent="-457200" algn="l">
                        <a:buFont typeface="Arial" pitchFamily="34" charset="0"/>
                        <a:buChar char="•"/>
                      </a:pPr>
                      <a:r>
                        <a:rPr lang="en-US" sz="1800" baseline="0" dirty="0" smtClean="0">
                          <a:solidFill>
                            <a:srgbClr val="0070C0"/>
                          </a:solidFill>
                          <a:latin typeface="Calibri" pitchFamily="34" charset="0"/>
                        </a:rPr>
                        <a:t>Case III: </a:t>
                      </a:r>
                      <a:r>
                        <a:rPr lang="en-US" sz="1800" baseline="0" dirty="0" smtClean="0">
                          <a:latin typeface="Calibri" pitchFamily="34" charset="0"/>
                        </a:rPr>
                        <a:t>Infinite-area region with guard zone around receiver</a:t>
                      </a:r>
                      <a:endParaRPr lang="en-US" sz="2000" baseline="0" dirty="0" smtClean="0">
                        <a:latin typeface="Calibri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65564">
                <a:tc>
                  <a:txBody>
                    <a:bodyPr/>
                    <a:lstStyle/>
                    <a:p>
                      <a:pPr marL="0" indent="0" algn="l">
                        <a:buNone/>
                      </a:pPr>
                      <a:r>
                        <a:rPr lang="en-US" sz="200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Calibri" pitchFamily="34" charset="0"/>
                        </a:rPr>
                        <a:t>Field</a:t>
                      </a:r>
                      <a:r>
                        <a:rPr lang="en-US" sz="2000" baseline="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Calibri" pitchFamily="34" charset="0"/>
                        </a:rPr>
                        <a:t> of Poisson-Poisson clusters of interferers distributed over</a:t>
                      </a:r>
                      <a:endParaRPr lang="en-US" sz="2000" baseline="0" dirty="0" smtClean="0">
                        <a:solidFill>
                          <a:srgbClr val="128438"/>
                        </a:solidFill>
                        <a:latin typeface="Calibri" pitchFamily="34" charset="0"/>
                      </a:endParaRPr>
                    </a:p>
                    <a:p>
                      <a:pPr marL="457200" indent="-457200" algn="l">
                        <a:buFont typeface="Arial" pitchFamily="34" charset="0"/>
                        <a:buChar char="•"/>
                      </a:pPr>
                      <a:r>
                        <a:rPr lang="en-US" sz="1800" baseline="0" dirty="0" smtClean="0">
                          <a:solidFill>
                            <a:srgbClr val="0070C0"/>
                          </a:solidFill>
                          <a:latin typeface="Calibri" pitchFamily="34" charset="0"/>
                        </a:rPr>
                        <a:t>Case I: </a:t>
                      </a:r>
                      <a:r>
                        <a:rPr lang="en-US" sz="1800" baseline="0" dirty="0" smtClean="0">
                          <a:latin typeface="Calibri" pitchFamily="34" charset="0"/>
                        </a:rPr>
                        <a:t>Entire plane</a:t>
                      </a:r>
                    </a:p>
                    <a:p>
                      <a:pPr marL="457200" indent="-457200" algn="l">
                        <a:buFont typeface="Arial" pitchFamily="34" charset="0"/>
                        <a:buChar char="•"/>
                      </a:pPr>
                      <a:r>
                        <a:rPr lang="en-US" sz="1800" baseline="0" dirty="0" smtClean="0">
                          <a:solidFill>
                            <a:srgbClr val="0070C0"/>
                          </a:solidFill>
                          <a:latin typeface="Calibri" pitchFamily="34" charset="0"/>
                        </a:rPr>
                        <a:t>Case II: </a:t>
                      </a:r>
                      <a:r>
                        <a:rPr lang="en-US" sz="1800" baseline="0" dirty="0" smtClean="0">
                          <a:latin typeface="Calibri" pitchFamily="34" charset="0"/>
                        </a:rPr>
                        <a:t>Finite-area annular region</a:t>
                      </a:r>
                    </a:p>
                    <a:p>
                      <a:pPr marL="457200" indent="-457200" algn="l">
                        <a:buFont typeface="Arial" pitchFamily="34" charset="0"/>
                        <a:buChar char="•"/>
                      </a:pPr>
                      <a:r>
                        <a:rPr lang="en-US" sz="1800" baseline="0" dirty="0" smtClean="0">
                          <a:solidFill>
                            <a:srgbClr val="0070C0"/>
                          </a:solidFill>
                          <a:latin typeface="Calibri" pitchFamily="34" charset="0"/>
                        </a:rPr>
                        <a:t>Case III: </a:t>
                      </a:r>
                      <a:r>
                        <a:rPr lang="en-US" sz="1800" baseline="0" dirty="0" smtClean="0">
                          <a:latin typeface="Calibri" pitchFamily="34" charset="0"/>
                        </a:rPr>
                        <a:t>Infinite-area region with guard zone around receiver</a:t>
                      </a:r>
                      <a:endParaRPr lang="en-US" sz="2000" baseline="0" dirty="0" smtClean="0">
                        <a:latin typeface="Calibri" pitchFamily="34" charset="0"/>
                      </a:endParaRPr>
                    </a:p>
                  </a:txBody>
                  <a:tcP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346406">
                <a:tc>
                  <a:txBody>
                    <a:bodyPr/>
                    <a:lstStyle/>
                    <a:p>
                      <a:pPr marL="457200" indent="-457200" algn="l">
                        <a:buFont typeface="Arial" pitchFamily="34" charset="0"/>
                        <a:buNone/>
                      </a:pPr>
                      <a:r>
                        <a:rPr lang="en-US" sz="2000" baseline="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Calibri" pitchFamily="34" charset="0"/>
                        </a:rPr>
                        <a:t>Model computational platform noise measurements</a:t>
                      </a:r>
                    </a:p>
                    <a:p>
                      <a:pPr marL="457200" indent="-457200" algn="l">
                        <a:buFont typeface="Arial" pitchFamily="34" charset="0"/>
                        <a:buChar char="•"/>
                      </a:pPr>
                      <a:r>
                        <a:rPr lang="en-US" sz="1800" baseline="0" dirty="0" smtClean="0">
                          <a:solidFill>
                            <a:srgbClr val="0070C0"/>
                          </a:solidFill>
                          <a:latin typeface="Calibri" pitchFamily="34" charset="0"/>
                        </a:rPr>
                        <a:t>Robust to deviations from system model assumptions</a:t>
                      </a: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27653" name="Picture 7" descr="PoissonField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467600" y="1973263"/>
            <a:ext cx="13716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4" name="Picture 10" descr="ClusterField_V2.pn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467600" y="3452813"/>
            <a:ext cx="13716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Wireless Networking and Communications Group</a:t>
            </a:r>
            <a:endParaRPr lang="en-US"/>
          </a:p>
        </p:txBody>
      </p:sp>
      <p:sp>
        <p:nvSpPr>
          <p:cNvPr id="29698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Instantaneous Statistics of RFI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>
            <a:normAutofit fontScale="62500" lnSpcReduction="20000"/>
          </a:bodyPr>
          <a:lstStyle/>
          <a:p>
            <a:pPr>
              <a:defRPr/>
            </a:pPr>
            <a:fld id="{8F824B3A-B7F2-4AB4-98D7-4A0F3ECAD69D}" type="slidenum">
              <a:rPr lang="en-US"/>
              <a:pPr>
                <a:defRPr/>
              </a:pPr>
              <a:t>13</a:t>
            </a:fld>
            <a:endParaRPr lang="en-US"/>
          </a:p>
        </p:txBody>
      </p:sp>
      <p:sp>
        <p:nvSpPr>
          <p:cNvPr id="29700" name="Content Placeholder 4"/>
          <p:cNvSpPr>
            <a:spLocks noGrp="1"/>
          </p:cNvSpPr>
          <p:nvPr>
            <p:ph sz="quarter" idx="1"/>
          </p:nvPr>
        </p:nvSpPr>
        <p:spPr>
          <a:ln w="9525"/>
        </p:spPr>
        <p:txBody>
          <a:bodyPr/>
          <a:lstStyle/>
          <a:p>
            <a:r>
              <a:rPr lang="en-US" smtClean="0"/>
              <a:t>Poisson Field of Interferers</a:t>
            </a:r>
          </a:p>
          <a:p>
            <a:pPr lvl="1"/>
            <a:r>
              <a:rPr lang="en-US" smtClean="0">
                <a:solidFill>
                  <a:srgbClr val="D86E2C"/>
                </a:solidFill>
              </a:rPr>
              <a:t>Interferers</a:t>
            </a:r>
          </a:p>
          <a:p>
            <a:endParaRPr lang="en-US" smtClean="0"/>
          </a:p>
          <a:p>
            <a:endParaRPr lang="en-US" smtClean="0"/>
          </a:p>
          <a:p>
            <a:r>
              <a:rPr lang="en-US" smtClean="0"/>
              <a:t>Poisson-Poisson Cluster Field of Interferers</a:t>
            </a:r>
          </a:p>
          <a:p>
            <a:pPr lvl="1"/>
            <a:r>
              <a:rPr lang="en-US" smtClean="0">
                <a:solidFill>
                  <a:srgbClr val="D86E2C"/>
                </a:solidFill>
              </a:rPr>
              <a:t>Cluster Centers</a:t>
            </a:r>
          </a:p>
          <a:p>
            <a:pPr lvl="1"/>
            <a:endParaRPr lang="en-US" sz="1200" smtClean="0"/>
          </a:p>
          <a:p>
            <a:pPr lvl="1"/>
            <a:r>
              <a:rPr lang="en-US" smtClean="0">
                <a:solidFill>
                  <a:srgbClr val="D86E2C"/>
                </a:solidFill>
              </a:rPr>
              <a:t>Interferers</a:t>
            </a:r>
          </a:p>
          <a:p>
            <a:pPr lvl="1"/>
            <a:endParaRPr lang="en-US" sz="3600" smtClean="0"/>
          </a:p>
          <a:p>
            <a:r>
              <a:rPr lang="en-US" smtClean="0"/>
              <a:t>Closed-form statistics accurately modeling tail probability</a:t>
            </a:r>
          </a:p>
          <a:p>
            <a:pPr lvl="1">
              <a:buFont typeface="Wingdings 2" pitchFamily="18" charset="2"/>
              <a:buNone/>
            </a:pPr>
            <a:endParaRPr lang="en-US" smtClean="0"/>
          </a:p>
          <a:p>
            <a:endParaRPr lang="en-US" sz="1800" smtClean="0"/>
          </a:p>
        </p:txBody>
      </p:sp>
      <p:pic>
        <p:nvPicPr>
          <p:cNvPr id="29701" name="Picture 13" descr="addin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/>
          <a:srcRect/>
          <a:stretch>
            <a:fillRect/>
          </a:stretch>
        </p:blipFill>
        <p:spPr bwMode="auto">
          <a:xfrm>
            <a:off x="866775" y="2308225"/>
            <a:ext cx="5638800" cy="295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02" name="Picture 7" descr="addin_tmp.pn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6"/>
          <a:srcRect/>
          <a:stretch>
            <a:fillRect/>
          </a:stretch>
        </p:blipFill>
        <p:spPr bwMode="auto">
          <a:xfrm>
            <a:off x="857250" y="4187825"/>
            <a:ext cx="5867400" cy="287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03" name="Picture 14" descr="addin_tmp.pn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7"/>
          <a:srcRect/>
          <a:stretch>
            <a:fillRect/>
          </a:stretch>
        </p:blipFill>
        <p:spPr bwMode="auto">
          <a:xfrm>
            <a:off x="849313" y="4845050"/>
            <a:ext cx="5953125" cy="52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04" name="Picture 10" descr="PoissonField.png"/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6981825" y="1319213"/>
            <a:ext cx="2057400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05" name="Picture 11" descr="ClusterField_V2.png"/>
          <p:cNvPicPr>
            <a:picLocks noChangeAspect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6970713" y="3505200"/>
            <a:ext cx="2063750" cy="2063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Wireless Networking and Communications Group</a:t>
            </a:r>
            <a:endParaRPr lang="en-US"/>
          </a:p>
        </p:txBody>
      </p:sp>
      <p:sp>
        <p:nvSpPr>
          <p:cNvPr id="30722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Poisson Field of Interferers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>
            <a:normAutofit fontScale="62500" lnSpcReduction="20000"/>
          </a:bodyPr>
          <a:lstStyle/>
          <a:p>
            <a:pPr>
              <a:defRPr/>
            </a:pPr>
            <a:fld id="{35B0C7CC-2AD1-48C6-BD46-F39DE81516DA}" type="slidenum">
              <a:rPr lang="en-US"/>
              <a:pPr>
                <a:defRPr/>
              </a:pPr>
              <a:t>14</a:t>
            </a:fld>
            <a:endParaRPr lang="en-US"/>
          </a:p>
        </p:txBody>
      </p:sp>
      <p:sp>
        <p:nvSpPr>
          <p:cNvPr id="27" name="Rounded Rectangle 26"/>
          <p:cNvSpPr/>
          <p:nvPr/>
        </p:nvSpPr>
        <p:spPr>
          <a:xfrm>
            <a:off x="284163" y="1625600"/>
            <a:ext cx="2687637" cy="3810000"/>
          </a:xfrm>
          <a:prstGeom prst="roundRect">
            <a:avLst>
              <a:gd name="adj" fmla="val 7218"/>
            </a:avLst>
          </a:prstGeom>
          <a:noFill/>
          <a:ln w="127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b"/>
          <a:lstStyle/>
          <a:p>
            <a:pPr marL="120650" indent="-12065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i="1" dirty="0">
              <a:solidFill>
                <a:schemeClr val="tx1"/>
              </a:solidFill>
              <a:latin typeface="Calibri" pitchFamily="34" charset="0"/>
            </a:endParaRPr>
          </a:p>
        </p:txBody>
      </p:sp>
      <p:sp>
        <p:nvSpPr>
          <p:cNvPr id="30725" name="TextBox 11"/>
          <p:cNvSpPr txBox="1">
            <a:spLocks noChangeArrowheads="1"/>
          </p:cNvSpPr>
          <p:nvPr/>
        </p:nvSpPr>
        <p:spPr bwMode="auto">
          <a:xfrm>
            <a:off x="3614738" y="4652963"/>
            <a:ext cx="2209800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120650" indent="-120650">
              <a:buFont typeface="Arial" charset="0"/>
              <a:buChar char="•"/>
            </a:pPr>
            <a:r>
              <a:rPr lang="en-US">
                <a:latin typeface="Calibri" pitchFamily="34" charset="0"/>
              </a:rPr>
              <a:t>Cellular networks</a:t>
            </a:r>
          </a:p>
          <a:p>
            <a:pPr marL="120650" indent="-120650">
              <a:buFont typeface="Arial" charset="0"/>
              <a:buChar char="•"/>
            </a:pPr>
            <a:r>
              <a:rPr lang="en-US">
                <a:latin typeface="Calibri" pitchFamily="34" charset="0"/>
              </a:rPr>
              <a:t>Hotspots (e.g. café)</a:t>
            </a:r>
            <a:endParaRPr lang="en-US">
              <a:latin typeface="Tw Cen MT" pitchFamily="34" charset="0"/>
            </a:endParaRPr>
          </a:p>
        </p:txBody>
      </p:sp>
      <p:sp>
        <p:nvSpPr>
          <p:cNvPr id="30726" name="TextBox 12"/>
          <p:cNvSpPr txBox="1">
            <a:spLocks noChangeArrowheads="1"/>
          </p:cNvSpPr>
          <p:nvPr/>
        </p:nvSpPr>
        <p:spPr bwMode="auto">
          <a:xfrm>
            <a:off x="628650" y="4656138"/>
            <a:ext cx="2117725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120650" indent="-120650">
              <a:buFont typeface="Arial" charset="0"/>
              <a:buChar char="•"/>
            </a:pPr>
            <a:r>
              <a:rPr lang="en-US">
                <a:latin typeface="Calibri" pitchFamily="34" charset="0"/>
              </a:rPr>
              <a:t>Sensor networks</a:t>
            </a:r>
          </a:p>
          <a:p>
            <a:pPr marL="120650" indent="-120650">
              <a:buFont typeface="Arial" charset="0"/>
              <a:buChar char="•"/>
            </a:pPr>
            <a:r>
              <a:rPr lang="en-US" i="1">
                <a:latin typeface="Calibri" pitchFamily="34" charset="0"/>
              </a:rPr>
              <a:t>Ad hoc </a:t>
            </a:r>
            <a:r>
              <a:rPr lang="en-US">
                <a:latin typeface="Calibri" pitchFamily="34" charset="0"/>
              </a:rPr>
              <a:t>networks</a:t>
            </a:r>
            <a:endParaRPr lang="en-US">
              <a:latin typeface="Tw Cen MT" pitchFamily="34" charset="0"/>
            </a:endParaRPr>
          </a:p>
        </p:txBody>
      </p:sp>
      <p:sp>
        <p:nvSpPr>
          <p:cNvPr id="30727" name="TextBox 13"/>
          <p:cNvSpPr txBox="1">
            <a:spLocks noChangeArrowheads="1"/>
          </p:cNvSpPr>
          <p:nvPr/>
        </p:nvSpPr>
        <p:spPr bwMode="auto">
          <a:xfrm>
            <a:off x="6389688" y="4557713"/>
            <a:ext cx="2782887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120650" indent="-120650">
              <a:buFont typeface="Arial" charset="0"/>
              <a:buChar char="•"/>
            </a:pPr>
            <a:r>
              <a:rPr lang="en-US">
                <a:latin typeface="Calibri" pitchFamily="34" charset="0"/>
              </a:rPr>
              <a:t>Dense Wi-Fi networks</a:t>
            </a:r>
          </a:p>
          <a:p>
            <a:pPr marL="120650" indent="-120650">
              <a:buFont typeface="Arial" charset="0"/>
              <a:buChar char="•"/>
            </a:pPr>
            <a:r>
              <a:rPr lang="en-US">
                <a:latin typeface="Calibri" pitchFamily="34" charset="0"/>
              </a:rPr>
              <a:t>Networks with contention based medium access</a:t>
            </a:r>
          </a:p>
        </p:txBody>
      </p:sp>
      <p:pic>
        <p:nvPicPr>
          <p:cNvPr id="30728" name="Picture 14" descr="cci_model_svg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8600" y="1274763"/>
            <a:ext cx="8763000" cy="325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" name="Rounded Rectangle 31"/>
          <p:cNvSpPr/>
          <p:nvPr/>
        </p:nvSpPr>
        <p:spPr>
          <a:xfrm>
            <a:off x="3340100" y="1625600"/>
            <a:ext cx="2687638" cy="3810000"/>
          </a:xfrm>
          <a:prstGeom prst="roundRect">
            <a:avLst>
              <a:gd name="adj" fmla="val 7218"/>
            </a:avLst>
          </a:prstGeom>
          <a:noFill/>
          <a:ln w="127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b"/>
          <a:lstStyle/>
          <a:p>
            <a:pPr marL="120650" indent="-12065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i="1" dirty="0">
              <a:solidFill>
                <a:schemeClr val="tx1"/>
              </a:solidFill>
              <a:latin typeface="Calibri" pitchFamily="34" charset="0"/>
            </a:endParaRPr>
          </a:p>
        </p:txBody>
      </p:sp>
      <p:sp>
        <p:nvSpPr>
          <p:cNvPr id="33" name="Rounded Rectangle 32"/>
          <p:cNvSpPr/>
          <p:nvPr/>
        </p:nvSpPr>
        <p:spPr>
          <a:xfrm>
            <a:off x="6350000" y="1612900"/>
            <a:ext cx="2687638" cy="3810000"/>
          </a:xfrm>
          <a:prstGeom prst="roundRect">
            <a:avLst>
              <a:gd name="adj" fmla="val 7218"/>
            </a:avLst>
          </a:prstGeom>
          <a:noFill/>
          <a:ln w="127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b"/>
          <a:lstStyle/>
          <a:p>
            <a:pPr marL="120650" indent="-12065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i="1" dirty="0">
              <a:solidFill>
                <a:schemeClr val="tx1"/>
              </a:solidFill>
              <a:latin typeface="Calibri" pitchFamily="34" charset="0"/>
            </a:endParaRPr>
          </a:p>
        </p:txBody>
      </p:sp>
      <p:sp>
        <p:nvSpPr>
          <p:cNvPr id="34" name="Rounded Rectangle 33"/>
          <p:cNvSpPr/>
          <p:nvPr/>
        </p:nvSpPr>
        <p:spPr>
          <a:xfrm>
            <a:off x="215900" y="1574800"/>
            <a:ext cx="2832100" cy="4597400"/>
          </a:xfrm>
          <a:prstGeom prst="roundRect">
            <a:avLst>
              <a:gd name="adj" fmla="val 7018"/>
            </a:avLst>
          </a:prstGeom>
          <a:noFill/>
          <a:ln w="57150">
            <a:solidFill>
              <a:srgbClr val="D86E2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b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dirty="0">
                <a:solidFill>
                  <a:srgbClr val="0070C0"/>
                </a:solidFill>
                <a:latin typeface="Calibri" pitchFamily="34" charset="0"/>
              </a:rPr>
              <a:t>Symmetric Alpha Stable</a:t>
            </a:r>
          </a:p>
        </p:txBody>
      </p:sp>
      <p:sp>
        <p:nvSpPr>
          <p:cNvPr id="35" name="Rounded Rectangle 34"/>
          <p:cNvSpPr/>
          <p:nvPr/>
        </p:nvSpPr>
        <p:spPr>
          <a:xfrm>
            <a:off x="3251200" y="1562100"/>
            <a:ext cx="5854700" cy="4610100"/>
          </a:xfrm>
          <a:prstGeom prst="roundRect">
            <a:avLst>
              <a:gd name="adj" fmla="val 5323"/>
            </a:avLst>
          </a:prstGeom>
          <a:noFill/>
          <a:ln w="57150">
            <a:solidFill>
              <a:srgbClr val="D86E2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b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dirty="0">
                <a:solidFill>
                  <a:srgbClr val="0070C0"/>
                </a:solidFill>
                <a:latin typeface="Calibri" pitchFamily="34" charset="0"/>
              </a:rPr>
              <a:t>Middleton Class A (form of Gaussian Mixture)</a:t>
            </a:r>
            <a:endParaRPr lang="en-US" sz="2000" dirty="0">
              <a:solidFill>
                <a:srgbClr val="0070C0"/>
              </a:solidFill>
              <a:latin typeface="Calibri" pitchFamily="34" charset="0"/>
            </a:endParaRPr>
          </a:p>
        </p:txBody>
      </p:sp>
      <p:sp>
        <p:nvSpPr>
          <p:cNvPr id="37" name="Rounded Rectangle 36"/>
          <p:cNvSpPr/>
          <p:nvPr/>
        </p:nvSpPr>
        <p:spPr>
          <a:xfrm>
            <a:off x="6357938" y="5467350"/>
            <a:ext cx="2667000" cy="12954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16" name="Picture 15" descr="addin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6502400" y="5543550"/>
            <a:ext cx="2405063" cy="1135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 animBg="1"/>
      <p:bldP spid="35" grpId="0" animBg="1"/>
      <p:bldP spid="3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Wireless Networking and Communications Group</a:t>
            </a:r>
            <a:endParaRPr lang="en-US"/>
          </a:p>
        </p:txBody>
      </p:sp>
      <p:sp>
        <p:nvSpPr>
          <p:cNvPr id="31746" name="Title 2"/>
          <p:cNvSpPr>
            <a:spLocks noGrp="1"/>
          </p:cNvSpPr>
          <p:nvPr>
            <p:ph type="title"/>
          </p:nvPr>
        </p:nvSpPr>
        <p:spPr>
          <a:xfrm>
            <a:off x="381000" y="228600"/>
            <a:ext cx="8763000" cy="762000"/>
          </a:xfrm>
        </p:spPr>
        <p:txBody>
          <a:bodyPr/>
          <a:lstStyle/>
          <a:p>
            <a:r>
              <a:rPr lang="en-US" smtClean="0"/>
              <a:t>Poisson-Poisson Cluster Field of Interferers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>
            <a:normAutofit fontScale="62500" lnSpcReduction="20000"/>
          </a:bodyPr>
          <a:lstStyle/>
          <a:p>
            <a:pPr>
              <a:defRPr/>
            </a:pPr>
            <a:fld id="{E8997168-6DD5-4736-AEE7-6082BBC79535}" type="slidenum">
              <a:rPr lang="en-US"/>
              <a:pPr>
                <a:defRPr/>
              </a:pPr>
              <a:t>15</a:t>
            </a:fld>
            <a:endParaRPr lang="en-US"/>
          </a:p>
        </p:txBody>
      </p:sp>
      <p:pic>
        <p:nvPicPr>
          <p:cNvPr id="31748" name="Picture 5" descr="PP_cci_model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93700" y="1333500"/>
            <a:ext cx="8610600" cy="3409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ounded Rectangle 6"/>
          <p:cNvSpPr/>
          <p:nvPr/>
        </p:nvSpPr>
        <p:spPr>
          <a:xfrm>
            <a:off x="284163" y="1752600"/>
            <a:ext cx="2687637" cy="3810000"/>
          </a:xfrm>
          <a:prstGeom prst="roundRect">
            <a:avLst>
              <a:gd name="adj" fmla="val 7218"/>
            </a:avLst>
          </a:prstGeom>
          <a:noFill/>
          <a:ln w="127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b"/>
          <a:lstStyle/>
          <a:p>
            <a:pPr marL="120650" indent="-12065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i="1" dirty="0">
              <a:solidFill>
                <a:schemeClr val="tx1"/>
              </a:solidFill>
              <a:latin typeface="Calibri" pitchFamily="34" charset="0"/>
            </a:endParaRPr>
          </a:p>
        </p:txBody>
      </p:sp>
      <p:sp>
        <p:nvSpPr>
          <p:cNvPr id="31750" name="TextBox 7"/>
          <p:cNvSpPr txBox="1">
            <a:spLocks noChangeArrowheads="1"/>
          </p:cNvSpPr>
          <p:nvPr/>
        </p:nvSpPr>
        <p:spPr bwMode="auto">
          <a:xfrm>
            <a:off x="3598863" y="4854575"/>
            <a:ext cx="2286000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120650" indent="-120650">
              <a:buFont typeface="Arial" charset="0"/>
              <a:buChar char="•"/>
            </a:pPr>
            <a:r>
              <a:rPr lang="en-US">
                <a:latin typeface="Calibri" pitchFamily="34" charset="0"/>
              </a:rPr>
              <a:t>Cluster of hotspots </a:t>
            </a:r>
            <a:br>
              <a:rPr lang="en-US">
                <a:latin typeface="Calibri" pitchFamily="34" charset="0"/>
              </a:rPr>
            </a:br>
            <a:r>
              <a:rPr lang="en-US">
                <a:latin typeface="Calibri" pitchFamily="34" charset="0"/>
              </a:rPr>
              <a:t>(e.g. marketplace)</a:t>
            </a:r>
            <a:endParaRPr lang="en-US">
              <a:latin typeface="Tw Cen MT" pitchFamily="34" charset="0"/>
            </a:endParaRPr>
          </a:p>
        </p:txBody>
      </p:sp>
      <p:sp>
        <p:nvSpPr>
          <p:cNvPr id="31751" name="TextBox 8"/>
          <p:cNvSpPr txBox="1">
            <a:spLocks noChangeArrowheads="1"/>
          </p:cNvSpPr>
          <p:nvPr/>
        </p:nvSpPr>
        <p:spPr bwMode="auto">
          <a:xfrm>
            <a:off x="388938" y="4652963"/>
            <a:ext cx="2590800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120650" indent="-120650">
              <a:buFont typeface="Arial" charset="0"/>
              <a:buChar char="•"/>
            </a:pPr>
            <a:r>
              <a:rPr lang="en-US">
                <a:latin typeface="Calibri" pitchFamily="34" charset="0"/>
              </a:rPr>
              <a:t>In-cell and out-of-cell femtocell users in femtocell networks</a:t>
            </a:r>
          </a:p>
        </p:txBody>
      </p:sp>
      <p:sp>
        <p:nvSpPr>
          <p:cNvPr id="31752" name="TextBox 9"/>
          <p:cNvSpPr txBox="1">
            <a:spLocks noChangeArrowheads="1"/>
          </p:cNvSpPr>
          <p:nvPr/>
        </p:nvSpPr>
        <p:spPr bwMode="auto">
          <a:xfrm>
            <a:off x="6562725" y="4662488"/>
            <a:ext cx="2554288" cy="922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120650" indent="-120650">
              <a:buFont typeface="Arial" charset="0"/>
              <a:buChar char="•"/>
            </a:pPr>
            <a:r>
              <a:rPr lang="en-US">
                <a:latin typeface="Calibri" pitchFamily="34" charset="0"/>
              </a:rPr>
              <a:t>Out-of-cell femtocell users in femtocell networks</a:t>
            </a:r>
          </a:p>
        </p:txBody>
      </p:sp>
      <p:sp>
        <p:nvSpPr>
          <p:cNvPr id="11" name="Rounded Rectangle 10"/>
          <p:cNvSpPr/>
          <p:nvPr/>
        </p:nvSpPr>
        <p:spPr>
          <a:xfrm>
            <a:off x="3340100" y="1752600"/>
            <a:ext cx="2687638" cy="3810000"/>
          </a:xfrm>
          <a:prstGeom prst="roundRect">
            <a:avLst>
              <a:gd name="adj" fmla="val 7218"/>
            </a:avLst>
          </a:prstGeom>
          <a:noFill/>
          <a:ln w="127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b"/>
          <a:lstStyle/>
          <a:p>
            <a:pPr marL="120650" indent="-12065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i="1" dirty="0">
              <a:solidFill>
                <a:schemeClr val="tx1"/>
              </a:solidFill>
              <a:latin typeface="Calibri" pitchFamily="34" charset="0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6350000" y="1739900"/>
            <a:ext cx="2687638" cy="3810000"/>
          </a:xfrm>
          <a:prstGeom prst="roundRect">
            <a:avLst>
              <a:gd name="adj" fmla="val 7218"/>
            </a:avLst>
          </a:prstGeom>
          <a:noFill/>
          <a:ln w="127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b"/>
          <a:lstStyle/>
          <a:p>
            <a:pPr marL="120650" indent="-12065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i="1" dirty="0">
              <a:solidFill>
                <a:schemeClr val="tx1"/>
              </a:solidFill>
              <a:latin typeface="Calibri" pitchFamily="34" charset="0"/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215900" y="1701800"/>
            <a:ext cx="2832100" cy="4470400"/>
          </a:xfrm>
          <a:prstGeom prst="roundRect">
            <a:avLst>
              <a:gd name="adj" fmla="val 7018"/>
            </a:avLst>
          </a:prstGeom>
          <a:noFill/>
          <a:ln w="57150">
            <a:solidFill>
              <a:srgbClr val="D86E2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b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dirty="0">
                <a:solidFill>
                  <a:srgbClr val="0070C0"/>
                </a:solidFill>
                <a:latin typeface="Calibri" pitchFamily="34" charset="0"/>
              </a:rPr>
              <a:t>Symmetric Alpha Stable</a:t>
            </a:r>
          </a:p>
        </p:txBody>
      </p:sp>
      <p:sp>
        <p:nvSpPr>
          <p:cNvPr id="14" name="Rounded Rectangle 13"/>
          <p:cNvSpPr/>
          <p:nvPr/>
        </p:nvSpPr>
        <p:spPr>
          <a:xfrm>
            <a:off x="3251200" y="1689100"/>
            <a:ext cx="5854700" cy="4483100"/>
          </a:xfrm>
          <a:prstGeom prst="roundRect">
            <a:avLst>
              <a:gd name="adj" fmla="val 5323"/>
            </a:avLst>
          </a:prstGeom>
          <a:noFill/>
          <a:ln w="57150">
            <a:solidFill>
              <a:srgbClr val="D86E2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b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dirty="0">
                <a:solidFill>
                  <a:srgbClr val="0070C0"/>
                </a:solidFill>
                <a:latin typeface="Calibri" pitchFamily="34" charset="0"/>
              </a:rPr>
              <a:t>Gaussian Mixture Model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Wireless Networking and Communications Group</a:t>
            </a:r>
            <a:endParaRPr lang="en-US"/>
          </a:p>
        </p:txBody>
      </p:sp>
      <p:sp>
        <p:nvSpPr>
          <p:cNvPr id="32770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Contribution #2</a:t>
            </a:r>
            <a:endParaRPr lang="en-US" smtClean="0">
              <a:solidFill>
                <a:srgbClr val="0070C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>
            <a:normAutofit fontScale="62500" lnSpcReduction="20000"/>
          </a:bodyPr>
          <a:lstStyle/>
          <a:p>
            <a:pPr>
              <a:defRPr/>
            </a:pPr>
            <a:fld id="{092D7480-BBA8-4732-8AE6-7E54D50FBFB9}" type="slidenum">
              <a:rPr lang="en-US"/>
              <a:pPr>
                <a:defRPr/>
              </a:pPr>
              <a:t>16</a:t>
            </a:fld>
            <a:endParaRPr lang="en-US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sz="quarter" idx="1"/>
          </p:nvPr>
        </p:nvGraphicFramePr>
        <p:xfrm>
          <a:off x="381000" y="1513493"/>
          <a:ext cx="8534400" cy="4125306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tableStyleId>{21E4AEA4-8DFA-4A89-87EB-49C32662AFE0}</a:tableStyleId>
              </a:tblPr>
              <a:tblGrid>
                <a:gridCol w="8534400"/>
              </a:tblGrid>
              <a:tr h="487241">
                <a:tc>
                  <a:txBody>
                    <a:bodyPr/>
                    <a:lstStyle/>
                    <a:p>
                      <a:pPr algn="ctr"/>
                      <a:r>
                        <a:rPr lang="en-US" sz="2400" i="0" baseline="0" dirty="0" smtClean="0">
                          <a:latin typeface="Calibri" pitchFamily="34" charset="0"/>
                        </a:rPr>
                        <a:t>Decentralized Wireless Network with Temporal Correlation</a:t>
                      </a:r>
                      <a:endParaRPr lang="en-US" sz="2400" b="0" dirty="0">
                        <a:solidFill>
                          <a:srgbClr val="128438"/>
                        </a:solidFill>
                        <a:latin typeface="Calibri" pitchFamily="34" charset="0"/>
                      </a:endParaRPr>
                    </a:p>
                  </a:txBody>
                  <a:tcPr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24136">
                <a:tc>
                  <a:txBody>
                    <a:bodyPr/>
                    <a:lstStyle/>
                    <a:p>
                      <a:pPr marL="457200" indent="-457200" algn="l">
                        <a:buNone/>
                      </a:pPr>
                      <a:r>
                        <a:rPr lang="en-US" sz="200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Calibri" pitchFamily="34" charset="0"/>
                        </a:rPr>
                        <a:t>Joint temporal statistics of</a:t>
                      </a:r>
                      <a:r>
                        <a:rPr lang="en-US" sz="2000" baseline="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Calibri" pitchFamily="34" charset="0"/>
                        </a:rPr>
                        <a:t> interference </a:t>
                      </a:r>
                    </a:p>
                    <a:p>
                      <a:pPr marL="457200" marR="0" indent="-4572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en-US" sz="1800" baseline="0" dirty="0" smtClean="0">
                          <a:solidFill>
                            <a:srgbClr val="0070C0"/>
                          </a:solidFill>
                          <a:latin typeface="Calibri" pitchFamily="34" charset="0"/>
                        </a:rPr>
                        <a:t>Poisson field with temporal correlation</a:t>
                      </a:r>
                    </a:p>
                    <a:p>
                      <a:pPr marL="457200" marR="0" indent="-4572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en-US" sz="1800" baseline="0" dirty="0" smtClean="0">
                          <a:solidFill>
                            <a:srgbClr val="0070C0"/>
                          </a:solidFill>
                          <a:latin typeface="Calibri" pitchFamily="34" charset="0"/>
                        </a:rPr>
                        <a:t>Entire plane</a:t>
                      </a:r>
                    </a:p>
                    <a:p>
                      <a:pPr marL="457200" marR="0" indent="-4572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en-US" sz="1800" baseline="0" dirty="0" smtClean="0">
                          <a:solidFill>
                            <a:srgbClr val="0070C0"/>
                          </a:solidFill>
                          <a:latin typeface="Calibri" pitchFamily="34" charset="0"/>
                        </a:rPr>
                        <a:t>Unbounded </a:t>
                      </a:r>
                      <a:r>
                        <a:rPr lang="en-US" sz="1800" baseline="0" dirty="0" err="1" smtClean="0">
                          <a:solidFill>
                            <a:srgbClr val="0070C0"/>
                          </a:solidFill>
                          <a:latin typeface="Calibri" pitchFamily="34" charset="0"/>
                        </a:rPr>
                        <a:t>pathloss</a:t>
                      </a:r>
                      <a:r>
                        <a:rPr lang="en-US" sz="1800" baseline="0" dirty="0" smtClean="0">
                          <a:solidFill>
                            <a:srgbClr val="0070C0"/>
                          </a:solidFill>
                          <a:latin typeface="Calibri" pitchFamily="34" charset="0"/>
                        </a:rPr>
                        <a:t> function</a:t>
                      </a:r>
                    </a:p>
                    <a:p>
                      <a:pPr marL="457200" indent="-457200" algn="l">
                        <a:buNone/>
                      </a:pPr>
                      <a:endParaRPr lang="en-US" sz="2000" baseline="0" dirty="0" smtClean="0">
                        <a:solidFill>
                          <a:srgbClr val="128438"/>
                        </a:solidFill>
                        <a:latin typeface="Calibri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99309">
                <a:tc>
                  <a:txBody>
                    <a:bodyPr/>
                    <a:lstStyle/>
                    <a:p>
                      <a:pPr marL="0" indent="0" algn="l">
                        <a:buNone/>
                      </a:pPr>
                      <a:r>
                        <a:rPr lang="en-US" sz="200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Calibri" pitchFamily="34" charset="0"/>
                        </a:rPr>
                        <a:t>Closed-form</a:t>
                      </a:r>
                      <a:r>
                        <a:rPr lang="en-US" sz="2000" baseline="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Calibri" pitchFamily="34" charset="0"/>
                        </a:rPr>
                        <a:t> measures of single-hop communication performance</a:t>
                      </a:r>
                      <a:endParaRPr lang="en-US" sz="2000" baseline="0" dirty="0" smtClean="0">
                        <a:solidFill>
                          <a:srgbClr val="128438"/>
                        </a:solidFill>
                        <a:latin typeface="Calibri" pitchFamily="34" charset="0"/>
                      </a:endParaRPr>
                    </a:p>
                    <a:p>
                      <a:pPr marL="457200" indent="-457200" algn="l">
                        <a:buFont typeface="Arial" pitchFamily="34" charset="0"/>
                        <a:buChar char="•"/>
                      </a:pPr>
                      <a:r>
                        <a:rPr lang="en-US" sz="1800" baseline="0" dirty="0" smtClean="0">
                          <a:solidFill>
                            <a:srgbClr val="0070C0"/>
                          </a:solidFill>
                          <a:latin typeface="Calibri" pitchFamily="34" charset="0"/>
                        </a:rPr>
                        <a:t>Local delay</a:t>
                      </a:r>
                    </a:p>
                    <a:p>
                      <a:pPr marL="457200" indent="-457200" algn="l">
                        <a:buFont typeface="Arial" pitchFamily="34" charset="0"/>
                        <a:buChar char="•"/>
                      </a:pPr>
                      <a:r>
                        <a:rPr lang="en-US" sz="1800" baseline="0" dirty="0" smtClean="0">
                          <a:solidFill>
                            <a:srgbClr val="0070C0"/>
                          </a:solidFill>
                          <a:latin typeface="Calibri" pitchFamily="34" charset="0"/>
                        </a:rPr>
                        <a:t>Throughput outage probability</a:t>
                      </a:r>
                    </a:p>
                    <a:p>
                      <a:pPr marL="457200" indent="-457200" algn="l">
                        <a:buFont typeface="Arial" pitchFamily="34" charset="0"/>
                        <a:buChar char="•"/>
                      </a:pPr>
                      <a:r>
                        <a:rPr lang="en-US" sz="1800" baseline="0" dirty="0" smtClean="0">
                          <a:solidFill>
                            <a:srgbClr val="0070C0"/>
                          </a:solidFill>
                          <a:latin typeface="Calibri" pitchFamily="34" charset="0"/>
                        </a:rPr>
                        <a:t>Average network throughput</a:t>
                      </a:r>
                    </a:p>
                  </a:txBody>
                  <a:tcP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714620">
                <a:tc>
                  <a:txBody>
                    <a:bodyPr/>
                    <a:lstStyle/>
                    <a:p>
                      <a:pPr marL="457200" indent="-457200" algn="l">
                        <a:buFont typeface="Arial" pitchFamily="34" charset="0"/>
                        <a:buNone/>
                      </a:pPr>
                      <a:r>
                        <a:rPr lang="en-US" sz="2000" baseline="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Calibri" pitchFamily="34" charset="0"/>
                        </a:rPr>
                        <a:t>Extend definition and analysis of transmission capacity </a:t>
                      </a:r>
                    </a:p>
                    <a:p>
                      <a:pPr marL="457200" marR="0" indent="-4572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en-US" sz="1800" baseline="0" dirty="0" smtClean="0">
                          <a:solidFill>
                            <a:srgbClr val="0070C0"/>
                          </a:solidFill>
                          <a:latin typeface="Calibri" pitchFamily="34" charset="0"/>
                        </a:rPr>
                        <a:t>Quantify throughput-delay-reliability tradeoffs</a:t>
                      </a: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32773" name="Picture 7" descr="NM2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59363" y="2074863"/>
            <a:ext cx="3778250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Wireless Networking and Communications Group</a:t>
            </a:r>
            <a:endParaRPr lang="en-US"/>
          </a:p>
        </p:txBody>
      </p:sp>
      <p:sp>
        <p:nvSpPr>
          <p:cNvPr id="33794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System Model (Temporal Extension)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>
            <a:normAutofit fontScale="62500" lnSpcReduction="20000"/>
          </a:bodyPr>
          <a:lstStyle/>
          <a:p>
            <a:pPr>
              <a:defRPr/>
            </a:pPr>
            <a:fld id="{30C2894C-94B8-48D5-B5EC-A01843F7B8CF}" type="slidenum">
              <a:rPr lang="en-US"/>
              <a:pPr>
                <a:defRPr/>
              </a:pPr>
              <a:t>17</a:t>
            </a:fld>
            <a:endParaRPr lang="en-US"/>
          </a:p>
        </p:txBody>
      </p:sp>
      <p:sp>
        <p:nvSpPr>
          <p:cNvPr id="33796" name="Content Placeholder 4"/>
          <p:cNvSpPr>
            <a:spLocks noGrp="1"/>
          </p:cNvSpPr>
          <p:nvPr>
            <p:ph sz="quarter" idx="1"/>
          </p:nvPr>
        </p:nvSpPr>
        <p:spPr>
          <a:ln w="9525"/>
        </p:spPr>
        <p:txBody>
          <a:bodyPr/>
          <a:lstStyle/>
          <a:p>
            <a:r>
              <a:rPr lang="en-US" smtClean="0"/>
              <a:t>Network Model I (</a:t>
            </a:r>
            <a:r>
              <a:rPr lang="en-US" i="1" smtClean="0"/>
              <a:t>Synchronous</a:t>
            </a:r>
            <a:r>
              <a:rPr lang="en-US" smtClean="0"/>
              <a:t>)</a:t>
            </a:r>
          </a:p>
          <a:p>
            <a:pPr lvl="1"/>
            <a:r>
              <a:rPr lang="en-US" smtClean="0"/>
              <a:t>User emerge at time slot </a:t>
            </a:r>
            <a:r>
              <a:rPr lang="en-US" i="1" smtClean="0"/>
              <a:t>k</a:t>
            </a:r>
            <a:r>
              <a:rPr lang="en-US" smtClean="0"/>
              <a:t> and transmit for random duration</a:t>
            </a:r>
            <a:endParaRPr lang="en-US" i="1" smtClean="0"/>
          </a:p>
          <a:p>
            <a:endParaRPr lang="en-US" i="1" smtClean="0"/>
          </a:p>
          <a:p>
            <a:endParaRPr lang="en-US" i="1" smtClean="0"/>
          </a:p>
          <a:p>
            <a:pPr>
              <a:buFont typeface="Wingdings" pitchFamily="2" charset="2"/>
              <a:buNone/>
            </a:pPr>
            <a:endParaRPr lang="en-US" i="1" smtClean="0"/>
          </a:p>
        </p:txBody>
      </p:sp>
      <p:pic>
        <p:nvPicPr>
          <p:cNvPr id="33797" name="Picture 14" descr="addin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1143000" y="2311400"/>
            <a:ext cx="5105400" cy="73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798" name="Picture 9" descr="NM1.pn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990600" y="3192463"/>
            <a:ext cx="7578725" cy="297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Wireless Networking and Communications Group</a:t>
            </a:r>
            <a:endParaRPr lang="en-US"/>
          </a:p>
        </p:txBody>
      </p:sp>
      <p:sp>
        <p:nvSpPr>
          <p:cNvPr id="35842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System Model (Temporal Extension)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>
            <a:normAutofit fontScale="62500" lnSpcReduction="20000"/>
          </a:bodyPr>
          <a:lstStyle/>
          <a:p>
            <a:pPr>
              <a:defRPr/>
            </a:pPr>
            <a:fld id="{7954ED81-4B81-4096-A89B-0AA93F920416}" type="slidenum">
              <a:rPr lang="en-US"/>
              <a:pPr>
                <a:defRPr/>
              </a:pPr>
              <a:t>18</a:t>
            </a:fld>
            <a:endParaRPr lang="en-US"/>
          </a:p>
        </p:txBody>
      </p:sp>
      <p:sp>
        <p:nvSpPr>
          <p:cNvPr id="35844" name="Content Placeholder 4"/>
          <p:cNvSpPr>
            <a:spLocks noGrp="1"/>
          </p:cNvSpPr>
          <p:nvPr>
            <p:ph sz="quarter" idx="1"/>
          </p:nvPr>
        </p:nvSpPr>
        <p:spPr>
          <a:ln w="9525"/>
        </p:spPr>
        <p:txBody>
          <a:bodyPr/>
          <a:lstStyle/>
          <a:p>
            <a:r>
              <a:rPr lang="en-US" smtClean="0"/>
              <a:t>Network Model II (</a:t>
            </a:r>
            <a:r>
              <a:rPr lang="en-US" i="1" smtClean="0"/>
              <a:t>Asynchronous</a:t>
            </a:r>
            <a:r>
              <a:rPr lang="en-US" smtClean="0"/>
              <a:t>)</a:t>
            </a:r>
          </a:p>
          <a:p>
            <a:pPr lvl="1"/>
            <a:r>
              <a:rPr lang="en-US" smtClean="0"/>
              <a:t>Users can emerge at any time slot </a:t>
            </a:r>
            <a:r>
              <a:rPr lang="en-US" i="1" smtClean="0"/>
              <a:t>m</a:t>
            </a:r>
          </a:p>
        </p:txBody>
      </p:sp>
      <p:pic>
        <p:nvPicPr>
          <p:cNvPr id="35845" name="Picture 11" descr="addin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1143000" y="2286000"/>
            <a:ext cx="5791200" cy="852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46" name="Picture 7" descr="NM2.pn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914400" y="3222625"/>
            <a:ext cx="7696200" cy="2949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Wireless Networking and Communications Group</a:t>
            </a:r>
            <a:endParaRPr lang="en-US"/>
          </a:p>
        </p:txBody>
      </p:sp>
      <p:sp>
        <p:nvSpPr>
          <p:cNvPr id="36866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Performance of Decentralized Networks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>
            <a:normAutofit fontScale="62500" lnSpcReduction="20000"/>
          </a:bodyPr>
          <a:lstStyle/>
          <a:p>
            <a:pPr>
              <a:defRPr/>
            </a:pPr>
            <a:fld id="{118A132E-D1E2-4879-A07D-CD11CD14D0F5}" type="slidenum">
              <a:rPr lang="en-US"/>
              <a:pPr>
                <a:defRPr/>
              </a:pPr>
              <a:t>19</a:t>
            </a:fld>
            <a:endParaRPr lang="en-US"/>
          </a:p>
        </p:txBody>
      </p:sp>
      <p:sp>
        <p:nvSpPr>
          <p:cNvPr id="36868" name="Content Placeholder 4"/>
          <p:cNvSpPr>
            <a:spLocks noGrp="1"/>
          </p:cNvSpPr>
          <p:nvPr>
            <p:ph sz="quarter" idx="1"/>
          </p:nvPr>
        </p:nvSpPr>
        <p:spPr>
          <a:ln w="9525"/>
        </p:spPr>
        <p:txBody>
          <a:bodyPr/>
          <a:lstStyle/>
          <a:p>
            <a:r>
              <a:rPr lang="en-US" smtClean="0"/>
              <a:t>Single-hop communication performance measures</a:t>
            </a:r>
          </a:p>
          <a:p>
            <a:endParaRPr lang="en-US" smtClean="0"/>
          </a:p>
          <a:p>
            <a:endParaRPr lang="en-US" smtClean="0"/>
          </a:p>
          <a:p>
            <a:endParaRPr lang="en-US" smtClean="0"/>
          </a:p>
          <a:p>
            <a:endParaRPr lang="en-US" smtClean="0"/>
          </a:p>
          <a:p>
            <a:r>
              <a:rPr lang="en-US" smtClean="0"/>
              <a:t>Deriving exact closed-form expressions with temporal dependence is an open problem</a:t>
            </a:r>
          </a:p>
        </p:txBody>
      </p:sp>
      <p:graphicFrame>
        <p:nvGraphicFramePr>
          <p:cNvPr id="8" name="Table 7"/>
          <p:cNvGraphicFramePr>
            <a:graphicFrameLocks noGrp="1"/>
          </p:cNvGraphicFramePr>
          <p:nvPr/>
        </p:nvGraphicFramePr>
        <p:xfrm>
          <a:off x="471312" y="1905000"/>
          <a:ext cx="8610600" cy="1767840"/>
        </p:xfrm>
        <a:graphic>
          <a:graphicData uri="http://schemas.openxmlformats.org/drawingml/2006/table">
            <a:tbl>
              <a:tblPr firstRow="1" firstCol="1" bandRow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tableStyleId>{5C22544A-7EE6-4342-B048-85BDC9FD1C3A}</a:tableStyleId>
              </a:tblPr>
              <a:tblGrid>
                <a:gridCol w="2652888"/>
                <a:gridCol w="3276600"/>
                <a:gridCol w="2681112"/>
              </a:tblGrid>
              <a:tr h="375745"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Calibri" pitchFamily="34" charset="0"/>
                        </a:rPr>
                        <a:t>Performance Measure</a:t>
                      </a:r>
                      <a:endParaRPr lang="en-US" sz="2000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Calibri" pitchFamily="34" charset="0"/>
                        </a:rPr>
                        <a:t>Key</a:t>
                      </a:r>
                      <a:r>
                        <a:rPr lang="en-US" sz="2000" baseline="0" dirty="0" smtClean="0">
                          <a:latin typeface="Calibri" pitchFamily="34" charset="0"/>
                        </a:rPr>
                        <a:t> Prior Work</a:t>
                      </a:r>
                      <a:endParaRPr lang="en-US" sz="2000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Calibri" pitchFamily="34" charset="0"/>
                        </a:rPr>
                        <a:t>Temporal Dependence</a:t>
                      </a:r>
                      <a:endParaRPr lang="en-US" sz="2000" dirty="0">
                        <a:latin typeface="Calibri" pitchFamily="34" charset="0"/>
                      </a:endParaRPr>
                    </a:p>
                  </a:txBody>
                  <a:tcPr/>
                </a:tc>
              </a:tr>
              <a:tr h="346841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Calibri" pitchFamily="34" charset="0"/>
                        </a:rPr>
                        <a:t>Outage</a:t>
                      </a:r>
                      <a:r>
                        <a:rPr lang="en-US" baseline="0" dirty="0" smtClean="0">
                          <a:latin typeface="Calibri" pitchFamily="34" charset="0"/>
                        </a:rPr>
                        <a:t> Probability</a:t>
                      </a:r>
                      <a:endParaRPr lang="en-US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solidFill>
                            <a:srgbClr val="D86E2C"/>
                          </a:solidFill>
                          <a:latin typeface="Calibri" pitchFamily="34" charset="0"/>
                        </a:rPr>
                        <a:t>[Weber, Andrews &amp; </a:t>
                      </a:r>
                      <a:r>
                        <a:rPr lang="en-US" sz="1800" dirty="0" err="1" smtClean="0">
                          <a:solidFill>
                            <a:srgbClr val="D86E2C"/>
                          </a:solidFill>
                          <a:latin typeface="Calibri" pitchFamily="34" charset="0"/>
                        </a:rPr>
                        <a:t>Jindal</a:t>
                      </a:r>
                      <a:r>
                        <a:rPr lang="en-US" sz="1800" dirty="0" smtClean="0">
                          <a:solidFill>
                            <a:srgbClr val="D86E2C"/>
                          </a:solidFill>
                          <a:latin typeface="Calibri" pitchFamily="34" charset="0"/>
                        </a:rPr>
                        <a:t>, 2007]</a:t>
                      </a:r>
                      <a:endParaRPr lang="en-US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 smtClean="0">
                          <a:latin typeface="Calibri" pitchFamily="34" charset="0"/>
                        </a:rPr>
                        <a:t>Independent</a:t>
                      </a:r>
                      <a:endParaRPr lang="en-US" dirty="0">
                        <a:latin typeface="Calibri" pitchFamily="34" charset="0"/>
                      </a:endParaRPr>
                    </a:p>
                  </a:txBody>
                  <a:tcPr/>
                </a:tc>
              </a:tr>
              <a:tr h="346841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Calibri" pitchFamily="34" charset="0"/>
                        </a:rPr>
                        <a:t>Transmission Capacity</a:t>
                      </a:r>
                      <a:endParaRPr lang="en-US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0" baseline="0" dirty="0" smtClean="0">
                          <a:solidFill>
                            <a:srgbClr val="D86E2C"/>
                          </a:solidFill>
                          <a:latin typeface="Calibri" pitchFamily="34" charset="0"/>
                        </a:rPr>
                        <a:t>[Weber </a:t>
                      </a:r>
                      <a:r>
                        <a:rPr lang="en-US" sz="1800" b="0" i="1" baseline="0" dirty="0" smtClean="0">
                          <a:solidFill>
                            <a:srgbClr val="D86E2C"/>
                          </a:solidFill>
                          <a:latin typeface="Calibri" pitchFamily="34" charset="0"/>
                        </a:rPr>
                        <a:t>et al.</a:t>
                      </a:r>
                      <a:r>
                        <a:rPr lang="en-US" sz="1800" b="0" baseline="0" dirty="0" smtClean="0">
                          <a:solidFill>
                            <a:srgbClr val="D86E2C"/>
                          </a:solidFill>
                          <a:latin typeface="Calibri" pitchFamily="34" charset="0"/>
                        </a:rPr>
                        <a:t>, 2005]</a:t>
                      </a:r>
                      <a:endParaRPr lang="en-US" dirty="0">
                        <a:solidFill>
                          <a:srgbClr val="D86E2C"/>
                        </a:solidFill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 smtClean="0">
                          <a:latin typeface="Calibri" pitchFamily="34" charset="0"/>
                        </a:rPr>
                        <a:t>Independent</a:t>
                      </a:r>
                      <a:endParaRPr lang="en-US" dirty="0">
                        <a:latin typeface="Calibri" pitchFamily="34" charset="0"/>
                      </a:endParaRPr>
                    </a:p>
                  </a:txBody>
                  <a:tcPr/>
                </a:tc>
              </a:tr>
              <a:tr h="606972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Calibri" pitchFamily="34" charset="0"/>
                        </a:rPr>
                        <a:t>Local Delay</a:t>
                      </a:r>
                      <a:endParaRPr lang="en-US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28600" indent="-228600">
                        <a:buFont typeface="Arial" pitchFamily="34" charset="0"/>
                        <a:buNone/>
                      </a:pPr>
                      <a:r>
                        <a:rPr lang="en-US" sz="1800" b="0" baseline="0" dirty="0" smtClean="0">
                          <a:solidFill>
                            <a:srgbClr val="D86E2C"/>
                          </a:solidFill>
                          <a:latin typeface="Calibri" pitchFamily="34" charset="0"/>
                        </a:rPr>
                        <a:t>[</a:t>
                      </a:r>
                      <a:r>
                        <a:rPr lang="en-US" sz="1800" b="0" baseline="0" dirty="0" err="1" smtClean="0">
                          <a:solidFill>
                            <a:srgbClr val="D86E2C"/>
                          </a:solidFill>
                          <a:latin typeface="Calibri" pitchFamily="34" charset="0"/>
                        </a:rPr>
                        <a:t>Haenggi</a:t>
                      </a:r>
                      <a:r>
                        <a:rPr lang="en-US" sz="1800" b="0" baseline="0" dirty="0" smtClean="0">
                          <a:solidFill>
                            <a:srgbClr val="D86E2C"/>
                          </a:solidFill>
                          <a:latin typeface="Calibri" pitchFamily="34" charset="0"/>
                        </a:rPr>
                        <a:t>, 2010]</a:t>
                      </a:r>
                    </a:p>
                    <a:p>
                      <a:pPr marL="228600" indent="-228600">
                        <a:buFont typeface="Arial" pitchFamily="34" charset="0"/>
                        <a:buNone/>
                      </a:pPr>
                      <a:r>
                        <a:rPr lang="en-US" sz="1800" b="0" baseline="0" dirty="0" smtClean="0">
                          <a:solidFill>
                            <a:srgbClr val="D86E2C"/>
                          </a:solidFill>
                          <a:latin typeface="Calibri" pitchFamily="34" charset="0"/>
                        </a:rPr>
                        <a:t>[</a:t>
                      </a:r>
                      <a:r>
                        <a:rPr lang="en-US" sz="1800" b="0" baseline="0" dirty="0" err="1" smtClean="0">
                          <a:solidFill>
                            <a:srgbClr val="D86E2C"/>
                          </a:solidFill>
                          <a:latin typeface="Calibri" pitchFamily="34" charset="0"/>
                        </a:rPr>
                        <a:t>Baccelli</a:t>
                      </a:r>
                      <a:r>
                        <a:rPr lang="en-US" sz="1800" b="0" baseline="0" dirty="0" smtClean="0">
                          <a:solidFill>
                            <a:srgbClr val="D86E2C"/>
                          </a:solidFill>
                          <a:latin typeface="Calibri" pitchFamily="34" charset="0"/>
                        </a:rPr>
                        <a:t> &amp; </a:t>
                      </a:r>
                      <a:r>
                        <a:rPr lang="en-US" sz="1800" b="0" baseline="0" dirty="0" err="1" smtClean="0">
                          <a:solidFill>
                            <a:srgbClr val="D86E2C"/>
                          </a:solidFill>
                          <a:latin typeface="Calibri" pitchFamily="34" charset="0"/>
                        </a:rPr>
                        <a:t>Blaszczyszyn</a:t>
                      </a:r>
                      <a:r>
                        <a:rPr lang="en-US" sz="1800" b="0" baseline="0" dirty="0" smtClean="0">
                          <a:solidFill>
                            <a:srgbClr val="D86E2C"/>
                          </a:solidFill>
                          <a:latin typeface="Calibri" pitchFamily="34" charset="0"/>
                        </a:rPr>
                        <a:t>, 2010]</a:t>
                      </a:r>
                      <a:endParaRPr lang="en-US" dirty="0">
                        <a:solidFill>
                          <a:srgbClr val="D86E2C"/>
                        </a:solidFill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28600" indent="-228600" algn="l">
                        <a:buFont typeface="Arial" pitchFamily="34" charset="0"/>
                        <a:buChar char="•"/>
                      </a:pPr>
                      <a:r>
                        <a:rPr lang="en-US" baseline="0" dirty="0" smtClean="0">
                          <a:latin typeface="Calibri" pitchFamily="34" charset="0"/>
                        </a:rPr>
                        <a:t>Independent</a:t>
                      </a:r>
                    </a:p>
                    <a:p>
                      <a:pPr marL="228600" indent="-228600" algn="l">
                        <a:buFont typeface="Arial" pitchFamily="34" charset="0"/>
                        <a:buChar char="•"/>
                      </a:pPr>
                      <a:r>
                        <a:rPr lang="en-US" baseline="0" dirty="0" smtClean="0">
                          <a:latin typeface="Calibri" pitchFamily="34" charset="0"/>
                        </a:rPr>
                        <a:t>Complete correlation</a:t>
                      </a: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Wireless Networking and Communications Group</a:t>
            </a:r>
            <a:endParaRPr lang="en-US"/>
          </a:p>
        </p:txBody>
      </p:sp>
      <p:sp>
        <p:nvSpPr>
          <p:cNvPr id="16386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Outline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fld id="{CC7FE9C2-3EBE-4CEE-BE9C-0B3148701CBD}" type="slidenum">
              <a:rPr lang="en-US"/>
              <a:pPr>
                <a:defRPr/>
              </a:pPr>
              <a:t>2</a:t>
            </a:fld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marL="320040" indent="-320040" fontAlgn="auto">
              <a:spcAft>
                <a:spcPts val="0"/>
              </a:spcAft>
              <a:buFont typeface="Wingdings"/>
              <a:buChar char=""/>
              <a:defRPr/>
            </a:pPr>
            <a:r>
              <a:rPr lang="en-US" dirty="0" smtClean="0"/>
              <a:t>Introduction</a:t>
            </a:r>
          </a:p>
          <a:p>
            <a:pPr marL="320040" indent="-320040" fontAlgn="auto">
              <a:spcAft>
                <a:spcPts val="0"/>
              </a:spcAft>
              <a:buFont typeface="Wingdings"/>
              <a:buChar char=""/>
              <a:defRPr/>
            </a:pPr>
            <a:r>
              <a:rPr lang="en-US" dirty="0" smtClean="0"/>
              <a:t>Background</a:t>
            </a:r>
          </a:p>
          <a:p>
            <a:pPr marL="320040" indent="-320040" fontAlgn="auto">
              <a:spcAft>
                <a:spcPts val="0"/>
              </a:spcAft>
              <a:buFont typeface="Wingdings"/>
              <a:buChar char=""/>
              <a:defRPr/>
            </a:pPr>
            <a:r>
              <a:rPr lang="en-US" dirty="0" smtClean="0"/>
              <a:t>System Model</a:t>
            </a:r>
          </a:p>
          <a:p>
            <a:pPr marL="320040" indent="-320040" fontAlgn="auto">
              <a:spcAft>
                <a:spcPts val="0"/>
              </a:spcAft>
              <a:buFont typeface="Wingdings"/>
              <a:buChar char=""/>
              <a:defRPr/>
            </a:pPr>
            <a:r>
              <a:rPr lang="en-US" dirty="0" smtClean="0">
                <a:solidFill>
                  <a:srgbClr val="D86E2C"/>
                </a:solidFill>
              </a:rPr>
              <a:t>Statistical Modeling of Radio Frequency Interference</a:t>
            </a:r>
          </a:p>
          <a:p>
            <a:pPr marL="320040" indent="-320040" fontAlgn="auto">
              <a:spcAft>
                <a:spcPts val="0"/>
              </a:spcAft>
              <a:buFont typeface="Wingdings"/>
              <a:buChar char=""/>
              <a:defRPr/>
            </a:pPr>
            <a:r>
              <a:rPr lang="en-US" dirty="0" smtClean="0">
                <a:solidFill>
                  <a:srgbClr val="D86E2C"/>
                </a:solidFill>
              </a:rPr>
              <a:t>Communication Performance Analysis of Wireless Networks</a:t>
            </a:r>
          </a:p>
          <a:p>
            <a:pPr marL="338138" indent="-338138" fontAlgn="auto">
              <a:spcAft>
                <a:spcPts val="0"/>
              </a:spcAft>
              <a:buFont typeface="Wingdings"/>
              <a:buChar char=""/>
              <a:tabLst>
                <a:tab pos="338138" algn="l"/>
              </a:tabLst>
              <a:defRPr/>
            </a:pPr>
            <a:r>
              <a:rPr lang="en-US" dirty="0" smtClean="0">
                <a:solidFill>
                  <a:srgbClr val="D86E2C"/>
                </a:solidFill>
              </a:rPr>
              <a:t>Receiver Design to Mitigate Radio Frequency Interference</a:t>
            </a:r>
          </a:p>
          <a:p>
            <a:pPr marL="338138" indent="-338138" fontAlgn="auto">
              <a:spcAft>
                <a:spcPts val="0"/>
              </a:spcAft>
              <a:buFont typeface="Wingdings"/>
              <a:buChar char=""/>
              <a:tabLst>
                <a:tab pos="338138" algn="l"/>
              </a:tabLst>
              <a:defRPr/>
            </a:pPr>
            <a:r>
              <a:rPr lang="en-US" dirty="0" smtClean="0"/>
              <a:t>Conclusion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Wireless Networking and Communications Group</a:t>
            </a:r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>Deriving Closed-form Performance Measures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>
            <a:normAutofit fontScale="62500" lnSpcReduction="20000"/>
          </a:bodyPr>
          <a:lstStyle/>
          <a:p>
            <a:pPr>
              <a:defRPr/>
            </a:pPr>
            <a:fld id="{D0B1402C-CB7A-447B-A7D5-8FE4B7C9D42B}" type="slidenum">
              <a:rPr lang="en-US"/>
              <a:pPr>
                <a:defRPr/>
              </a:pPr>
              <a:t>20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457200" y="1828800"/>
            <a:ext cx="2667000" cy="442913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dirty="0">
                <a:solidFill>
                  <a:srgbClr val="D86E2C"/>
                </a:solidFill>
                <a:latin typeface="Calibri" pitchFamily="34" charset="0"/>
              </a:rPr>
              <a:t>Problem Formulation</a:t>
            </a:r>
            <a:endParaRPr lang="en-US" sz="2000" dirty="0">
              <a:solidFill>
                <a:srgbClr val="D86E2C"/>
              </a:solidFill>
              <a:latin typeface="Calibri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27038" y="4725988"/>
            <a:ext cx="2773362" cy="423862"/>
          </a:xfrm>
          <a:prstGeom prst="roundRect">
            <a:avLst>
              <a:gd name="adj" fmla="val 10858"/>
            </a:avLst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dirty="0">
                <a:solidFill>
                  <a:srgbClr val="D86E2C"/>
                </a:solidFill>
                <a:latin typeface="Calibri" pitchFamily="34" charset="0"/>
              </a:rPr>
              <a:t>Performance Measures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590925" y="1863725"/>
            <a:ext cx="982663" cy="400050"/>
          </a:xfrm>
          <a:prstGeom prst="rect">
            <a:avLst/>
          </a:prstGeom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dirty="0">
                <a:solidFill>
                  <a:srgbClr val="0070C0"/>
                </a:solidFill>
                <a:latin typeface="Calibri" pitchFamily="34" charset="0"/>
              </a:rPr>
              <a:t>Power</a:t>
            </a:r>
            <a:endParaRPr lang="en-US" sz="2000" dirty="0">
              <a:solidFill>
                <a:srgbClr val="0070C0"/>
              </a:solidFill>
              <a:latin typeface="Calibri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477000" y="1854200"/>
            <a:ext cx="2503488" cy="400050"/>
          </a:xfrm>
          <a:prstGeom prst="rect">
            <a:avLst/>
          </a:prstGeom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dirty="0">
                <a:solidFill>
                  <a:srgbClr val="0070C0"/>
                </a:solidFill>
                <a:latin typeface="Calibri" pitchFamily="34" charset="0"/>
              </a:rPr>
              <a:t>Amplitude and Phase</a:t>
            </a:r>
            <a:endParaRPr lang="en-US" sz="2000" dirty="0">
              <a:solidFill>
                <a:srgbClr val="0070C0"/>
              </a:solidFill>
              <a:latin typeface="Calibri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295650" y="4724400"/>
            <a:ext cx="2398713" cy="400050"/>
          </a:xfrm>
          <a:prstGeom prst="rect">
            <a:avLst/>
          </a:prstGeom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dirty="0">
                <a:solidFill>
                  <a:srgbClr val="0070C0"/>
                </a:solidFill>
                <a:latin typeface="Calibri" pitchFamily="34" charset="0"/>
              </a:rPr>
              <a:t>Laplace Transform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7264400" y="4724400"/>
            <a:ext cx="1879600" cy="400050"/>
          </a:xfrm>
          <a:prstGeom prst="rect">
            <a:avLst/>
          </a:prstGeom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dirty="0">
                <a:solidFill>
                  <a:srgbClr val="0070C0"/>
                </a:solidFill>
                <a:latin typeface="Calibri" pitchFamily="34" charset="0"/>
              </a:rPr>
              <a:t>Tail Probability</a:t>
            </a:r>
            <a:endParaRPr lang="en-US" sz="2000" dirty="0">
              <a:solidFill>
                <a:srgbClr val="0070C0"/>
              </a:solidFill>
              <a:latin typeface="Calibri" pitchFamily="34" charset="0"/>
            </a:endParaRPr>
          </a:p>
        </p:txBody>
      </p:sp>
      <p:sp>
        <p:nvSpPr>
          <p:cNvPr id="12" name="Down Arrow 11"/>
          <p:cNvSpPr/>
          <p:nvPr/>
        </p:nvSpPr>
        <p:spPr>
          <a:xfrm>
            <a:off x="3925888" y="2209800"/>
            <a:ext cx="207962" cy="25146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6210300" y="4038600"/>
            <a:ext cx="2933700" cy="400050"/>
          </a:xfrm>
          <a:prstGeom prst="rect">
            <a:avLst/>
          </a:prstGeom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dirty="0">
                <a:solidFill>
                  <a:srgbClr val="0070C0"/>
                </a:solidFill>
                <a:latin typeface="Calibri" pitchFamily="34" charset="0"/>
              </a:rPr>
              <a:t>Characteristic Function</a:t>
            </a:r>
            <a:endParaRPr lang="en-US" sz="2000" dirty="0">
              <a:solidFill>
                <a:srgbClr val="0070C0"/>
              </a:solidFill>
              <a:latin typeface="Calibri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495300" y="2562225"/>
            <a:ext cx="2667000" cy="441325"/>
          </a:xfrm>
          <a:prstGeom prst="roundRect">
            <a:avLst/>
          </a:prstGeom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dirty="0">
                <a:solidFill>
                  <a:srgbClr val="0070C0"/>
                </a:solidFill>
                <a:latin typeface="Calibri" pitchFamily="34" charset="0"/>
              </a:rPr>
              <a:t>Required assumptions</a:t>
            </a:r>
            <a:endParaRPr lang="en-US" sz="2000" dirty="0">
              <a:solidFill>
                <a:srgbClr val="0070C0"/>
              </a:solidFill>
              <a:latin typeface="Calibri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463550" y="3378200"/>
            <a:ext cx="2743200" cy="708025"/>
          </a:xfrm>
          <a:prstGeom prst="roundRect">
            <a:avLst>
              <a:gd name="adj" fmla="val 0"/>
            </a:avLst>
          </a:prstGeom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dirty="0">
                <a:solidFill>
                  <a:srgbClr val="0070C0"/>
                </a:solidFill>
                <a:latin typeface="Calibri" pitchFamily="34" charset="0"/>
              </a:rPr>
              <a:t>Approximate tails if closed-form not possible</a:t>
            </a:r>
            <a:endParaRPr lang="en-US" sz="2000" dirty="0">
              <a:solidFill>
                <a:srgbClr val="0070C0"/>
              </a:solidFill>
              <a:latin typeface="Calibri" pitchFamily="34" charset="0"/>
            </a:endParaRPr>
          </a:p>
        </p:txBody>
      </p:sp>
      <p:sp>
        <p:nvSpPr>
          <p:cNvPr id="23" name="Down Arrow 22"/>
          <p:cNvSpPr/>
          <p:nvPr/>
        </p:nvSpPr>
        <p:spPr>
          <a:xfrm>
            <a:off x="8153400" y="4419600"/>
            <a:ext cx="228600" cy="3810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4" name="Rounded Rectangle 23"/>
          <p:cNvSpPr/>
          <p:nvPr/>
        </p:nvSpPr>
        <p:spPr>
          <a:xfrm>
            <a:off x="457200" y="2297113"/>
            <a:ext cx="8618538" cy="1017587"/>
          </a:xfrm>
          <a:prstGeom prst="roundRect">
            <a:avLst/>
          </a:prstGeom>
          <a:noFill/>
          <a:ln w="9525">
            <a:solidFill>
              <a:schemeClr val="accent2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5" name="Rounded Rectangle 24"/>
          <p:cNvSpPr/>
          <p:nvPr/>
        </p:nvSpPr>
        <p:spPr>
          <a:xfrm>
            <a:off x="457200" y="3386138"/>
            <a:ext cx="8618538" cy="652462"/>
          </a:xfrm>
          <a:prstGeom prst="roundRect">
            <a:avLst/>
          </a:prstGeom>
          <a:noFill/>
          <a:ln w="9525">
            <a:solidFill>
              <a:schemeClr val="accent2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50" name="Picture 49" descr="addin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8"/>
          <a:srcRect/>
          <a:stretch>
            <a:fillRect/>
          </a:stretch>
        </p:blipFill>
        <p:spPr bwMode="auto">
          <a:xfrm>
            <a:off x="6186488" y="2862263"/>
            <a:ext cx="1943100" cy="44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" name="Picture 30" descr="addin_tmp.pn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9"/>
          <a:srcRect/>
          <a:stretch>
            <a:fillRect/>
          </a:stretch>
        </p:blipFill>
        <p:spPr bwMode="auto">
          <a:xfrm>
            <a:off x="4186238" y="2867025"/>
            <a:ext cx="1152525" cy="180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" name="Picture 34" descr="addin_tmp.pn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0"/>
          <a:srcRect/>
          <a:stretch>
            <a:fillRect/>
          </a:stretch>
        </p:blipFill>
        <p:spPr bwMode="auto">
          <a:xfrm>
            <a:off x="4191000" y="3657600"/>
            <a:ext cx="544513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" name="Picture 36" descr="addin_tmp.png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1"/>
          <a:srcRect/>
          <a:stretch>
            <a:fillRect/>
          </a:stretch>
        </p:blipFill>
        <p:spPr bwMode="auto">
          <a:xfrm>
            <a:off x="7467600" y="3657600"/>
            <a:ext cx="609600" cy="155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8" name="Rounded Rectangle 37"/>
          <p:cNvSpPr/>
          <p:nvPr/>
        </p:nvSpPr>
        <p:spPr>
          <a:xfrm>
            <a:off x="3276600" y="1339850"/>
            <a:ext cx="2438400" cy="3841750"/>
          </a:xfrm>
          <a:prstGeom prst="roundRect">
            <a:avLst>
              <a:gd name="adj" fmla="val 3704"/>
            </a:avLst>
          </a:prstGeom>
          <a:noFill/>
          <a:ln w="9525">
            <a:solidFill>
              <a:srgbClr val="0070C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9" name="Rounded Rectangle 38"/>
          <p:cNvSpPr/>
          <p:nvPr/>
        </p:nvSpPr>
        <p:spPr>
          <a:xfrm>
            <a:off x="5791200" y="1339850"/>
            <a:ext cx="3200400" cy="3841750"/>
          </a:xfrm>
          <a:prstGeom prst="roundRect">
            <a:avLst>
              <a:gd name="adj" fmla="val 1289"/>
            </a:avLst>
          </a:prstGeom>
          <a:noFill/>
          <a:ln w="9525">
            <a:solidFill>
              <a:srgbClr val="0070C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3" name="Down Arrow 12"/>
          <p:cNvSpPr/>
          <p:nvPr/>
        </p:nvSpPr>
        <p:spPr>
          <a:xfrm>
            <a:off x="8166100" y="2209800"/>
            <a:ext cx="215900" cy="19050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37912" name="Picture 29" descr="addin_tmp.png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2"/>
          <a:srcRect/>
          <a:stretch>
            <a:fillRect/>
          </a:stretch>
        </p:blipFill>
        <p:spPr bwMode="auto">
          <a:xfrm>
            <a:off x="6096000" y="4465638"/>
            <a:ext cx="1905000" cy="196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3" name="TextBox 52"/>
          <p:cNvSpPr txBox="1"/>
          <p:nvPr/>
        </p:nvSpPr>
        <p:spPr>
          <a:xfrm>
            <a:off x="3276600" y="1339850"/>
            <a:ext cx="2438400" cy="442913"/>
          </a:xfrm>
          <a:prstGeom prst="round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dirty="0">
                <a:solidFill>
                  <a:schemeClr val="tx1"/>
                </a:solidFill>
                <a:latin typeface="Calibri" pitchFamily="34" charset="0"/>
              </a:rPr>
              <a:t>Key Prior Work</a:t>
            </a:r>
            <a:endParaRPr lang="en-US" sz="2000" dirty="0">
              <a:solidFill>
                <a:schemeClr val="tx1"/>
              </a:solidFill>
              <a:latin typeface="Calibri" pitchFamily="34" charset="0"/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5791200" y="1339850"/>
            <a:ext cx="3200400" cy="442913"/>
          </a:xfrm>
          <a:prstGeom prst="round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dirty="0">
                <a:solidFill>
                  <a:schemeClr val="tx1"/>
                </a:solidFill>
                <a:latin typeface="Calibri" pitchFamily="34" charset="0"/>
              </a:rPr>
              <a:t>My Approach</a:t>
            </a:r>
            <a:endParaRPr lang="en-US" sz="2000" dirty="0">
              <a:solidFill>
                <a:schemeClr val="tx1"/>
              </a:solidFill>
              <a:latin typeface="Calibri" pitchFamily="34" charset="0"/>
            </a:endParaRPr>
          </a:p>
        </p:txBody>
      </p:sp>
      <p:pic>
        <p:nvPicPr>
          <p:cNvPr id="32" name="Picture 31" descr="addin_tmp.png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3"/>
          <a:srcRect/>
          <a:stretch>
            <a:fillRect/>
          </a:stretch>
        </p:blipFill>
        <p:spPr bwMode="auto">
          <a:xfrm>
            <a:off x="6724650" y="2308225"/>
            <a:ext cx="1447800" cy="455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" name="Rectangle 32"/>
          <p:cNvSpPr>
            <a:spLocks noChangeArrowheads="1"/>
          </p:cNvSpPr>
          <p:nvPr/>
        </p:nvSpPr>
        <p:spPr bwMode="auto">
          <a:xfrm>
            <a:off x="514350" y="5210175"/>
            <a:ext cx="8153400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>
                <a:solidFill>
                  <a:srgbClr val="0070C0"/>
                </a:solidFill>
                <a:latin typeface="Calibri" pitchFamily="34" charset="0"/>
              </a:rPr>
              <a:t>Advantage: </a:t>
            </a:r>
            <a:r>
              <a:rPr lang="en-US" sz="2000">
                <a:latin typeface="Calibri" pitchFamily="34" charset="0"/>
              </a:rPr>
              <a:t>	Closed-form expressions derived relatively easily</a:t>
            </a:r>
          </a:p>
          <a:p>
            <a:r>
              <a:rPr lang="en-US" sz="2000">
                <a:solidFill>
                  <a:srgbClr val="0070C0"/>
                </a:solidFill>
                <a:latin typeface="Calibri" pitchFamily="34" charset="0"/>
              </a:rPr>
              <a:t>Disadvantage:</a:t>
            </a:r>
            <a:r>
              <a:rPr lang="en-US" sz="2000">
                <a:latin typeface="Calibri" pitchFamily="34" charset="0"/>
              </a:rPr>
              <a:t>	Asymptotically exact for low outage regimes </a:t>
            </a:r>
            <a:br>
              <a:rPr lang="en-US" sz="2000">
                <a:latin typeface="Calibri" pitchFamily="34" charset="0"/>
              </a:rPr>
            </a:br>
            <a:r>
              <a:rPr lang="en-US" sz="2000">
                <a:latin typeface="Calibri" pitchFamily="34" charset="0"/>
              </a:rPr>
              <a:t>                                (simulations also match in high outage regimes)</a:t>
            </a:r>
          </a:p>
        </p:txBody>
      </p:sp>
      <p:sp>
        <p:nvSpPr>
          <p:cNvPr id="34" name="Rounded Rectangle 33"/>
          <p:cNvSpPr/>
          <p:nvPr/>
        </p:nvSpPr>
        <p:spPr>
          <a:xfrm>
            <a:off x="419100" y="5257800"/>
            <a:ext cx="7353300" cy="914400"/>
          </a:xfrm>
          <a:prstGeom prst="roundRect">
            <a:avLst/>
          </a:prstGeom>
          <a:noFill/>
          <a:ln>
            <a:solidFill>
              <a:srgbClr val="D86E2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0" name="Bent Arrow 39"/>
          <p:cNvSpPr/>
          <p:nvPr/>
        </p:nvSpPr>
        <p:spPr>
          <a:xfrm rot="10800000">
            <a:off x="7793038" y="5192713"/>
            <a:ext cx="436562" cy="735012"/>
          </a:xfrm>
          <a:prstGeom prst="bentArrow">
            <a:avLst>
              <a:gd name="adj1" fmla="val 39504"/>
              <a:gd name="adj2" fmla="val 31216"/>
              <a:gd name="adj3" fmla="val 32300"/>
              <a:gd name="adj4" fmla="val 43750"/>
            </a:avLst>
          </a:prstGeom>
          <a:noFill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2" grpId="0" animBg="1"/>
      <p:bldP spid="24" grpId="0" animBg="1"/>
      <p:bldP spid="25" grpId="0" animBg="1"/>
      <p:bldP spid="33" grpId="0"/>
      <p:bldP spid="34" grpId="0" animBg="1"/>
      <p:bldP spid="40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Wireless Networking and Communications Group</a:t>
            </a:r>
            <a:endParaRPr lang="en-US"/>
          </a:p>
        </p:txBody>
      </p:sp>
      <p:sp>
        <p:nvSpPr>
          <p:cNvPr id="38914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Joint Temporal Statistics of Interference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>
            <a:normAutofit fontScale="62500" lnSpcReduction="20000"/>
          </a:bodyPr>
          <a:lstStyle/>
          <a:p>
            <a:pPr>
              <a:defRPr/>
            </a:pPr>
            <a:fld id="{0FA2EDAD-7A57-4448-9583-EF8853B96AD4}" type="slidenum">
              <a:rPr lang="en-US"/>
              <a:pPr>
                <a:defRPr/>
              </a:pPr>
              <a:t>21</a:t>
            </a:fld>
            <a:endParaRPr lang="en-US"/>
          </a:p>
        </p:txBody>
      </p:sp>
      <p:sp>
        <p:nvSpPr>
          <p:cNvPr id="38916" name="Content Placeholder 4"/>
          <p:cNvSpPr>
            <a:spLocks noGrp="1"/>
          </p:cNvSpPr>
          <p:nvPr>
            <p:ph sz="quarter" idx="1"/>
          </p:nvPr>
        </p:nvSpPr>
        <p:spPr>
          <a:ln w="9525"/>
        </p:spPr>
        <p:txBody>
          <a:bodyPr/>
          <a:lstStyle/>
          <a:p>
            <a:r>
              <a:rPr lang="en-US" smtClean="0"/>
              <a:t>Interference vector</a:t>
            </a:r>
          </a:p>
          <a:p>
            <a:r>
              <a:rPr lang="en-US" smtClean="0"/>
              <a:t>Follows a 2</a:t>
            </a:r>
            <a:r>
              <a:rPr lang="en-US" i="1" smtClean="0"/>
              <a:t>n</a:t>
            </a:r>
            <a:r>
              <a:rPr lang="en-US" smtClean="0"/>
              <a:t>-dimensional symmetric alpha stable</a:t>
            </a:r>
          </a:p>
          <a:p>
            <a:pPr lvl="1"/>
            <a:r>
              <a:rPr lang="en-US" sz="2200" smtClean="0"/>
              <a:t>Exact when                              </a:t>
            </a:r>
            <a:r>
              <a:rPr lang="en-US" sz="1800" smtClean="0">
                <a:solidFill>
                  <a:srgbClr val="D86E2C"/>
                </a:solidFill>
              </a:rPr>
              <a:t>[Ilow &amp; Hatzinakos, 1998] </a:t>
            </a:r>
            <a:endParaRPr lang="en-US" sz="1800" smtClean="0"/>
          </a:p>
          <a:p>
            <a:r>
              <a:rPr lang="en-US" smtClean="0"/>
              <a:t>Dissertation provides theorems to show</a:t>
            </a:r>
          </a:p>
          <a:p>
            <a:pPr lvl="1"/>
            <a:r>
              <a:rPr lang="en-US" sz="2200" smtClean="0"/>
              <a:t>Joint amplitude tail probabilities dominated by isotropic component (i.e., due to users active in time slots 1 through n)</a:t>
            </a:r>
          </a:p>
        </p:txBody>
      </p:sp>
      <p:pic>
        <p:nvPicPr>
          <p:cNvPr id="38917" name="Picture 8" descr="addin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/>
          <a:srcRect/>
          <a:stretch>
            <a:fillRect/>
          </a:stretch>
        </p:blipFill>
        <p:spPr bwMode="auto">
          <a:xfrm>
            <a:off x="3581400" y="1447800"/>
            <a:ext cx="2895600" cy="409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Picture 17" descr="addin_tmp.pn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6"/>
          <a:srcRect/>
          <a:stretch>
            <a:fillRect/>
          </a:stretch>
        </p:blipFill>
        <p:spPr bwMode="auto">
          <a:xfrm>
            <a:off x="885825" y="4132263"/>
            <a:ext cx="8004175" cy="1884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Rounded Rectangle 18"/>
          <p:cNvSpPr/>
          <p:nvPr/>
        </p:nvSpPr>
        <p:spPr>
          <a:xfrm>
            <a:off x="792163" y="4073525"/>
            <a:ext cx="8247062" cy="1939925"/>
          </a:xfrm>
          <a:prstGeom prst="roundRect">
            <a:avLst>
              <a:gd name="adj" fmla="val 8315"/>
            </a:avLst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38920" name="Picture 10" descr="addin_tmp.pn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7"/>
          <a:srcRect/>
          <a:stretch>
            <a:fillRect/>
          </a:stretch>
        </p:blipFill>
        <p:spPr bwMode="auto">
          <a:xfrm>
            <a:off x="2501900" y="2455863"/>
            <a:ext cx="1647825" cy="227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Rounded Rectangle 9"/>
          <p:cNvSpPr/>
          <p:nvPr/>
        </p:nvSpPr>
        <p:spPr>
          <a:xfrm>
            <a:off x="7340600" y="4591050"/>
            <a:ext cx="533400" cy="45720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2" name="Rounded Rectangle 11"/>
          <p:cNvSpPr/>
          <p:nvPr/>
        </p:nvSpPr>
        <p:spPr>
          <a:xfrm>
            <a:off x="7351713" y="4210050"/>
            <a:ext cx="1535112" cy="38100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solidFill>
                  <a:schemeClr val="tx1"/>
                </a:solidFill>
                <a:latin typeface="Calibri" pitchFamily="34" charset="0"/>
              </a:rPr>
              <a:t>Depends on L</a:t>
            </a:r>
            <a:endParaRPr lang="en-US" sz="1600" dirty="0">
              <a:latin typeface="Calibri" pitchFamily="34" charset="0"/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5284788" y="4576763"/>
            <a:ext cx="161925" cy="45720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4" name="Rounded Rectangle 13"/>
          <p:cNvSpPr/>
          <p:nvPr/>
        </p:nvSpPr>
        <p:spPr>
          <a:xfrm>
            <a:off x="4695825" y="4133850"/>
            <a:ext cx="2286000" cy="442913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solidFill>
                  <a:schemeClr val="tx1"/>
                </a:solidFill>
                <a:latin typeface="Calibri" pitchFamily="34" charset="0"/>
              </a:rPr>
              <a:t>Depends on fading and emissions</a:t>
            </a:r>
            <a:endParaRPr lang="en-US" sz="1600" dirty="0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10" grpId="0" animBg="1"/>
      <p:bldP spid="12" grpId="0" animBg="1"/>
      <p:bldP spid="13" grpId="0" animBg="1"/>
      <p:bldP spid="14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Wireless Networking and Communications Group</a:t>
            </a:r>
            <a:endParaRPr lang="en-US"/>
          </a:p>
        </p:txBody>
      </p:sp>
      <p:sp>
        <p:nvSpPr>
          <p:cNvPr id="39938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Local Delay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>
            <a:normAutofit fontScale="62500" lnSpcReduction="20000"/>
          </a:bodyPr>
          <a:lstStyle/>
          <a:p>
            <a:pPr>
              <a:defRPr/>
            </a:pPr>
            <a:fld id="{113084F5-D5B0-44A9-8747-1025C7A20837}" type="slidenum">
              <a:rPr lang="en-US"/>
              <a:pPr>
                <a:defRPr/>
              </a:pPr>
              <a:t>22</a:t>
            </a:fld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10000"/>
          </a:bodyPr>
          <a:lstStyle/>
          <a:p>
            <a:pPr marL="320040" indent="-320040" fontAlgn="auto">
              <a:spcAft>
                <a:spcPts val="0"/>
              </a:spcAft>
              <a:buFont typeface="Wingdings"/>
              <a:buChar char=""/>
              <a:defRPr/>
            </a:pPr>
            <a:r>
              <a:rPr lang="en-US" sz="2800" dirty="0" smtClean="0"/>
              <a:t>Average time slots to have one successful transmission</a:t>
            </a:r>
          </a:p>
          <a:p>
            <a:pPr marL="320040" indent="-320040" fontAlgn="auto">
              <a:spcAft>
                <a:spcPts val="0"/>
              </a:spcAft>
              <a:buFont typeface="Wingdings"/>
              <a:buChar char=""/>
              <a:defRPr/>
            </a:pPr>
            <a:endParaRPr lang="en-US" dirty="0" smtClean="0"/>
          </a:p>
          <a:p>
            <a:pPr marL="320040" indent="-320040" fontAlgn="auto">
              <a:spcAft>
                <a:spcPts val="0"/>
              </a:spcAft>
              <a:buFont typeface="Wingdings"/>
              <a:buChar char=""/>
              <a:defRPr/>
            </a:pPr>
            <a:endParaRPr lang="en-US" dirty="0" smtClean="0"/>
          </a:p>
          <a:p>
            <a:pPr marL="320040" indent="-320040" fontAlgn="auto">
              <a:spcAft>
                <a:spcPts val="0"/>
              </a:spcAft>
              <a:buFont typeface="Wingdings"/>
              <a:buChar char=""/>
              <a:defRPr/>
            </a:pPr>
            <a:endParaRPr lang="en-US" dirty="0" smtClean="0"/>
          </a:p>
          <a:p>
            <a:pPr marL="320040" indent="-320040" fontAlgn="auto">
              <a:spcAft>
                <a:spcPts val="0"/>
              </a:spcAft>
              <a:buFont typeface="Wingdings"/>
              <a:buChar char=""/>
              <a:defRPr/>
            </a:pPr>
            <a:endParaRPr lang="en-US" dirty="0" smtClean="0"/>
          </a:p>
          <a:p>
            <a:pPr marL="320040" indent="-320040" fontAlgn="auto">
              <a:spcAft>
                <a:spcPts val="0"/>
              </a:spcAft>
              <a:buFont typeface="Wingdings"/>
              <a:buChar char=""/>
              <a:defRPr/>
            </a:pPr>
            <a:endParaRPr lang="en-US" dirty="0" smtClean="0"/>
          </a:p>
          <a:p>
            <a:pPr marL="320040" indent="-320040" fontAlgn="auto">
              <a:spcAft>
                <a:spcPts val="0"/>
              </a:spcAft>
              <a:buFont typeface="Wingdings"/>
              <a:buChar char=""/>
              <a:defRPr/>
            </a:pPr>
            <a:endParaRPr lang="en-US" dirty="0" smtClean="0"/>
          </a:p>
          <a:p>
            <a:pPr marL="320040" indent="-320040" fontAlgn="auto">
              <a:spcAft>
                <a:spcPts val="0"/>
              </a:spcAft>
              <a:buFont typeface="Wingdings"/>
              <a:buChar char=""/>
              <a:defRPr/>
            </a:pPr>
            <a:endParaRPr lang="en-US" dirty="0" smtClean="0"/>
          </a:p>
          <a:p>
            <a:pPr marL="320040" indent="-320040" fontAlgn="auto">
              <a:spcAft>
                <a:spcPts val="0"/>
              </a:spcAft>
              <a:buFont typeface="Wingdings"/>
              <a:buChar char=""/>
              <a:defRPr/>
            </a:pPr>
            <a:r>
              <a:rPr lang="en-US" sz="2800" dirty="0" smtClean="0"/>
              <a:t>Dissertation also derives</a:t>
            </a:r>
          </a:p>
          <a:p>
            <a:pPr marL="640080" lvl="1" indent="-274320" fontAlgn="auto">
              <a:spcAft>
                <a:spcPts val="0"/>
              </a:spcAft>
              <a:buFont typeface="Wingdings 2"/>
              <a:buChar char=""/>
              <a:defRPr/>
            </a:pPr>
            <a:r>
              <a:rPr lang="en-US" dirty="0" smtClean="0"/>
              <a:t>Throughput outage probability</a:t>
            </a:r>
          </a:p>
          <a:p>
            <a:pPr marL="640080" lvl="1" indent="-274320" fontAlgn="auto">
              <a:spcAft>
                <a:spcPts val="0"/>
              </a:spcAft>
              <a:buFont typeface="Wingdings 2"/>
              <a:buChar char=""/>
              <a:defRPr/>
            </a:pPr>
            <a:r>
              <a:rPr lang="en-US" dirty="0" smtClean="0"/>
              <a:t>Average network throughput</a:t>
            </a:r>
          </a:p>
        </p:txBody>
      </p:sp>
      <p:pic>
        <p:nvPicPr>
          <p:cNvPr id="39941" name="Picture 2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4341813" y="1514475"/>
            <a:ext cx="5168900" cy="3876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14" descr="addin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5"/>
          <a:srcRect/>
          <a:stretch>
            <a:fillRect/>
          </a:stretch>
        </p:blipFill>
        <p:spPr bwMode="auto">
          <a:xfrm>
            <a:off x="422275" y="3162300"/>
            <a:ext cx="3962400" cy="1127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Rounded Rectangle 18"/>
          <p:cNvSpPr/>
          <p:nvPr/>
        </p:nvSpPr>
        <p:spPr>
          <a:xfrm>
            <a:off x="4800600" y="5486400"/>
            <a:ext cx="4305300" cy="838200"/>
          </a:xfrm>
          <a:prstGeom prst="roundRect">
            <a:avLst>
              <a:gd name="adj" fmla="val 16743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39944" name="Picture 29" descr="addin_tmp.pn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6"/>
          <a:srcRect/>
          <a:stretch>
            <a:fillRect/>
          </a:stretch>
        </p:blipFill>
        <p:spPr bwMode="auto">
          <a:xfrm>
            <a:off x="4953000" y="5853113"/>
            <a:ext cx="4038600" cy="43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9945" name="TextBox 24"/>
          <p:cNvSpPr txBox="1">
            <a:spLocks noChangeArrowheads="1"/>
          </p:cNvSpPr>
          <p:nvPr/>
        </p:nvSpPr>
        <p:spPr bwMode="auto">
          <a:xfrm>
            <a:off x="6019800" y="5461000"/>
            <a:ext cx="18288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solidFill>
                  <a:srgbClr val="D86E2C"/>
                </a:solidFill>
                <a:latin typeface="Calibri" pitchFamily="34" charset="0"/>
              </a:rPr>
              <a:t>Network Model II</a:t>
            </a:r>
          </a:p>
        </p:txBody>
      </p:sp>
      <p:grpSp>
        <p:nvGrpSpPr>
          <p:cNvPr id="39946" name="Group 59"/>
          <p:cNvGrpSpPr>
            <a:grpSpLocks/>
          </p:cNvGrpSpPr>
          <p:nvPr/>
        </p:nvGrpSpPr>
        <p:grpSpPr bwMode="auto">
          <a:xfrm>
            <a:off x="431800" y="2139950"/>
            <a:ext cx="3759200" cy="381000"/>
            <a:chOff x="-533400" y="2209800"/>
            <a:chExt cx="4631055" cy="441960"/>
          </a:xfrm>
        </p:grpSpPr>
        <p:cxnSp>
          <p:nvCxnSpPr>
            <p:cNvPr id="20" name="Straight Arrow Connector 19"/>
            <p:cNvCxnSpPr/>
            <p:nvPr/>
          </p:nvCxnSpPr>
          <p:spPr>
            <a:xfrm>
              <a:off x="684991" y="2285302"/>
              <a:ext cx="2209921" cy="1841"/>
            </a:xfrm>
            <a:prstGeom prst="straightConnector1">
              <a:avLst/>
            </a:prstGeom>
            <a:ln w="19050">
              <a:solidFill>
                <a:srgbClr val="0070C0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 rot="5400000">
              <a:off x="618345" y="2286223"/>
              <a:ext cx="152845" cy="0"/>
            </a:xfrm>
            <a:prstGeom prst="line">
              <a:avLst/>
            </a:prstGeom>
            <a:ln w="1905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 rot="5400000">
              <a:off x="1437777" y="2286223"/>
              <a:ext cx="152845" cy="0"/>
            </a:xfrm>
            <a:prstGeom prst="line">
              <a:avLst/>
            </a:prstGeom>
            <a:ln w="1905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 rot="5400000">
              <a:off x="2220049" y="2286223"/>
              <a:ext cx="152845" cy="0"/>
            </a:xfrm>
            <a:prstGeom prst="line">
              <a:avLst/>
            </a:prstGeom>
            <a:ln w="1905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/>
          </p:nvCxnSpPr>
          <p:spPr>
            <a:xfrm rot="5400000">
              <a:off x="3763082" y="2286223"/>
              <a:ext cx="152845" cy="0"/>
            </a:xfrm>
            <a:prstGeom prst="line">
              <a:avLst/>
            </a:prstGeom>
            <a:ln w="1905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39958" name="Picture 33" descr="addin_tmp.png"/>
            <p:cNvPicPr>
              <a:picLocks noChangeAspect="1"/>
            </p:cNvPicPr>
            <p:nvPr>
              <p:custDataLst>
                <p:tags r:id="rId8"/>
              </p:custDataLst>
            </p:nvPr>
          </p:nvPicPr>
          <p:blipFill>
            <a:blip r:embed="rId17"/>
            <a:srcRect/>
            <a:stretch>
              <a:fillRect/>
            </a:stretch>
          </p:blipFill>
          <p:spPr bwMode="auto">
            <a:xfrm>
              <a:off x="-533400" y="2438400"/>
              <a:ext cx="1280160" cy="1809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9959" name="Picture 34" descr="addin_tmp.png"/>
            <p:cNvPicPr>
              <a:picLocks noChangeAspect="1"/>
            </p:cNvPicPr>
            <p:nvPr>
              <p:custDataLst>
                <p:tags r:id="rId9"/>
              </p:custDataLst>
            </p:nvPr>
          </p:nvPicPr>
          <p:blipFill>
            <a:blip r:embed="rId18"/>
            <a:srcRect/>
            <a:stretch>
              <a:fillRect/>
            </a:stretch>
          </p:blipFill>
          <p:spPr bwMode="auto">
            <a:xfrm>
              <a:off x="1447800" y="2438400"/>
              <a:ext cx="102870" cy="1676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9960" name="Picture 36" descr="addin_tmp.png"/>
            <p:cNvPicPr>
              <a:picLocks noChangeAspect="1"/>
            </p:cNvPicPr>
            <p:nvPr>
              <p:custDataLst>
                <p:tags r:id="rId10"/>
              </p:custDataLst>
            </p:nvPr>
          </p:nvPicPr>
          <p:blipFill>
            <a:blip r:embed="rId19"/>
            <a:srcRect/>
            <a:stretch>
              <a:fillRect/>
            </a:stretch>
          </p:blipFill>
          <p:spPr bwMode="auto">
            <a:xfrm>
              <a:off x="2235765" y="2438400"/>
              <a:ext cx="106680" cy="1714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cxnSp>
          <p:nvCxnSpPr>
            <p:cNvPr id="39" name="Straight Arrow Connector 38"/>
            <p:cNvCxnSpPr/>
            <p:nvPr/>
          </p:nvCxnSpPr>
          <p:spPr>
            <a:xfrm>
              <a:off x="3452280" y="2285302"/>
              <a:ext cx="387225" cy="1841"/>
            </a:xfrm>
            <a:prstGeom prst="straightConnector1">
              <a:avLst/>
            </a:prstGeom>
            <a:ln w="19050">
              <a:solidFill>
                <a:srgbClr val="0070C0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Arrow Connector 42"/>
            <p:cNvCxnSpPr/>
            <p:nvPr/>
          </p:nvCxnSpPr>
          <p:spPr>
            <a:xfrm flipV="1">
              <a:off x="2894911" y="2285302"/>
              <a:ext cx="610173" cy="3683"/>
            </a:xfrm>
            <a:prstGeom prst="straightConnector1">
              <a:avLst/>
            </a:prstGeom>
            <a:ln w="19050">
              <a:solidFill>
                <a:srgbClr val="0070C0"/>
              </a:solidFill>
              <a:prstDash val="dash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39963" name="Picture 45" descr="addin_tmp.png"/>
            <p:cNvPicPr>
              <a:picLocks noChangeAspect="1"/>
            </p:cNvPicPr>
            <p:nvPr>
              <p:custDataLst>
                <p:tags r:id="rId11"/>
              </p:custDataLst>
            </p:nvPr>
          </p:nvPicPr>
          <p:blipFill>
            <a:blip r:embed="rId20"/>
            <a:srcRect/>
            <a:stretch>
              <a:fillRect/>
            </a:stretch>
          </p:blipFill>
          <p:spPr bwMode="auto">
            <a:xfrm>
              <a:off x="3543300" y="2438400"/>
              <a:ext cx="554355" cy="2133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29" name="Picture 28" descr="addin_tmp.pn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21"/>
          <a:srcRect/>
          <a:stretch>
            <a:fillRect/>
          </a:stretch>
        </p:blipFill>
        <p:spPr bwMode="auto">
          <a:xfrm>
            <a:off x="889000" y="1943100"/>
            <a:ext cx="762000" cy="153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" name="Picture 31" descr="addin_tmp.png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22"/>
          <a:srcRect/>
          <a:stretch>
            <a:fillRect/>
          </a:stretch>
        </p:blipFill>
        <p:spPr bwMode="auto">
          <a:xfrm>
            <a:off x="2959100" y="1943100"/>
            <a:ext cx="750888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" name="Picture 32" descr="addin_tmp.png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23"/>
          <a:srcRect/>
          <a:stretch>
            <a:fillRect/>
          </a:stretch>
        </p:blipFill>
        <p:spPr bwMode="auto">
          <a:xfrm>
            <a:off x="2638425" y="2003425"/>
            <a:ext cx="254000" cy="28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950" name="Picture 63" descr="addin_tmp.png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24"/>
          <a:srcRect/>
          <a:stretch>
            <a:fillRect/>
          </a:stretch>
        </p:blipFill>
        <p:spPr bwMode="auto">
          <a:xfrm>
            <a:off x="457200" y="2717800"/>
            <a:ext cx="4038600" cy="163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5" name="Rounded Rectangle 64"/>
          <p:cNvSpPr/>
          <p:nvPr/>
        </p:nvSpPr>
        <p:spPr>
          <a:xfrm>
            <a:off x="381000" y="3138488"/>
            <a:ext cx="4027488" cy="1295400"/>
          </a:xfrm>
          <a:prstGeom prst="roundRect">
            <a:avLst>
              <a:gd name="adj" fmla="val 16743"/>
            </a:avLst>
          </a:prstGeom>
          <a:noFill/>
          <a:ln>
            <a:solidFill>
              <a:srgbClr val="D86E2C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31" name="Picture 30" descr="addin_tmp.png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25"/>
          <a:srcRect/>
          <a:stretch>
            <a:fillRect/>
          </a:stretch>
        </p:blipFill>
        <p:spPr bwMode="auto">
          <a:xfrm>
            <a:off x="1790700" y="1943100"/>
            <a:ext cx="750888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5" name="Picture 1"/>
          <p:cNvPicPr>
            <a:picLocks noChangeAspect="1" noChangeArrowheads="1"/>
          </p:cNvPicPr>
          <p:nvPr/>
        </p:nvPicPr>
        <p:blipFill>
          <a:blip r:embed="rId17"/>
          <a:srcRect/>
          <a:stretch>
            <a:fillRect/>
          </a:stretch>
        </p:blipFill>
        <p:spPr bwMode="auto">
          <a:xfrm>
            <a:off x="4114800" y="2308225"/>
            <a:ext cx="5334000" cy="38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Wireless Networking and Communications Group</a:t>
            </a:r>
            <a:endParaRPr lang="en-US"/>
          </a:p>
        </p:txBody>
      </p:sp>
      <p:sp>
        <p:nvSpPr>
          <p:cNvPr id="41987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Transmission Capacity (TC)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>
            <a:normAutofit fontScale="62500" lnSpcReduction="20000"/>
          </a:bodyPr>
          <a:lstStyle/>
          <a:p>
            <a:pPr>
              <a:defRPr/>
            </a:pPr>
            <a:fld id="{68E1D197-9F3C-4C8B-B00C-65CCDE70CC22}" type="slidenum">
              <a:rPr lang="en-US"/>
              <a:pPr>
                <a:defRPr/>
              </a:pPr>
              <a:t>23</a:t>
            </a:fld>
            <a:endParaRPr lang="en-US"/>
          </a:p>
        </p:txBody>
      </p:sp>
      <p:sp>
        <p:nvSpPr>
          <p:cNvPr id="41989" name="Content Placeholder 4"/>
          <p:cNvSpPr>
            <a:spLocks noGrp="1"/>
          </p:cNvSpPr>
          <p:nvPr>
            <p:ph sz="quarter" idx="1"/>
          </p:nvPr>
        </p:nvSpPr>
        <p:spPr>
          <a:ln w="9525"/>
        </p:spPr>
        <p:txBody>
          <a:bodyPr/>
          <a:lstStyle/>
          <a:p>
            <a:r>
              <a:rPr lang="en-US" smtClean="0"/>
              <a:t>Defined assuming temporal independence</a:t>
            </a:r>
            <a:r>
              <a:rPr lang="en-US" smtClean="0">
                <a:solidFill>
                  <a:schemeClr val="accent2"/>
                </a:solidFill>
              </a:rPr>
              <a:t> </a:t>
            </a:r>
            <a:r>
              <a:rPr lang="en-US" sz="1800" smtClean="0">
                <a:solidFill>
                  <a:schemeClr val="accent2"/>
                </a:solidFill>
              </a:rPr>
              <a:t>[Weber </a:t>
            </a:r>
            <a:r>
              <a:rPr lang="en-US" sz="1800" i="1" smtClean="0">
                <a:solidFill>
                  <a:schemeClr val="accent2"/>
                </a:solidFill>
              </a:rPr>
              <a:t>et al.</a:t>
            </a:r>
            <a:r>
              <a:rPr lang="en-US" sz="1800" smtClean="0">
                <a:solidFill>
                  <a:schemeClr val="accent2"/>
                </a:solidFill>
              </a:rPr>
              <a:t>, 2005]</a:t>
            </a:r>
            <a:endParaRPr lang="en-US" smtClean="0"/>
          </a:p>
          <a:p>
            <a:r>
              <a:rPr lang="en-US" smtClean="0"/>
              <a:t>Extension:</a:t>
            </a:r>
          </a:p>
        </p:txBody>
      </p:sp>
      <p:pic>
        <p:nvPicPr>
          <p:cNvPr id="41990" name="Picture 18" descr="addin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8"/>
          <a:srcRect/>
          <a:stretch>
            <a:fillRect/>
          </a:stretch>
        </p:blipFill>
        <p:spPr bwMode="auto">
          <a:xfrm>
            <a:off x="2320925" y="1874838"/>
            <a:ext cx="5956300" cy="687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8" name="Picture 57" descr="addin_tmp.pn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9"/>
          <a:srcRect/>
          <a:stretch>
            <a:fillRect/>
          </a:stretch>
        </p:blipFill>
        <p:spPr bwMode="auto">
          <a:xfrm>
            <a:off x="258763" y="4657725"/>
            <a:ext cx="744537" cy="227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" name="Rounded Rectangle 28"/>
          <p:cNvSpPr/>
          <p:nvPr/>
        </p:nvSpPr>
        <p:spPr>
          <a:xfrm>
            <a:off x="260350" y="5491163"/>
            <a:ext cx="3886200" cy="520700"/>
          </a:xfrm>
          <a:prstGeom prst="roundRect">
            <a:avLst>
              <a:gd name="adj" fmla="val 16743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1993" name="TextBox 29"/>
          <p:cNvSpPr txBox="1">
            <a:spLocks noChangeArrowheads="1"/>
          </p:cNvSpPr>
          <p:nvPr/>
        </p:nvSpPr>
        <p:spPr bwMode="auto">
          <a:xfrm>
            <a:off x="1325563" y="5432425"/>
            <a:ext cx="182880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solidFill>
                  <a:srgbClr val="D86E2C"/>
                </a:solidFill>
                <a:latin typeface="Calibri" pitchFamily="34" charset="0"/>
              </a:rPr>
              <a:t>Network Model II</a:t>
            </a:r>
          </a:p>
        </p:txBody>
      </p:sp>
      <p:pic>
        <p:nvPicPr>
          <p:cNvPr id="41994" name="Picture 56" descr="addin_tmp.pn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20"/>
          <a:srcRect/>
          <a:stretch>
            <a:fillRect/>
          </a:stretch>
        </p:blipFill>
        <p:spPr bwMode="auto">
          <a:xfrm>
            <a:off x="373063" y="5759450"/>
            <a:ext cx="3665537" cy="20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35" name="Straight Connector 34"/>
          <p:cNvCxnSpPr/>
          <p:nvPr/>
        </p:nvCxnSpPr>
        <p:spPr>
          <a:xfrm>
            <a:off x="5410200" y="3036888"/>
            <a:ext cx="1143000" cy="0"/>
          </a:xfrm>
          <a:prstGeom prst="line">
            <a:avLst/>
          </a:prstGeom>
          <a:ln w="127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>
            <a:off x="5410200" y="4256088"/>
            <a:ext cx="1143000" cy="0"/>
          </a:xfrm>
          <a:prstGeom prst="line">
            <a:avLst/>
          </a:prstGeom>
          <a:ln w="127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39" name="Up Arrow 38"/>
          <p:cNvSpPr/>
          <p:nvPr/>
        </p:nvSpPr>
        <p:spPr>
          <a:xfrm>
            <a:off x="6400800" y="3036888"/>
            <a:ext cx="381000" cy="1219200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0" name="TextBox 39"/>
          <p:cNvSpPr txBox="1">
            <a:spLocks noChangeArrowheads="1"/>
          </p:cNvSpPr>
          <p:nvPr/>
        </p:nvSpPr>
        <p:spPr bwMode="auto">
          <a:xfrm>
            <a:off x="6781800" y="3494088"/>
            <a:ext cx="182880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solidFill>
                  <a:srgbClr val="D86E2C"/>
                </a:solidFill>
                <a:latin typeface="Calibri" pitchFamily="34" charset="0"/>
              </a:rPr>
              <a:t>Goodput: ~1.8x</a:t>
            </a:r>
          </a:p>
        </p:txBody>
      </p:sp>
      <p:cxnSp>
        <p:nvCxnSpPr>
          <p:cNvPr id="42" name="Straight Connector 41"/>
          <p:cNvCxnSpPr/>
          <p:nvPr/>
        </p:nvCxnSpPr>
        <p:spPr>
          <a:xfrm rot="5400000">
            <a:off x="4271963" y="4446588"/>
            <a:ext cx="2819400" cy="0"/>
          </a:xfrm>
          <a:prstGeom prst="line">
            <a:avLst/>
          </a:prstGeom>
          <a:ln w="127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 rot="5400000">
            <a:off x="5316538" y="5054600"/>
            <a:ext cx="1600200" cy="3175"/>
          </a:xfrm>
          <a:prstGeom prst="line">
            <a:avLst/>
          </a:prstGeom>
          <a:ln w="12700">
            <a:solidFill>
              <a:srgbClr val="D86E2C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48" name="Left Arrow 47"/>
          <p:cNvSpPr/>
          <p:nvPr/>
        </p:nvSpPr>
        <p:spPr>
          <a:xfrm>
            <a:off x="5683250" y="5246688"/>
            <a:ext cx="412750" cy="22860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9" name="TextBox 48"/>
          <p:cNvSpPr txBox="1">
            <a:spLocks noChangeArrowheads="1"/>
          </p:cNvSpPr>
          <p:nvPr/>
        </p:nvSpPr>
        <p:spPr bwMode="auto">
          <a:xfrm>
            <a:off x="6096000" y="5170488"/>
            <a:ext cx="228600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solidFill>
                  <a:srgbClr val="D86E2C"/>
                </a:solidFill>
                <a:latin typeface="Calibri" pitchFamily="34" charset="0"/>
              </a:rPr>
              <a:t>Improved Reliability</a:t>
            </a:r>
          </a:p>
        </p:txBody>
      </p:sp>
      <p:sp>
        <p:nvSpPr>
          <p:cNvPr id="50" name="TextBox 49"/>
          <p:cNvSpPr>
            <a:spLocks noChangeArrowheads="1"/>
          </p:cNvSpPr>
          <p:nvPr/>
        </p:nvSpPr>
        <p:spPr bwMode="auto">
          <a:xfrm>
            <a:off x="5083175" y="4713288"/>
            <a:ext cx="4038600" cy="714375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rgbClr val="D86E2C"/>
            </a:solidFill>
            <a:round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solidFill>
                  <a:srgbClr val="0070C0"/>
                </a:solidFill>
                <a:latin typeface="Calibri" pitchFamily="34" charset="0"/>
              </a:rPr>
              <a:t>Motivates designing MAC protocols that achieve optimum lifetime distribution </a:t>
            </a:r>
          </a:p>
        </p:txBody>
      </p:sp>
      <p:grpSp>
        <p:nvGrpSpPr>
          <p:cNvPr id="42004" name="Group 32"/>
          <p:cNvGrpSpPr>
            <a:grpSpLocks/>
          </p:cNvGrpSpPr>
          <p:nvPr/>
        </p:nvGrpSpPr>
        <p:grpSpPr bwMode="auto">
          <a:xfrm>
            <a:off x="184150" y="2921000"/>
            <a:ext cx="3759200" cy="381000"/>
            <a:chOff x="-533400" y="2209800"/>
            <a:chExt cx="4631055" cy="441960"/>
          </a:xfrm>
        </p:grpSpPr>
        <p:cxnSp>
          <p:nvCxnSpPr>
            <p:cNvPr id="34" name="Straight Arrow Connector 33"/>
            <p:cNvCxnSpPr/>
            <p:nvPr/>
          </p:nvCxnSpPr>
          <p:spPr>
            <a:xfrm>
              <a:off x="684991" y="2285302"/>
              <a:ext cx="2209921" cy="1841"/>
            </a:xfrm>
            <a:prstGeom prst="straightConnector1">
              <a:avLst/>
            </a:prstGeom>
            <a:ln w="19050">
              <a:solidFill>
                <a:srgbClr val="0070C0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/>
            <p:nvPr/>
          </p:nvCxnSpPr>
          <p:spPr>
            <a:xfrm rot="5400000">
              <a:off x="618345" y="2286223"/>
              <a:ext cx="152845" cy="0"/>
            </a:xfrm>
            <a:prstGeom prst="line">
              <a:avLst/>
            </a:prstGeom>
            <a:ln w="1905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/>
            <p:nvPr/>
          </p:nvCxnSpPr>
          <p:spPr>
            <a:xfrm rot="5400000">
              <a:off x="1437777" y="2286223"/>
              <a:ext cx="152845" cy="0"/>
            </a:xfrm>
            <a:prstGeom prst="line">
              <a:avLst/>
            </a:prstGeom>
            <a:ln w="1905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/>
            <p:cNvCxnSpPr/>
            <p:nvPr/>
          </p:nvCxnSpPr>
          <p:spPr>
            <a:xfrm rot="5400000">
              <a:off x="2220049" y="2286223"/>
              <a:ext cx="152845" cy="0"/>
            </a:xfrm>
            <a:prstGeom prst="line">
              <a:avLst/>
            </a:prstGeom>
            <a:ln w="1905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/>
            <p:cNvCxnSpPr/>
            <p:nvPr/>
          </p:nvCxnSpPr>
          <p:spPr>
            <a:xfrm rot="5400000">
              <a:off x="3763082" y="2286223"/>
              <a:ext cx="152845" cy="0"/>
            </a:xfrm>
            <a:prstGeom prst="line">
              <a:avLst/>
            </a:prstGeom>
            <a:ln w="1905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42019" name="Picture 44" descr="addin_tmp.png"/>
            <p:cNvPicPr>
              <a:picLocks noChangeAspect="1"/>
            </p:cNvPicPr>
            <p:nvPr>
              <p:custDataLst>
                <p:tags r:id="rId12"/>
              </p:custDataLst>
            </p:nvPr>
          </p:nvPicPr>
          <p:blipFill>
            <a:blip r:embed="rId21"/>
            <a:srcRect/>
            <a:stretch>
              <a:fillRect/>
            </a:stretch>
          </p:blipFill>
          <p:spPr bwMode="auto">
            <a:xfrm>
              <a:off x="-533400" y="2438400"/>
              <a:ext cx="1280160" cy="1809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2020" name="Picture 45" descr="addin_tmp.png"/>
            <p:cNvPicPr>
              <a:picLocks noChangeAspect="1"/>
            </p:cNvPicPr>
            <p:nvPr>
              <p:custDataLst>
                <p:tags r:id="rId13"/>
              </p:custDataLst>
            </p:nvPr>
          </p:nvPicPr>
          <p:blipFill>
            <a:blip r:embed="rId22"/>
            <a:srcRect/>
            <a:stretch>
              <a:fillRect/>
            </a:stretch>
          </p:blipFill>
          <p:spPr bwMode="auto">
            <a:xfrm>
              <a:off x="1447800" y="2438400"/>
              <a:ext cx="102870" cy="1676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2021" name="Picture 46" descr="addin_tmp.png"/>
            <p:cNvPicPr>
              <a:picLocks noChangeAspect="1"/>
            </p:cNvPicPr>
            <p:nvPr>
              <p:custDataLst>
                <p:tags r:id="rId14"/>
              </p:custDataLst>
            </p:nvPr>
          </p:nvPicPr>
          <p:blipFill>
            <a:blip r:embed="rId23"/>
            <a:srcRect/>
            <a:stretch>
              <a:fillRect/>
            </a:stretch>
          </p:blipFill>
          <p:spPr bwMode="auto">
            <a:xfrm>
              <a:off x="2235765" y="2438400"/>
              <a:ext cx="106680" cy="1714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cxnSp>
          <p:nvCxnSpPr>
            <p:cNvPr id="51" name="Straight Arrow Connector 50"/>
            <p:cNvCxnSpPr/>
            <p:nvPr/>
          </p:nvCxnSpPr>
          <p:spPr>
            <a:xfrm>
              <a:off x="3452280" y="2285302"/>
              <a:ext cx="387225" cy="1841"/>
            </a:xfrm>
            <a:prstGeom prst="straightConnector1">
              <a:avLst/>
            </a:prstGeom>
            <a:ln w="19050">
              <a:solidFill>
                <a:srgbClr val="0070C0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Arrow Connector 51"/>
            <p:cNvCxnSpPr/>
            <p:nvPr/>
          </p:nvCxnSpPr>
          <p:spPr>
            <a:xfrm flipV="1">
              <a:off x="2894911" y="2285302"/>
              <a:ext cx="610173" cy="3683"/>
            </a:xfrm>
            <a:prstGeom prst="straightConnector1">
              <a:avLst/>
            </a:prstGeom>
            <a:ln w="19050">
              <a:solidFill>
                <a:srgbClr val="0070C0"/>
              </a:solidFill>
              <a:prstDash val="dash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42024" name="Picture 52" descr="addin_tmp.png"/>
            <p:cNvPicPr>
              <a:picLocks noChangeAspect="1"/>
            </p:cNvPicPr>
            <p:nvPr>
              <p:custDataLst>
                <p:tags r:id="rId15"/>
              </p:custDataLst>
            </p:nvPr>
          </p:nvPicPr>
          <p:blipFill>
            <a:blip r:embed="rId24"/>
            <a:srcRect/>
            <a:stretch>
              <a:fillRect/>
            </a:stretch>
          </p:blipFill>
          <p:spPr bwMode="auto">
            <a:xfrm>
              <a:off x="3543300" y="2438400"/>
              <a:ext cx="554355" cy="2133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64" name="Picture 63" descr="addin_tmp.png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25"/>
          <a:srcRect/>
          <a:stretch>
            <a:fillRect/>
          </a:stretch>
        </p:blipFill>
        <p:spPr bwMode="auto">
          <a:xfrm>
            <a:off x="228600" y="3684588"/>
            <a:ext cx="3276600" cy="46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67" name="Straight Connector 66"/>
          <p:cNvCxnSpPr/>
          <p:nvPr/>
        </p:nvCxnSpPr>
        <p:spPr>
          <a:xfrm>
            <a:off x="1176338" y="2889250"/>
            <a:ext cx="1936750" cy="0"/>
          </a:xfrm>
          <a:prstGeom prst="line">
            <a:avLst/>
          </a:prstGeom>
          <a:ln w="571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5" name="Picture 74" descr="addin_tmp.png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26"/>
          <a:srcRect/>
          <a:stretch>
            <a:fillRect/>
          </a:stretch>
        </p:blipFill>
        <p:spPr bwMode="auto">
          <a:xfrm>
            <a:off x="3048000" y="3098800"/>
            <a:ext cx="98425" cy="18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0" name="Picture 79" descr="addin_tmp.png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27"/>
          <a:srcRect/>
          <a:stretch>
            <a:fillRect/>
          </a:stretch>
        </p:blipFill>
        <p:spPr bwMode="auto">
          <a:xfrm>
            <a:off x="2700338" y="3417888"/>
            <a:ext cx="785812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9" name="Picture 78" descr="addin_tmp.png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28"/>
          <a:srcRect/>
          <a:stretch>
            <a:fillRect/>
          </a:stretch>
        </p:blipFill>
        <p:spPr bwMode="auto">
          <a:xfrm>
            <a:off x="1447800" y="2573338"/>
            <a:ext cx="1371600" cy="230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2010" name="Picture 54" descr="addin_tmp.png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29"/>
          <a:srcRect/>
          <a:stretch>
            <a:fillRect/>
          </a:stretch>
        </p:blipFill>
        <p:spPr bwMode="auto">
          <a:xfrm>
            <a:off x="7627938" y="4438650"/>
            <a:ext cx="1171575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0" name="Picture 59" descr="addin_tmp.png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30"/>
          <a:srcRect/>
          <a:stretch>
            <a:fillRect/>
          </a:stretch>
        </p:blipFill>
        <p:spPr bwMode="auto">
          <a:xfrm>
            <a:off x="249238" y="5132388"/>
            <a:ext cx="1892300" cy="236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9" name="Picture 58" descr="addin_tmp.png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31"/>
          <a:srcRect/>
          <a:stretch>
            <a:fillRect/>
          </a:stretch>
        </p:blipFill>
        <p:spPr bwMode="auto">
          <a:xfrm>
            <a:off x="254000" y="4927600"/>
            <a:ext cx="1447800" cy="188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6" name="Picture 55" descr="addin_tmp.png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32"/>
          <a:srcRect/>
          <a:stretch>
            <a:fillRect/>
          </a:stretch>
        </p:blipFill>
        <p:spPr bwMode="auto">
          <a:xfrm>
            <a:off x="241300" y="4203700"/>
            <a:ext cx="1816100" cy="298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 animBg="1"/>
      <p:bldP spid="39" grpId="1" animBg="1"/>
      <p:bldP spid="40" grpId="0"/>
      <p:bldP spid="40" grpId="1"/>
      <p:bldP spid="48" grpId="0" animBg="1"/>
      <p:bldP spid="48" grpId="1" animBg="1"/>
      <p:bldP spid="49" grpId="0"/>
      <p:bldP spid="49" grpId="1"/>
      <p:bldP spid="50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Wireless Networking and Communications Group</a:t>
            </a:r>
            <a:endParaRPr lang="en-US"/>
          </a:p>
        </p:txBody>
      </p:sp>
      <p:sp>
        <p:nvSpPr>
          <p:cNvPr id="43010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Contribution #3</a:t>
            </a:r>
            <a:endParaRPr lang="en-US" smtClean="0">
              <a:solidFill>
                <a:srgbClr val="0070C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>
            <a:normAutofit fontScale="62500" lnSpcReduction="20000"/>
          </a:bodyPr>
          <a:lstStyle/>
          <a:p>
            <a:pPr>
              <a:defRPr/>
            </a:pPr>
            <a:fld id="{730DE6AB-F89E-42F1-8B8B-E85DCFEC231F}" type="slidenum">
              <a:rPr lang="en-US"/>
              <a:pPr>
                <a:defRPr/>
              </a:pPr>
              <a:t>24</a:t>
            </a:fld>
            <a:endParaRPr lang="en-US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sz="quarter" idx="1"/>
          </p:nvPr>
        </p:nvGraphicFramePr>
        <p:xfrm>
          <a:off x="381000" y="1592325"/>
          <a:ext cx="8534400" cy="4114799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tableStyleId>{21E4AEA4-8DFA-4A89-87EB-49C32662AFE0}</a:tableStyleId>
              </a:tblPr>
              <a:tblGrid>
                <a:gridCol w="8534400"/>
              </a:tblGrid>
              <a:tr h="504883">
                <a:tc>
                  <a:txBody>
                    <a:bodyPr/>
                    <a:lstStyle/>
                    <a:p>
                      <a:pPr algn="ctr"/>
                      <a:r>
                        <a:rPr lang="en-US" sz="2400" i="0" baseline="0" dirty="0" smtClean="0">
                          <a:latin typeface="Calibri" pitchFamily="34" charset="0"/>
                        </a:rPr>
                        <a:t>Pre-filter Design to Mitigate RFI</a:t>
                      </a:r>
                      <a:endParaRPr lang="en-US" sz="2400" b="0" dirty="0">
                        <a:solidFill>
                          <a:srgbClr val="128438"/>
                        </a:solidFill>
                        <a:latin typeface="Calibri" pitchFamily="34" charset="0"/>
                      </a:endParaRPr>
                    </a:p>
                  </a:txBody>
                  <a:tcPr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25995">
                <a:tc>
                  <a:txBody>
                    <a:bodyPr/>
                    <a:lstStyle/>
                    <a:p>
                      <a:pPr marL="457200" indent="-457200" algn="l">
                        <a:buNone/>
                      </a:pPr>
                      <a:r>
                        <a:rPr lang="en-US" sz="200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Calibri" pitchFamily="34" charset="0"/>
                        </a:rPr>
                        <a:t>Joint temporal statistics</a:t>
                      </a:r>
                      <a:r>
                        <a:rPr lang="en-US" sz="2000" baseline="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Calibri" pitchFamily="34" charset="0"/>
                        </a:rPr>
                        <a:t> </a:t>
                      </a:r>
                      <a:r>
                        <a:rPr lang="en-US" sz="200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Calibri" pitchFamily="34" charset="0"/>
                        </a:rPr>
                        <a:t>of</a:t>
                      </a:r>
                      <a:r>
                        <a:rPr lang="en-US" sz="2000" baseline="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Calibri" pitchFamily="34" charset="0"/>
                        </a:rPr>
                        <a:t> interference </a:t>
                      </a:r>
                    </a:p>
                    <a:p>
                      <a:pPr marL="457200" marR="0" indent="-4572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en-US" sz="1800" baseline="0" dirty="0" smtClean="0">
                          <a:solidFill>
                            <a:srgbClr val="0070C0"/>
                          </a:solidFill>
                          <a:latin typeface="Calibri" pitchFamily="34" charset="0"/>
                        </a:rPr>
                        <a:t>Poisson field with temporal correlation</a:t>
                      </a:r>
                    </a:p>
                    <a:p>
                      <a:pPr marL="457200" marR="0" indent="-4572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en-US" sz="1800" baseline="0" dirty="0" smtClean="0">
                          <a:solidFill>
                            <a:srgbClr val="0070C0"/>
                          </a:solidFill>
                          <a:latin typeface="Calibri" pitchFamily="34" charset="0"/>
                        </a:rPr>
                        <a:t>Entire plane</a:t>
                      </a:r>
                    </a:p>
                    <a:p>
                      <a:pPr marL="457200" marR="0" indent="-4572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en-US" sz="1800" b="0" u="sng" baseline="0" dirty="0" smtClean="0">
                          <a:solidFill>
                            <a:srgbClr val="0070C0"/>
                          </a:solidFill>
                          <a:latin typeface="Calibri" pitchFamily="34" charset="0"/>
                        </a:rPr>
                        <a:t>Bounded</a:t>
                      </a:r>
                      <a:r>
                        <a:rPr lang="en-US" sz="1800" baseline="0" dirty="0" smtClean="0">
                          <a:solidFill>
                            <a:srgbClr val="0070C0"/>
                          </a:solidFill>
                          <a:latin typeface="Calibri" pitchFamily="34" charset="0"/>
                        </a:rPr>
                        <a:t> </a:t>
                      </a:r>
                      <a:r>
                        <a:rPr lang="en-US" sz="1800" baseline="0" dirty="0" err="1" smtClean="0">
                          <a:solidFill>
                            <a:srgbClr val="0070C0"/>
                          </a:solidFill>
                          <a:latin typeface="Calibri" pitchFamily="34" charset="0"/>
                        </a:rPr>
                        <a:t>pathloss</a:t>
                      </a:r>
                      <a:r>
                        <a:rPr lang="en-US" sz="1800" baseline="0" dirty="0" smtClean="0">
                          <a:solidFill>
                            <a:srgbClr val="0070C0"/>
                          </a:solidFill>
                          <a:latin typeface="Calibri" pitchFamily="34" charset="0"/>
                        </a:rPr>
                        <a:t> function</a:t>
                      </a:r>
                    </a:p>
                    <a:p>
                      <a:pPr marL="457200" indent="-457200" algn="l">
                        <a:buNone/>
                      </a:pPr>
                      <a:endParaRPr lang="en-US" sz="1800" baseline="0" dirty="0" smtClean="0">
                        <a:solidFill>
                          <a:srgbClr val="128438"/>
                        </a:solidFill>
                        <a:latin typeface="Calibri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40495">
                <a:tc>
                  <a:txBody>
                    <a:bodyPr/>
                    <a:lstStyle/>
                    <a:p>
                      <a:pPr marL="457200" marR="0" indent="-4572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en-US" sz="2000" baseline="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Calibri" pitchFamily="34" charset="0"/>
                        </a:rPr>
                        <a:t>Distance measure robust to impulsive statistics of interference</a:t>
                      </a:r>
                      <a:endParaRPr lang="en-US" sz="2000" baseline="0" dirty="0" smtClean="0">
                        <a:solidFill>
                          <a:srgbClr val="0070C0"/>
                        </a:solidFill>
                        <a:latin typeface="Calibri" pitchFamily="34" charset="0"/>
                      </a:endParaRPr>
                    </a:p>
                    <a:p>
                      <a:pPr marL="457200" marR="0" indent="-4572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en-US" sz="1800" baseline="0" dirty="0" smtClean="0">
                          <a:solidFill>
                            <a:srgbClr val="0070C0"/>
                          </a:solidFill>
                          <a:latin typeface="Calibri" pitchFamily="34" charset="0"/>
                        </a:rPr>
                        <a:t>Scale </a:t>
                      </a:r>
                      <a:r>
                        <a:rPr lang="en-US" sz="1800" baseline="0" dirty="0" err="1" smtClean="0">
                          <a:solidFill>
                            <a:srgbClr val="0070C0"/>
                          </a:solidFill>
                          <a:latin typeface="Calibri" pitchFamily="34" charset="0"/>
                        </a:rPr>
                        <a:t>Correntropy</a:t>
                      </a:r>
                      <a:r>
                        <a:rPr lang="en-US" sz="1800" baseline="0" dirty="0" smtClean="0">
                          <a:solidFill>
                            <a:srgbClr val="0070C0"/>
                          </a:solidFill>
                          <a:latin typeface="Calibri" pitchFamily="34" charset="0"/>
                        </a:rPr>
                        <a:t> Induced Metric space using zero-order statistics 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43426">
                <a:tc>
                  <a:txBody>
                    <a:bodyPr/>
                    <a:lstStyle/>
                    <a:p>
                      <a:pPr marL="457200" marR="0" indent="-4572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en-US" sz="2000" baseline="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Calibri" pitchFamily="34" charset="0"/>
                        </a:rPr>
                        <a:t>Pre-filter structures</a:t>
                      </a:r>
                    </a:p>
                    <a:p>
                      <a:pPr marL="457200" marR="0" indent="-4572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en-US" sz="1800" baseline="0" dirty="0" smtClean="0">
                          <a:solidFill>
                            <a:srgbClr val="0070C0"/>
                          </a:solidFill>
                          <a:latin typeface="Calibri" pitchFamily="34" charset="0"/>
                        </a:rPr>
                        <a:t>Modify selection filter (S filter) </a:t>
                      </a:r>
                    </a:p>
                    <a:p>
                      <a:pPr marL="457200" marR="0" indent="-4572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en-US" sz="1800" baseline="0" dirty="0" smtClean="0">
                          <a:solidFill>
                            <a:srgbClr val="0070C0"/>
                          </a:solidFill>
                          <a:latin typeface="Calibri" pitchFamily="34" charset="0"/>
                        </a:rPr>
                        <a:t>Modify combination filter (</a:t>
                      </a:r>
                      <a:r>
                        <a:rPr lang="en-US" sz="1800" baseline="0" dirty="0" err="1" smtClean="0">
                          <a:solidFill>
                            <a:srgbClr val="0070C0"/>
                          </a:solidFill>
                          <a:latin typeface="Calibri" pitchFamily="34" charset="0"/>
                        </a:rPr>
                        <a:t>L</a:t>
                      </a:r>
                      <a:r>
                        <a:rPr lang="en-US" sz="1800" baseline="0" dirty="0" err="1" smtClean="0">
                          <a:solidFill>
                            <a:srgbClr val="0070C0"/>
                          </a:solidFill>
                          <a:latin typeface="Brush Script MT" pitchFamily="66" charset="0"/>
                        </a:rPr>
                        <a:t>l</a:t>
                      </a:r>
                      <a:r>
                        <a:rPr lang="en-US" sz="1800" baseline="0" dirty="0" smtClean="0">
                          <a:solidFill>
                            <a:srgbClr val="0070C0"/>
                          </a:solidFill>
                          <a:latin typeface="Calibri" pitchFamily="34" charset="0"/>
                        </a:rPr>
                        <a:t>  filter)</a:t>
                      </a:r>
                    </a:p>
                  </a:txBody>
                  <a:tcP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</a:tbl>
          </a:graphicData>
        </a:graphic>
      </p:graphicFrame>
      <p:pic>
        <p:nvPicPr>
          <p:cNvPr id="43013" name="Picture 6" descr="NM2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59363" y="2228850"/>
            <a:ext cx="3778250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Wireless Networking and Communications Group</a:t>
            </a:r>
            <a:endParaRPr lang="en-US"/>
          </a:p>
        </p:txBody>
      </p:sp>
      <p:sp>
        <p:nvSpPr>
          <p:cNvPr id="44034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Network Model I and II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>
            <a:normAutofit fontScale="62500" lnSpcReduction="20000"/>
          </a:bodyPr>
          <a:lstStyle/>
          <a:p>
            <a:pPr>
              <a:defRPr/>
            </a:pPr>
            <a:fld id="{C560B0FC-E952-4833-8AA4-DB04CA0C86FF}" type="slidenum">
              <a:rPr lang="en-US"/>
              <a:pPr>
                <a:defRPr/>
              </a:pPr>
              <a:t>25</a:t>
            </a:fld>
            <a:endParaRPr lang="en-US"/>
          </a:p>
        </p:txBody>
      </p:sp>
      <p:sp>
        <p:nvSpPr>
          <p:cNvPr id="44036" name="Content Placeholder 4"/>
          <p:cNvSpPr>
            <a:spLocks noGrp="1"/>
          </p:cNvSpPr>
          <p:nvPr>
            <p:ph sz="quarter" idx="1"/>
          </p:nvPr>
        </p:nvSpPr>
        <p:spPr>
          <a:xfrm>
            <a:off x="381000" y="1371600"/>
            <a:ext cx="8763000" cy="4724400"/>
          </a:xfrm>
          <a:ln w="9525"/>
        </p:spPr>
        <p:txBody>
          <a:bodyPr/>
          <a:lstStyle/>
          <a:p>
            <a:r>
              <a:rPr lang="en-US" smtClean="0"/>
              <a:t>Multivariate GMM RFI under bounded pathloss </a:t>
            </a:r>
          </a:p>
          <a:p>
            <a:pPr lvl="1"/>
            <a:r>
              <a:rPr lang="en-US" smtClean="0"/>
              <a:t>Inphase/quadrature samples dependent but uncorrelated</a:t>
            </a:r>
          </a:p>
          <a:p>
            <a:pPr lvl="1"/>
            <a:r>
              <a:rPr lang="en-US" smtClean="0"/>
              <a:t>Individually temporally dependent but uncorrelated</a:t>
            </a:r>
          </a:p>
          <a:p>
            <a:r>
              <a:rPr lang="en-US" smtClean="0"/>
              <a:t>Sliding window pre-filters for single-carrier uncoded systems</a:t>
            </a:r>
          </a:p>
          <a:p>
            <a:endParaRPr lang="en-US" smtClean="0"/>
          </a:p>
          <a:p>
            <a:endParaRPr lang="en-US" smtClean="0"/>
          </a:p>
          <a:p>
            <a:r>
              <a:rPr lang="en-US" smtClean="0"/>
              <a:t>Prior work on mitigating GMM noise</a:t>
            </a:r>
          </a:p>
        </p:txBody>
      </p:sp>
      <p:sp>
        <p:nvSpPr>
          <p:cNvPr id="13" name="Rounded Rectangle 12"/>
          <p:cNvSpPr/>
          <p:nvPr/>
        </p:nvSpPr>
        <p:spPr>
          <a:xfrm>
            <a:off x="1079500" y="3597275"/>
            <a:ext cx="1196975" cy="60960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dirty="0">
                <a:solidFill>
                  <a:schemeClr val="tx1"/>
                </a:solidFill>
                <a:latin typeface="Calibri" pitchFamily="34" charset="0"/>
              </a:rPr>
              <a:t>Map to QAM Constellation</a:t>
            </a:r>
            <a:endParaRPr lang="en-US" sz="1400" dirty="0">
              <a:solidFill>
                <a:schemeClr val="tx1"/>
              </a:solidFill>
              <a:latin typeface="Calibri" pitchFamily="34" charset="0"/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2438400" y="3597275"/>
            <a:ext cx="1295400" cy="60960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dirty="0">
                <a:solidFill>
                  <a:schemeClr val="tx1"/>
                </a:solidFill>
                <a:latin typeface="Calibri" pitchFamily="34" charset="0"/>
              </a:rPr>
              <a:t>Transmit Pulse Shape Filter</a:t>
            </a:r>
            <a:endParaRPr lang="en-US" sz="1400" dirty="0">
              <a:solidFill>
                <a:schemeClr val="tx1"/>
              </a:solidFill>
              <a:latin typeface="Calibri" pitchFamily="34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4787900" y="3597275"/>
            <a:ext cx="914400" cy="609600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dirty="0">
                <a:solidFill>
                  <a:srgbClr val="FF0000"/>
                </a:solidFill>
                <a:latin typeface="Calibri" pitchFamily="34" charset="0"/>
              </a:rPr>
              <a:t>Pre-Filter</a:t>
            </a:r>
            <a:endParaRPr lang="en-US" sz="1400" dirty="0">
              <a:solidFill>
                <a:schemeClr val="tx1"/>
              </a:solidFill>
              <a:latin typeface="Calibri" pitchFamily="34" charset="0"/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5880100" y="3597275"/>
            <a:ext cx="990600" cy="60960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dirty="0">
                <a:solidFill>
                  <a:schemeClr val="tx1"/>
                </a:solidFill>
                <a:latin typeface="Calibri" pitchFamily="34" charset="0"/>
              </a:rPr>
              <a:t>Matched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dirty="0">
                <a:solidFill>
                  <a:schemeClr val="tx1"/>
                </a:solidFill>
                <a:latin typeface="Calibri" pitchFamily="34" charset="0"/>
              </a:rPr>
              <a:t>Filter</a:t>
            </a:r>
            <a:endParaRPr lang="en-US" sz="1400" dirty="0">
              <a:solidFill>
                <a:schemeClr val="tx1"/>
              </a:solidFill>
              <a:latin typeface="Calibri" pitchFamily="34" charset="0"/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7016750" y="3597275"/>
            <a:ext cx="1092200" cy="60960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dirty="0" err="1">
                <a:solidFill>
                  <a:schemeClr val="tx1"/>
                </a:solidFill>
                <a:latin typeface="Calibri" pitchFamily="34" charset="0"/>
              </a:rPr>
              <a:t>Demapping</a:t>
            </a:r>
            <a:endParaRPr lang="en-US" sz="1400" dirty="0">
              <a:solidFill>
                <a:schemeClr val="tx1"/>
              </a:solidFill>
              <a:latin typeface="Calibri" pitchFamily="34" charset="0"/>
            </a:endParaRPr>
          </a:p>
        </p:txBody>
      </p:sp>
      <p:sp>
        <p:nvSpPr>
          <p:cNvPr id="44042" name="TextBox 18"/>
          <p:cNvSpPr txBox="1">
            <a:spLocks noChangeArrowheads="1"/>
          </p:cNvSpPr>
          <p:nvPr/>
        </p:nvSpPr>
        <p:spPr bwMode="auto">
          <a:xfrm>
            <a:off x="447675" y="3749675"/>
            <a:ext cx="45720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400">
                <a:latin typeface="Calibri" pitchFamily="34" charset="0"/>
              </a:rPr>
              <a:t>Bits</a:t>
            </a:r>
          </a:p>
        </p:txBody>
      </p:sp>
      <p:sp>
        <p:nvSpPr>
          <p:cNvPr id="44043" name="TextBox 19"/>
          <p:cNvSpPr txBox="1">
            <a:spLocks noChangeArrowheads="1"/>
          </p:cNvSpPr>
          <p:nvPr/>
        </p:nvSpPr>
        <p:spPr bwMode="auto">
          <a:xfrm>
            <a:off x="8323263" y="3640138"/>
            <a:ext cx="871537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400">
                <a:latin typeface="Calibri" pitchFamily="34" charset="0"/>
              </a:rPr>
              <a:t>Received </a:t>
            </a:r>
          </a:p>
          <a:p>
            <a:r>
              <a:rPr lang="en-US" sz="1400">
                <a:latin typeface="Calibri" pitchFamily="34" charset="0"/>
              </a:rPr>
              <a:t>Bits</a:t>
            </a:r>
          </a:p>
        </p:txBody>
      </p:sp>
      <p:sp>
        <p:nvSpPr>
          <p:cNvPr id="44044" name="TextBox 21"/>
          <p:cNvSpPr txBox="1">
            <a:spLocks noChangeArrowheads="1"/>
          </p:cNvSpPr>
          <p:nvPr/>
        </p:nvSpPr>
        <p:spPr bwMode="auto">
          <a:xfrm>
            <a:off x="4286250" y="3302000"/>
            <a:ext cx="41910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400">
                <a:solidFill>
                  <a:srgbClr val="FF0000"/>
                </a:solidFill>
                <a:latin typeface="Calibri" pitchFamily="34" charset="0"/>
              </a:rPr>
              <a:t>RFI</a:t>
            </a:r>
          </a:p>
        </p:txBody>
      </p:sp>
      <p:sp>
        <p:nvSpPr>
          <p:cNvPr id="44045" name="TextBox 22"/>
          <p:cNvSpPr txBox="1">
            <a:spLocks noChangeArrowheads="1"/>
          </p:cNvSpPr>
          <p:nvPr/>
        </p:nvSpPr>
        <p:spPr bwMode="auto">
          <a:xfrm>
            <a:off x="3616325" y="3124200"/>
            <a:ext cx="82867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400">
                <a:latin typeface="Calibri" pitchFamily="34" charset="0"/>
              </a:rPr>
              <a:t>Thermal</a:t>
            </a:r>
          </a:p>
          <a:p>
            <a:pPr algn="ctr"/>
            <a:r>
              <a:rPr lang="en-US" sz="1400">
                <a:latin typeface="Calibri" pitchFamily="34" charset="0"/>
              </a:rPr>
              <a:t>Noise</a:t>
            </a:r>
          </a:p>
        </p:txBody>
      </p:sp>
      <p:cxnSp>
        <p:nvCxnSpPr>
          <p:cNvPr id="31" name="Straight Arrow Connector 30"/>
          <p:cNvCxnSpPr>
            <a:stCxn id="44042" idx="3"/>
            <a:endCxn id="13" idx="1"/>
          </p:cNvCxnSpPr>
          <p:nvPr/>
        </p:nvCxnSpPr>
        <p:spPr>
          <a:xfrm flipV="1">
            <a:off x="904875" y="3902075"/>
            <a:ext cx="174625" cy="1588"/>
          </a:xfrm>
          <a:prstGeom prst="straightConnector1">
            <a:avLst/>
          </a:prstGeom>
          <a:ln w="12700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>
            <a:stCxn id="13" idx="3"/>
            <a:endCxn id="15" idx="1"/>
          </p:cNvCxnSpPr>
          <p:nvPr/>
        </p:nvCxnSpPr>
        <p:spPr>
          <a:xfrm>
            <a:off x="2276475" y="3902075"/>
            <a:ext cx="161925" cy="1588"/>
          </a:xfrm>
          <a:prstGeom prst="straightConnector1">
            <a:avLst/>
          </a:prstGeom>
          <a:ln w="12700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>
            <a:stCxn id="15" idx="3"/>
            <a:endCxn id="38" idx="2"/>
          </p:cNvCxnSpPr>
          <p:nvPr/>
        </p:nvCxnSpPr>
        <p:spPr>
          <a:xfrm>
            <a:off x="3733800" y="3902075"/>
            <a:ext cx="187325" cy="0"/>
          </a:xfrm>
          <a:prstGeom prst="straightConnector1">
            <a:avLst/>
          </a:prstGeom>
          <a:ln w="12700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Flowchart: Or 37"/>
          <p:cNvSpPr/>
          <p:nvPr/>
        </p:nvSpPr>
        <p:spPr>
          <a:xfrm>
            <a:off x="3921125" y="3787775"/>
            <a:ext cx="228600" cy="228600"/>
          </a:xfrm>
          <a:prstGeom prst="flowChartOr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6" name="Flowchart: Or 45"/>
          <p:cNvSpPr/>
          <p:nvPr/>
        </p:nvSpPr>
        <p:spPr>
          <a:xfrm>
            <a:off x="4378325" y="3784600"/>
            <a:ext cx="228600" cy="228600"/>
          </a:xfrm>
          <a:prstGeom prst="flowChartOr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47" name="Straight Arrow Connector 46"/>
          <p:cNvCxnSpPr>
            <a:stCxn id="38" idx="6"/>
            <a:endCxn id="46" idx="2"/>
          </p:cNvCxnSpPr>
          <p:nvPr/>
        </p:nvCxnSpPr>
        <p:spPr>
          <a:xfrm flipV="1">
            <a:off x="4149725" y="3898900"/>
            <a:ext cx="228600" cy="3175"/>
          </a:xfrm>
          <a:prstGeom prst="straightConnector1">
            <a:avLst/>
          </a:prstGeom>
          <a:ln w="12700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Arrow Connector 49"/>
          <p:cNvCxnSpPr>
            <a:stCxn id="46" idx="6"/>
            <a:endCxn id="16" idx="1"/>
          </p:cNvCxnSpPr>
          <p:nvPr/>
        </p:nvCxnSpPr>
        <p:spPr>
          <a:xfrm>
            <a:off x="4606925" y="3898900"/>
            <a:ext cx="180975" cy="3175"/>
          </a:xfrm>
          <a:prstGeom prst="straightConnector1">
            <a:avLst/>
          </a:prstGeom>
          <a:ln w="12700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Arrow Connector 52"/>
          <p:cNvCxnSpPr>
            <a:stCxn id="44045" idx="2"/>
            <a:endCxn id="38" idx="0"/>
          </p:cNvCxnSpPr>
          <p:nvPr/>
        </p:nvCxnSpPr>
        <p:spPr>
          <a:xfrm rot="16200000" flipH="1">
            <a:off x="3963194" y="3715544"/>
            <a:ext cx="139700" cy="4762"/>
          </a:xfrm>
          <a:prstGeom prst="straightConnector1">
            <a:avLst/>
          </a:prstGeom>
          <a:ln w="12700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Arrow Connector 55"/>
          <p:cNvCxnSpPr>
            <a:stCxn id="44044" idx="2"/>
            <a:endCxn id="46" idx="0"/>
          </p:cNvCxnSpPr>
          <p:nvPr/>
        </p:nvCxnSpPr>
        <p:spPr>
          <a:xfrm rot="5400000">
            <a:off x="4406900" y="3695700"/>
            <a:ext cx="174625" cy="3175"/>
          </a:xfrm>
          <a:prstGeom prst="straightConnector1">
            <a:avLst/>
          </a:prstGeom>
          <a:ln w="12700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Arrow Connector 63"/>
          <p:cNvCxnSpPr>
            <a:stCxn id="16" idx="3"/>
            <a:endCxn id="17" idx="1"/>
          </p:cNvCxnSpPr>
          <p:nvPr/>
        </p:nvCxnSpPr>
        <p:spPr>
          <a:xfrm>
            <a:off x="5702300" y="3902075"/>
            <a:ext cx="177800" cy="1588"/>
          </a:xfrm>
          <a:prstGeom prst="straightConnector1">
            <a:avLst/>
          </a:prstGeom>
          <a:ln w="12700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Arrow Connector 66"/>
          <p:cNvCxnSpPr>
            <a:stCxn id="17" idx="3"/>
            <a:endCxn id="18" idx="1"/>
          </p:cNvCxnSpPr>
          <p:nvPr/>
        </p:nvCxnSpPr>
        <p:spPr>
          <a:xfrm>
            <a:off x="6870700" y="3902075"/>
            <a:ext cx="146050" cy="1588"/>
          </a:xfrm>
          <a:prstGeom prst="straightConnector1">
            <a:avLst/>
          </a:prstGeom>
          <a:ln w="12700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Arrow Connector 69"/>
          <p:cNvCxnSpPr>
            <a:stCxn id="18" idx="3"/>
            <a:endCxn id="44043" idx="1"/>
          </p:cNvCxnSpPr>
          <p:nvPr/>
        </p:nvCxnSpPr>
        <p:spPr>
          <a:xfrm flipV="1">
            <a:off x="8108950" y="3902075"/>
            <a:ext cx="214313" cy="0"/>
          </a:xfrm>
          <a:prstGeom prst="straightConnector1">
            <a:avLst/>
          </a:prstGeom>
          <a:ln w="12700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4058" name="Picture 32" descr="addin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7215188" y="1479550"/>
            <a:ext cx="1344612" cy="293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34" name="Table 33"/>
          <p:cNvGraphicFramePr>
            <a:graphicFrameLocks noGrp="1"/>
          </p:cNvGraphicFramePr>
          <p:nvPr/>
        </p:nvGraphicFramePr>
        <p:xfrm>
          <a:off x="481776" y="4638372"/>
          <a:ext cx="8610601" cy="1508760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tableStyleId>{5C22544A-7EE6-4342-B048-85BDC9FD1C3A}</a:tableStyleId>
              </a:tblPr>
              <a:tblGrid>
                <a:gridCol w="3268839"/>
                <a:gridCol w="2523746"/>
                <a:gridCol w="1174173"/>
                <a:gridCol w="1643843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Calibri" pitchFamily="34" charset="0"/>
                        </a:rPr>
                        <a:t>Pre-Filter</a:t>
                      </a:r>
                      <a:endParaRPr lang="en-US" sz="2000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Calibri" pitchFamily="34" charset="0"/>
                        </a:rPr>
                        <a:t>Prior Work</a:t>
                      </a:r>
                      <a:endParaRPr lang="en-US" sz="2000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Calibri" pitchFamily="34" charset="0"/>
                        </a:rPr>
                        <a:t>Distance</a:t>
                      </a:r>
                      <a:endParaRPr lang="en-US" sz="2000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Calibri" pitchFamily="34" charset="0"/>
                        </a:rPr>
                        <a:t>Temp. Dep.</a:t>
                      </a:r>
                      <a:endParaRPr lang="en-US" sz="2000" dirty="0">
                        <a:latin typeface="Calibri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Calibri" pitchFamily="34" charset="0"/>
                        </a:rPr>
                        <a:t>Bank of Wiener</a:t>
                      </a:r>
                      <a:r>
                        <a:rPr lang="en-US" baseline="0" dirty="0" smtClean="0">
                          <a:latin typeface="Calibri" pitchFamily="34" charset="0"/>
                        </a:rPr>
                        <a:t> filters</a:t>
                      </a:r>
                      <a:endParaRPr lang="en-US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solidFill>
                            <a:srgbClr val="D86E2C"/>
                          </a:solidFill>
                          <a:latin typeface="Calibri" pitchFamily="34" charset="0"/>
                        </a:rPr>
                        <a:t>[</a:t>
                      </a:r>
                      <a:r>
                        <a:rPr lang="en-US" sz="1800" dirty="0" err="1" smtClean="0">
                          <a:solidFill>
                            <a:srgbClr val="D86E2C"/>
                          </a:solidFill>
                          <a:latin typeface="Calibri" pitchFamily="34" charset="0"/>
                        </a:rPr>
                        <a:t>Eldar</a:t>
                      </a:r>
                      <a:r>
                        <a:rPr lang="en-US" sz="1800" dirty="0" smtClean="0">
                          <a:solidFill>
                            <a:srgbClr val="D86E2C"/>
                          </a:solidFill>
                          <a:latin typeface="Calibri" pitchFamily="34" charset="0"/>
                        </a:rPr>
                        <a:t> &amp; </a:t>
                      </a:r>
                      <a:r>
                        <a:rPr lang="en-US" sz="1800" dirty="0" err="1" smtClean="0">
                          <a:solidFill>
                            <a:srgbClr val="D86E2C"/>
                          </a:solidFill>
                          <a:latin typeface="Calibri" pitchFamily="34" charset="0"/>
                        </a:rPr>
                        <a:t>Yeredor</a:t>
                      </a:r>
                      <a:r>
                        <a:rPr lang="en-US" sz="1800" dirty="0" smtClean="0">
                          <a:solidFill>
                            <a:srgbClr val="D86E2C"/>
                          </a:solidFill>
                          <a:latin typeface="Calibri" pitchFamily="34" charset="0"/>
                        </a:rPr>
                        <a:t>, 2001] </a:t>
                      </a:r>
                      <a:endParaRPr lang="en-US" sz="1800" dirty="0">
                        <a:solidFill>
                          <a:srgbClr val="D86E2C"/>
                        </a:solidFill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12713" indent="-112713">
                        <a:buFont typeface="Arial" pitchFamily="34" charset="0"/>
                        <a:buNone/>
                      </a:pPr>
                      <a:r>
                        <a:rPr lang="en-US" dirty="0" smtClean="0">
                          <a:latin typeface="Calibri" pitchFamily="34" charset="0"/>
                        </a:rPr>
                        <a:t>L</a:t>
                      </a:r>
                      <a:r>
                        <a:rPr lang="en-US" baseline="-25000" dirty="0" smtClean="0">
                          <a:latin typeface="Calibri" pitchFamily="34" charset="0"/>
                        </a:rPr>
                        <a:t>2</a:t>
                      </a:r>
                      <a:r>
                        <a:rPr lang="en-US" dirty="0" smtClean="0">
                          <a:latin typeface="Calibri" pitchFamily="34" charset="0"/>
                        </a:rPr>
                        <a:t> Norm</a:t>
                      </a:r>
                      <a:endParaRPr lang="en-US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12713" indent="-112713">
                        <a:buFont typeface="Arial" pitchFamily="34" charset="0"/>
                        <a:buNone/>
                      </a:pPr>
                      <a:r>
                        <a:rPr lang="en-US" dirty="0" smtClean="0">
                          <a:latin typeface="Calibri" pitchFamily="34" charset="0"/>
                        </a:rPr>
                        <a:t>No</a:t>
                      </a:r>
                      <a:endParaRPr lang="en-US" dirty="0">
                        <a:latin typeface="Calibri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Calibri" pitchFamily="34" charset="0"/>
                        </a:rPr>
                        <a:t>Bank of Gaussian Particle</a:t>
                      </a:r>
                      <a:r>
                        <a:rPr lang="en-US" baseline="0" dirty="0" smtClean="0">
                          <a:latin typeface="Calibri" pitchFamily="34" charset="0"/>
                        </a:rPr>
                        <a:t> filters</a:t>
                      </a:r>
                      <a:endParaRPr lang="en-US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solidFill>
                            <a:srgbClr val="D86E2C"/>
                          </a:solidFill>
                          <a:latin typeface="Calibri" pitchFamily="34" charset="0"/>
                        </a:rPr>
                        <a:t>[</a:t>
                      </a:r>
                      <a:r>
                        <a:rPr lang="en-US" sz="1800" dirty="0" err="1" smtClean="0">
                          <a:solidFill>
                            <a:srgbClr val="D86E2C"/>
                          </a:solidFill>
                          <a:latin typeface="Calibri" pitchFamily="34" charset="0"/>
                        </a:rPr>
                        <a:t>Kotecha</a:t>
                      </a:r>
                      <a:r>
                        <a:rPr lang="en-US" sz="1800" dirty="0" smtClean="0">
                          <a:solidFill>
                            <a:srgbClr val="D86E2C"/>
                          </a:solidFill>
                          <a:latin typeface="Calibri" pitchFamily="34" charset="0"/>
                        </a:rPr>
                        <a:t> &amp; </a:t>
                      </a:r>
                      <a:r>
                        <a:rPr lang="en-US" sz="1800" dirty="0" err="1" smtClean="0">
                          <a:solidFill>
                            <a:srgbClr val="D86E2C"/>
                          </a:solidFill>
                          <a:latin typeface="Calibri" pitchFamily="34" charset="0"/>
                        </a:rPr>
                        <a:t>Djuric</a:t>
                      </a:r>
                      <a:r>
                        <a:rPr lang="en-US" sz="1800" dirty="0" smtClean="0">
                          <a:solidFill>
                            <a:srgbClr val="D86E2C"/>
                          </a:solidFill>
                          <a:latin typeface="Calibri" pitchFamily="34" charset="0"/>
                        </a:rPr>
                        <a:t>, 2003]</a:t>
                      </a:r>
                      <a:endParaRPr lang="en-US" sz="1800" dirty="0">
                        <a:solidFill>
                          <a:srgbClr val="D86E2C"/>
                        </a:solidFill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latin typeface="Calibri" pitchFamily="34" charset="0"/>
                        </a:rPr>
                        <a:t>L</a:t>
                      </a:r>
                      <a:r>
                        <a:rPr lang="en-US" baseline="-25000" dirty="0" smtClean="0">
                          <a:latin typeface="Calibri" pitchFamily="34" charset="0"/>
                        </a:rPr>
                        <a:t>2</a:t>
                      </a:r>
                      <a:r>
                        <a:rPr lang="en-US" dirty="0" smtClean="0">
                          <a:latin typeface="Calibri" pitchFamily="34" charset="0"/>
                        </a:rPr>
                        <a:t> Norm</a:t>
                      </a:r>
                      <a:endParaRPr lang="en-US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latin typeface="Calibri" pitchFamily="34" charset="0"/>
                        </a:rPr>
                        <a:t>No</a:t>
                      </a:r>
                      <a:endParaRPr lang="en-US" dirty="0">
                        <a:latin typeface="Calibri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Calibri" pitchFamily="34" charset="0"/>
                        </a:rPr>
                        <a:t>Order Statistic</a:t>
                      </a:r>
                      <a:r>
                        <a:rPr lang="en-US" baseline="0" dirty="0" smtClean="0">
                          <a:latin typeface="Calibri" pitchFamily="34" charset="0"/>
                        </a:rPr>
                        <a:t> filters</a:t>
                      </a:r>
                      <a:endParaRPr lang="en-US" dirty="0">
                        <a:latin typeface="Calibri" pitchFamily="34" charset="0"/>
                      </a:endParaRP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en-US" i="1" dirty="0" smtClean="0">
                          <a:latin typeface="Calibri" pitchFamily="34" charset="0"/>
                        </a:rPr>
                        <a:t>Not based</a:t>
                      </a:r>
                      <a:r>
                        <a:rPr lang="en-US" i="1" baseline="0" dirty="0" smtClean="0">
                          <a:latin typeface="Calibri" pitchFamily="34" charset="0"/>
                        </a:rPr>
                        <a:t> on RFI statistics</a:t>
                      </a:r>
                      <a:endParaRPr lang="en-US" i="1" dirty="0">
                        <a:latin typeface="Calibri" pitchFamily="34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Calibri" pitchFamily="34" charset="0"/>
                        </a:rPr>
                        <a:t>(Some)</a:t>
                      </a:r>
                      <a:endParaRPr lang="en-US" dirty="0">
                        <a:latin typeface="Calibri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7" name="Picture 4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304800" y="1982788"/>
            <a:ext cx="4735513" cy="3552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5058" name="Picture 3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4600575" y="1987550"/>
            <a:ext cx="4724400" cy="3543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Wireless Networking and Communications Group</a:t>
            </a:r>
            <a:endParaRPr lang="en-US"/>
          </a:p>
        </p:txBody>
      </p:sp>
      <p:sp>
        <p:nvSpPr>
          <p:cNvPr id="45060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Choosing a Distance Measure for GMM</a:t>
            </a:r>
            <a:endParaRPr lang="en-US" sz="400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>
            <a:normAutofit fontScale="62500" lnSpcReduction="20000"/>
          </a:bodyPr>
          <a:lstStyle/>
          <a:p>
            <a:pPr>
              <a:defRPr/>
            </a:pPr>
            <a:fld id="{551C9BBD-64FA-4D0C-8797-3D43AE1D6D65}" type="slidenum">
              <a:rPr lang="en-US"/>
              <a:pPr>
                <a:defRPr/>
              </a:pPr>
              <a:t>26</a:t>
            </a:fld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10000"/>
          </a:bodyPr>
          <a:lstStyle/>
          <a:p>
            <a:pPr marL="320040" indent="-320040" fontAlgn="auto">
              <a:spcAft>
                <a:spcPts val="0"/>
              </a:spcAft>
              <a:buFont typeface="Wingdings"/>
              <a:buChar char=""/>
              <a:defRPr/>
            </a:pPr>
            <a:r>
              <a:rPr lang="en-US" dirty="0" err="1" smtClean="0"/>
              <a:t>Correntropy</a:t>
            </a:r>
            <a:r>
              <a:rPr lang="en-US" dirty="0" smtClean="0"/>
              <a:t> Induced Metric (CIM) </a:t>
            </a:r>
            <a:r>
              <a:rPr lang="en-US" sz="1900" dirty="0" smtClean="0">
                <a:solidFill>
                  <a:srgbClr val="D86E2C"/>
                </a:solidFill>
              </a:rPr>
              <a:t>[Liu &amp; Principe, 2007]</a:t>
            </a:r>
          </a:p>
          <a:p>
            <a:pPr marL="320040" indent="-320040" fontAlgn="auto">
              <a:spcAft>
                <a:spcPts val="0"/>
              </a:spcAft>
              <a:buFont typeface="Wingdings"/>
              <a:buChar char=""/>
              <a:defRPr/>
            </a:pPr>
            <a:endParaRPr lang="en-US" dirty="0" smtClean="0"/>
          </a:p>
          <a:p>
            <a:pPr marL="320040" indent="-320040" fontAlgn="auto">
              <a:spcAft>
                <a:spcPts val="0"/>
              </a:spcAft>
              <a:buFont typeface="Wingdings"/>
              <a:buChar char=""/>
              <a:defRPr/>
            </a:pPr>
            <a:endParaRPr lang="en-US" dirty="0" smtClean="0"/>
          </a:p>
          <a:p>
            <a:pPr marL="320040" indent="-320040" fontAlgn="auto">
              <a:spcAft>
                <a:spcPts val="0"/>
              </a:spcAft>
              <a:buFont typeface="Wingdings"/>
              <a:buChar char=""/>
              <a:defRPr/>
            </a:pPr>
            <a:endParaRPr lang="en-US" dirty="0" smtClean="0"/>
          </a:p>
          <a:p>
            <a:pPr marL="320040" indent="-320040" fontAlgn="auto">
              <a:spcAft>
                <a:spcPts val="0"/>
              </a:spcAft>
              <a:buFont typeface="Wingdings"/>
              <a:buChar char=""/>
              <a:defRPr/>
            </a:pPr>
            <a:endParaRPr lang="en-US" dirty="0" smtClean="0"/>
          </a:p>
          <a:p>
            <a:pPr marL="320040" indent="-320040" fontAlgn="auto">
              <a:spcAft>
                <a:spcPts val="0"/>
              </a:spcAft>
              <a:buFont typeface="Wingdings"/>
              <a:buChar char=""/>
              <a:defRPr/>
            </a:pPr>
            <a:endParaRPr lang="en-US" dirty="0" smtClean="0"/>
          </a:p>
          <a:p>
            <a:pPr marL="320040" indent="-320040" fontAlgn="auto">
              <a:spcAft>
                <a:spcPts val="0"/>
              </a:spcAft>
              <a:buFont typeface="Wingdings"/>
              <a:buChar char=""/>
              <a:defRPr/>
            </a:pPr>
            <a:endParaRPr lang="en-US" dirty="0" smtClean="0"/>
          </a:p>
          <a:p>
            <a:pPr marL="320040" indent="-320040" fontAlgn="auto">
              <a:spcAft>
                <a:spcPts val="0"/>
              </a:spcAft>
              <a:buFont typeface="Wingdings"/>
              <a:buChar char=""/>
              <a:defRPr/>
            </a:pPr>
            <a:endParaRPr lang="en-US" dirty="0" smtClean="0"/>
          </a:p>
          <a:p>
            <a:pPr marL="320040" indent="-320040" fontAlgn="auto">
              <a:spcAft>
                <a:spcPts val="0"/>
              </a:spcAft>
              <a:buFont typeface="Wingdings"/>
              <a:buChar char=""/>
              <a:defRPr/>
            </a:pPr>
            <a:endParaRPr lang="en-US" dirty="0" smtClean="0"/>
          </a:p>
          <a:p>
            <a:pPr marL="320040" indent="-320040" fontAlgn="auto">
              <a:spcAft>
                <a:spcPts val="0"/>
              </a:spcAft>
              <a:buFont typeface="Wingdings"/>
              <a:buChar char=""/>
              <a:defRPr/>
            </a:pPr>
            <a:endParaRPr lang="en-US" dirty="0" smtClean="0"/>
          </a:p>
          <a:p>
            <a:pPr marL="320040" indent="-320040" fontAlgn="auto">
              <a:spcAft>
                <a:spcPts val="0"/>
              </a:spcAft>
              <a:buFont typeface="Wingdings"/>
              <a:buChar char=""/>
              <a:defRPr/>
            </a:pPr>
            <a:r>
              <a:rPr lang="en-US" dirty="0" smtClean="0"/>
              <a:t>Prior work did not adapt parameter       based on RFI statistics</a:t>
            </a:r>
            <a:endParaRPr lang="en-US" dirty="0"/>
          </a:p>
        </p:txBody>
      </p:sp>
      <p:pic>
        <p:nvPicPr>
          <p:cNvPr id="45063" name="Picture 7" descr="addin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2"/>
          <a:srcRect/>
          <a:stretch>
            <a:fillRect/>
          </a:stretch>
        </p:blipFill>
        <p:spPr bwMode="auto">
          <a:xfrm>
            <a:off x="5257800" y="5715000"/>
            <a:ext cx="304800" cy="16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5064" name="Picture 27" descr="addin_tmp.pn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3"/>
          <a:srcRect/>
          <a:stretch>
            <a:fillRect/>
          </a:stretch>
        </p:blipFill>
        <p:spPr bwMode="auto">
          <a:xfrm>
            <a:off x="3930650" y="1827213"/>
            <a:ext cx="1933575" cy="233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3" name="Straight Arrow Connector 12"/>
          <p:cNvCxnSpPr/>
          <p:nvPr/>
        </p:nvCxnSpPr>
        <p:spPr>
          <a:xfrm flipV="1">
            <a:off x="2733675" y="2273300"/>
            <a:ext cx="1838325" cy="1419225"/>
          </a:xfrm>
          <a:prstGeom prst="straightConnector1">
            <a:avLst/>
          </a:prstGeom>
          <a:ln w="38100"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066" name="TextBox 13"/>
          <p:cNvSpPr txBox="1">
            <a:spLocks noChangeArrowheads="1"/>
          </p:cNvSpPr>
          <p:nvPr/>
        </p:nvSpPr>
        <p:spPr bwMode="auto">
          <a:xfrm>
            <a:off x="2819400" y="3568700"/>
            <a:ext cx="4572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latin typeface="Calibri" pitchFamily="34" charset="0"/>
              </a:rPr>
              <a:t>L</a:t>
            </a:r>
            <a:r>
              <a:rPr lang="en-US" baseline="-25000">
                <a:latin typeface="Calibri" pitchFamily="34" charset="0"/>
              </a:rPr>
              <a:t>2</a:t>
            </a:r>
          </a:p>
        </p:txBody>
      </p:sp>
      <p:sp>
        <p:nvSpPr>
          <p:cNvPr id="45067" name="TextBox 14"/>
          <p:cNvSpPr txBox="1">
            <a:spLocks noChangeArrowheads="1"/>
          </p:cNvSpPr>
          <p:nvPr/>
        </p:nvSpPr>
        <p:spPr bwMode="auto">
          <a:xfrm>
            <a:off x="3667125" y="2901950"/>
            <a:ext cx="4572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latin typeface="Calibri" pitchFamily="34" charset="0"/>
              </a:rPr>
              <a:t>L</a:t>
            </a:r>
            <a:r>
              <a:rPr lang="en-US" baseline="-25000">
                <a:latin typeface="Calibri" pitchFamily="34" charset="0"/>
              </a:rPr>
              <a:t>1</a:t>
            </a:r>
          </a:p>
        </p:txBody>
      </p:sp>
      <p:sp>
        <p:nvSpPr>
          <p:cNvPr id="45068" name="TextBox 15"/>
          <p:cNvSpPr txBox="1">
            <a:spLocks noChangeArrowheads="1"/>
          </p:cNvSpPr>
          <p:nvPr/>
        </p:nvSpPr>
        <p:spPr bwMode="auto">
          <a:xfrm>
            <a:off x="4324350" y="2339975"/>
            <a:ext cx="4572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latin typeface="Calibri" pitchFamily="34" charset="0"/>
              </a:rPr>
              <a:t>L</a:t>
            </a:r>
            <a:r>
              <a:rPr lang="en-US" baseline="-25000">
                <a:latin typeface="Calibri" pitchFamily="34" charset="0"/>
              </a:rPr>
              <a:t>0</a:t>
            </a:r>
          </a:p>
        </p:txBody>
      </p:sp>
      <p:cxnSp>
        <p:nvCxnSpPr>
          <p:cNvPr id="18" name="Straight Arrow Connector 17"/>
          <p:cNvCxnSpPr/>
          <p:nvPr/>
        </p:nvCxnSpPr>
        <p:spPr>
          <a:xfrm flipV="1">
            <a:off x="7029450" y="2263775"/>
            <a:ext cx="1838325" cy="1419225"/>
          </a:xfrm>
          <a:prstGeom prst="straightConnector1">
            <a:avLst/>
          </a:prstGeom>
          <a:ln w="38100"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070" name="TextBox 18"/>
          <p:cNvSpPr txBox="1">
            <a:spLocks noChangeArrowheads="1"/>
          </p:cNvSpPr>
          <p:nvPr/>
        </p:nvSpPr>
        <p:spPr bwMode="auto">
          <a:xfrm>
            <a:off x="7115175" y="3559175"/>
            <a:ext cx="4572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latin typeface="Calibri" pitchFamily="34" charset="0"/>
              </a:rPr>
              <a:t>L</a:t>
            </a:r>
            <a:r>
              <a:rPr lang="en-US" baseline="-25000">
                <a:latin typeface="Calibri" pitchFamily="34" charset="0"/>
              </a:rPr>
              <a:t>2</a:t>
            </a:r>
          </a:p>
        </p:txBody>
      </p:sp>
      <p:sp>
        <p:nvSpPr>
          <p:cNvPr id="45071" name="TextBox 19"/>
          <p:cNvSpPr txBox="1">
            <a:spLocks noChangeArrowheads="1"/>
          </p:cNvSpPr>
          <p:nvPr/>
        </p:nvSpPr>
        <p:spPr bwMode="auto">
          <a:xfrm>
            <a:off x="7439025" y="3292475"/>
            <a:ext cx="4572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latin typeface="Calibri" pitchFamily="34" charset="0"/>
              </a:rPr>
              <a:t>L</a:t>
            </a:r>
            <a:r>
              <a:rPr lang="en-US" baseline="-25000">
                <a:latin typeface="Calibri" pitchFamily="34" charset="0"/>
              </a:rPr>
              <a:t>1</a:t>
            </a:r>
          </a:p>
        </p:txBody>
      </p:sp>
      <p:sp>
        <p:nvSpPr>
          <p:cNvPr id="45072" name="TextBox 20"/>
          <p:cNvSpPr txBox="1">
            <a:spLocks noChangeArrowheads="1"/>
          </p:cNvSpPr>
          <p:nvPr/>
        </p:nvSpPr>
        <p:spPr bwMode="auto">
          <a:xfrm>
            <a:off x="7924800" y="2913063"/>
            <a:ext cx="45720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latin typeface="Calibri" pitchFamily="34" charset="0"/>
              </a:rPr>
              <a:t>L</a:t>
            </a:r>
            <a:r>
              <a:rPr lang="en-US" baseline="-25000">
                <a:latin typeface="Calibri" pitchFamily="34" charset="0"/>
              </a:rPr>
              <a:t>0</a:t>
            </a:r>
          </a:p>
        </p:txBody>
      </p:sp>
      <p:pic>
        <p:nvPicPr>
          <p:cNvPr id="45073" name="Picture 23" descr="addin_tmp.pn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4"/>
          <a:srcRect/>
          <a:stretch>
            <a:fillRect/>
          </a:stretch>
        </p:blipFill>
        <p:spPr bwMode="auto">
          <a:xfrm>
            <a:off x="2667000" y="5397500"/>
            <a:ext cx="231775" cy="150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5074" name="Picture 24" descr="addin_tmp.png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5"/>
          <a:srcRect/>
          <a:stretch>
            <a:fillRect/>
          </a:stretch>
        </p:blipFill>
        <p:spPr bwMode="auto">
          <a:xfrm>
            <a:off x="404813" y="3608388"/>
            <a:ext cx="284162" cy="18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5075" name="Picture 25" descr="addin_tmp.png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4"/>
          <a:srcRect/>
          <a:stretch>
            <a:fillRect/>
          </a:stretch>
        </p:blipFill>
        <p:spPr bwMode="auto">
          <a:xfrm>
            <a:off x="6958013" y="5360988"/>
            <a:ext cx="231775" cy="150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5076" name="Picture 26" descr="addin_tmp.png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5"/>
          <a:srcRect/>
          <a:stretch>
            <a:fillRect/>
          </a:stretch>
        </p:blipFill>
        <p:spPr bwMode="auto">
          <a:xfrm>
            <a:off x="4778375" y="3609975"/>
            <a:ext cx="284163" cy="185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5077" name="Picture 32" descr="addin_tmp.png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6"/>
          <a:srcRect/>
          <a:stretch>
            <a:fillRect/>
          </a:stretch>
        </p:blipFill>
        <p:spPr bwMode="auto">
          <a:xfrm>
            <a:off x="6648450" y="2019300"/>
            <a:ext cx="742950" cy="16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5078" name="Picture 31" descr="addin_tmp.png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17"/>
          <a:srcRect/>
          <a:stretch>
            <a:fillRect/>
          </a:stretch>
        </p:blipFill>
        <p:spPr bwMode="auto">
          <a:xfrm>
            <a:off x="2438400" y="2012950"/>
            <a:ext cx="609600" cy="16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Wireless Networking and Communications Group</a:t>
            </a:r>
            <a:endParaRPr lang="en-US"/>
          </a:p>
        </p:txBody>
      </p:sp>
      <p:sp>
        <p:nvSpPr>
          <p:cNvPr id="46082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Zero-Order Statistics of RFI to Scale CIM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>
            <a:normAutofit fontScale="62500" lnSpcReduction="20000"/>
          </a:bodyPr>
          <a:lstStyle/>
          <a:p>
            <a:pPr>
              <a:defRPr/>
            </a:pPr>
            <a:fld id="{FB2696B8-287F-4956-A445-97B642A50A91}" type="slidenum">
              <a:rPr lang="en-US"/>
              <a:pPr>
                <a:defRPr/>
              </a:pPr>
              <a:t>27</a:t>
            </a:fld>
            <a:endParaRPr lang="en-US"/>
          </a:p>
        </p:txBody>
      </p:sp>
      <p:sp>
        <p:nvSpPr>
          <p:cNvPr id="46084" name="Content Placeholder 4"/>
          <p:cNvSpPr>
            <a:spLocks noGrp="1"/>
          </p:cNvSpPr>
          <p:nvPr>
            <p:ph sz="quarter" idx="1"/>
          </p:nvPr>
        </p:nvSpPr>
        <p:spPr>
          <a:ln w="9525"/>
        </p:spPr>
        <p:txBody>
          <a:bodyPr/>
          <a:lstStyle/>
          <a:p>
            <a:r>
              <a:rPr lang="en-US" smtClean="0"/>
              <a:t>Zero-order statistics (ZOS) </a:t>
            </a:r>
            <a:r>
              <a:rPr lang="en-US" sz="1600" smtClean="0">
                <a:solidFill>
                  <a:schemeClr val="accent2"/>
                </a:solidFill>
              </a:rPr>
              <a:t>[Gonzalez </a:t>
            </a:r>
            <a:r>
              <a:rPr lang="en-US" sz="1600" i="1" smtClean="0">
                <a:solidFill>
                  <a:schemeClr val="accent2"/>
                </a:solidFill>
              </a:rPr>
              <a:t>et al.</a:t>
            </a:r>
            <a:r>
              <a:rPr lang="en-US" sz="1600" smtClean="0">
                <a:solidFill>
                  <a:schemeClr val="accent2"/>
                </a:solidFill>
              </a:rPr>
              <a:t>, 2006]</a:t>
            </a:r>
          </a:p>
          <a:p>
            <a:pPr lvl="1"/>
            <a:r>
              <a:rPr lang="en-US" smtClean="0"/>
              <a:t>Use as approximate Gaussian power</a:t>
            </a:r>
          </a:p>
          <a:p>
            <a:pPr lvl="1"/>
            <a:endParaRPr lang="en-US" smtClean="0"/>
          </a:p>
          <a:p>
            <a:pPr lvl="1"/>
            <a:endParaRPr lang="en-US" smtClean="0"/>
          </a:p>
          <a:p>
            <a:pPr lvl="1"/>
            <a:endParaRPr lang="en-US" smtClean="0"/>
          </a:p>
          <a:p>
            <a:pPr lvl="1"/>
            <a:endParaRPr lang="en-US" smtClean="0"/>
          </a:p>
          <a:p>
            <a:pPr lvl="1"/>
            <a:endParaRPr lang="en-US" smtClean="0"/>
          </a:p>
          <a:p>
            <a:pPr lvl="1"/>
            <a:endParaRPr lang="en-US" smtClean="0"/>
          </a:p>
          <a:p>
            <a:r>
              <a:rPr lang="en-US" smtClean="0"/>
              <a:t>Approximate lower bound on error</a:t>
            </a:r>
          </a:p>
        </p:txBody>
      </p:sp>
      <p:sp>
        <p:nvSpPr>
          <p:cNvPr id="6" name="Freeform 5"/>
          <p:cNvSpPr/>
          <p:nvPr/>
        </p:nvSpPr>
        <p:spPr>
          <a:xfrm>
            <a:off x="6407150" y="1941513"/>
            <a:ext cx="1066800" cy="504825"/>
          </a:xfrm>
          <a:custGeom>
            <a:avLst/>
            <a:gdLst>
              <a:gd name="connsiteX0" fmla="*/ 0 w 1066800"/>
              <a:gd name="connsiteY0" fmla="*/ 504825 h 504825"/>
              <a:gd name="connsiteX1" fmla="*/ 276225 w 1066800"/>
              <a:gd name="connsiteY1" fmla="*/ 228600 h 504825"/>
              <a:gd name="connsiteX2" fmla="*/ 657225 w 1066800"/>
              <a:gd name="connsiteY2" fmla="*/ 47625 h 504825"/>
              <a:gd name="connsiteX3" fmla="*/ 1066800 w 1066800"/>
              <a:gd name="connsiteY3" fmla="*/ 0 h 5048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66800" h="504825">
                <a:moveTo>
                  <a:pt x="0" y="504825"/>
                </a:moveTo>
                <a:cubicBezTo>
                  <a:pt x="83343" y="404812"/>
                  <a:pt x="166687" y="304800"/>
                  <a:pt x="276225" y="228600"/>
                </a:cubicBezTo>
                <a:cubicBezTo>
                  <a:pt x="385763" y="152400"/>
                  <a:pt x="525463" y="85725"/>
                  <a:pt x="657225" y="47625"/>
                </a:cubicBezTo>
                <a:cubicBezTo>
                  <a:pt x="788988" y="9525"/>
                  <a:pt x="927894" y="4762"/>
                  <a:pt x="1066800" y="0"/>
                </a:cubicBezTo>
              </a:path>
            </a:pathLst>
          </a:custGeom>
          <a:ln w="19050">
            <a:solidFill>
              <a:srgbClr val="D86E2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6378575" y="2097088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6635750" y="2398713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6721475" y="1855788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6864350" y="1331913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6518275" y="2119313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6992938" y="1819275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7092950" y="2779713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7245350" y="2017713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7321550" y="1636713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17" name="Straight Connector 16"/>
          <p:cNvCxnSpPr/>
          <p:nvPr/>
        </p:nvCxnSpPr>
        <p:spPr>
          <a:xfrm rot="5400000">
            <a:off x="6257132" y="2291556"/>
            <a:ext cx="304800" cy="11113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rot="5400000">
            <a:off x="6496050" y="2205038"/>
            <a:ext cx="117475" cy="3175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rot="5400000">
            <a:off x="6546850" y="2300288"/>
            <a:ext cx="260350" cy="635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rot="5400000">
            <a:off x="6646863" y="2000250"/>
            <a:ext cx="222250" cy="9525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 rot="5400000">
            <a:off x="6553200" y="1703388"/>
            <a:ext cx="676275" cy="15875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 rot="5400000">
            <a:off x="6961187" y="1920876"/>
            <a:ext cx="130175" cy="635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 rot="5400000">
            <a:off x="6704012" y="2387601"/>
            <a:ext cx="866775" cy="2540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 rot="5400000">
            <a:off x="7227887" y="1809751"/>
            <a:ext cx="257175" cy="635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 rot="5400000">
            <a:off x="7227888" y="1990725"/>
            <a:ext cx="107950" cy="9525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Freeform 34"/>
          <p:cNvSpPr/>
          <p:nvPr/>
        </p:nvSpPr>
        <p:spPr>
          <a:xfrm>
            <a:off x="6407150" y="1560513"/>
            <a:ext cx="1066800" cy="457200"/>
          </a:xfrm>
          <a:custGeom>
            <a:avLst/>
            <a:gdLst>
              <a:gd name="connsiteX0" fmla="*/ 0 w 1066800"/>
              <a:gd name="connsiteY0" fmla="*/ 504825 h 504825"/>
              <a:gd name="connsiteX1" fmla="*/ 276225 w 1066800"/>
              <a:gd name="connsiteY1" fmla="*/ 228600 h 504825"/>
              <a:gd name="connsiteX2" fmla="*/ 657225 w 1066800"/>
              <a:gd name="connsiteY2" fmla="*/ 47625 h 504825"/>
              <a:gd name="connsiteX3" fmla="*/ 1066800 w 1066800"/>
              <a:gd name="connsiteY3" fmla="*/ 0 h 5048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66800" h="504825">
                <a:moveTo>
                  <a:pt x="0" y="504825"/>
                </a:moveTo>
                <a:cubicBezTo>
                  <a:pt x="83343" y="404812"/>
                  <a:pt x="166687" y="304800"/>
                  <a:pt x="276225" y="228600"/>
                </a:cubicBezTo>
                <a:cubicBezTo>
                  <a:pt x="385763" y="152400"/>
                  <a:pt x="525463" y="85725"/>
                  <a:pt x="657225" y="47625"/>
                </a:cubicBezTo>
                <a:cubicBezTo>
                  <a:pt x="788988" y="9525"/>
                  <a:pt x="927894" y="4762"/>
                  <a:pt x="1066800" y="0"/>
                </a:cubicBezTo>
              </a:path>
            </a:pathLst>
          </a:custGeom>
          <a:ln w="12700">
            <a:solidFill>
              <a:srgbClr val="D86E2C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7" name="Freeform 36"/>
          <p:cNvSpPr/>
          <p:nvPr/>
        </p:nvSpPr>
        <p:spPr>
          <a:xfrm>
            <a:off x="6421438" y="2255838"/>
            <a:ext cx="1066800" cy="504825"/>
          </a:xfrm>
          <a:custGeom>
            <a:avLst/>
            <a:gdLst>
              <a:gd name="connsiteX0" fmla="*/ 0 w 1066800"/>
              <a:gd name="connsiteY0" fmla="*/ 504825 h 504825"/>
              <a:gd name="connsiteX1" fmla="*/ 276225 w 1066800"/>
              <a:gd name="connsiteY1" fmla="*/ 228600 h 504825"/>
              <a:gd name="connsiteX2" fmla="*/ 657225 w 1066800"/>
              <a:gd name="connsiteY2" fmla="*/ 47625 h 504825"/>
              <a:gd name="connsiteX3" fmla="*/ 1066800 w 1066800"/>
              <a:gd name="connsiteY3" fmla="*/ 0 h 5048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66800" h="504825">
                <a:moveTo>
                  <a:pt x="0" y="504825"/>
                </a:moveTo>
                <a:cubicBezTo>
                  <a:pt x="83343" y="404812"/>
                  <a:pt x="166687" y="304800"/>
                  <a:pt x="276225" y="228600"/>
                </a:cubicBezTo>
                <a:cubicBezTo>
                  <a:pt x="385763" y="152400"/>
                  <a:pt x="525463" y="85725"/>
                  <a:pt x="657225" y="47625"/>
                </a:cubicBezTo>
                <a:cubicBezTo>
                  <a:pt x="788988" y="9525"/>
                  <a:pt x="927894" y="4762"/>
                  <a:pt x="1066800" y="0"/>
                </a:cubicBezTo>
              </a:path>
            </a:pathLst>
          </a:custGeom>
          <a:ln w="12700">
            <a:solidFill>
              <a:srgbClr val="D86E2C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39" name="Straight Arrow Connector 38"/>
          <p:cNvCxnSpPr/>
          <p:nvPr/>
        </p:nvCxnSpPr>
        <p:spPr>
          <a:xfrm rot="5400000">
            <a:off x="7225507" y="1904206"/>
            <a:ext cx="685800" cy="1587"/>
          </a:xfrm>
          <a:prstGeom prst="straightConnector1">
            <a:avLst/>
          </a:prstGeom>
          <a:ln w="19050">
            <a:solidFill>
              <a:srgbClr val="D86E2C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TextBox 39"/>
          <p:cNvSpPr txBox="1"/>
          <p:nvPr/>
        </p:nvSpPr>
        <p:spPr>
          <a:xfrm>
            <a:off x="6400800" y="2971800"/>
            <a:ext cx="1981200" cy="714375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rgbClr val="0070C0"/>
                </a:solidFill>
                <a:latin typeface="Calibri" pitchFamily="34" charset="0"/>
              </a:rPr>
              <a:t>Window of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rgbClr val="0070C0"/>
                </a:solidFill>
                <a:latin typeface="Calibri" pitchFamily="34" charset="0"/>
              </a:rPr>
              <a:t>received samples</a:t>
            </a:r>
            <a:endParaRPr lang="en-US" dirty="0">
              <a:solidFill>
                <a:srgbClr val="0070C0"/>
              </a:solidFill>
              <a:latin typeface="Calibri" pitchFamily="34" charset="0"/>
            </a:endParaRPr>
          </a:p>
        </p:txBody>
      </p:sp>
      <p:pic>
        <p:nvPicPr>
          <p:cNvPr id="38" name="Picture 37" descr="addin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7"/>
          <a:srcRect/>
          <a:stretch>
            <a:fillRect/>
          </a:stretch>
        </p:blipFill>
        <p:spPr bwMode="auto">
          <a:xfrm>
            <a:off x="7775575" y="1676400"/>
            <a:ext cx="1250950" cy="446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4" name="Picture 43" descr="addin_tmp.pn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8"/>
          <a:srcRect/>
          <a:stretch>
            <a:fillRect/>
          </a:stretch>
        </p:blipFill>
        <p:spPr bwMode="auto">
          <a:xfrm>
            <a:off x="7613650" y="1825625"/>
            <a:ext cx="93663" cy="179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7" name="Picture 46" descr="addin_tmp.pn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9"/>
          <a:srcRect/>
          <a:stretch>
            <a:fillRect/>
          </a:stretch>
        </p:blipFill>
        <p:spPr bwMode="auto">
          <a:xfrm>
            <a:off x="6154738" y="4495800"/>
            <a:ext cx="2876550" cy="315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6111" name="Picture 35" descr="addin_tmp.png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0"/>
          <a:srcRect/>
          <a:stretch>
            <a:fillRect/>
          </a:stretch>
        </p:blipFill>
        <p:spPr bwMode="auto">
          <a:xfrm>
            <a:off x="838200" y="5548313"/>
            <a:ext cx="3124200" cy="382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3" name="TextBox 52"/>
          <p:cNvSpPr txBox="1"/>
          <p:nvPr/>
        </p:nvSpPr>
        <p:spPr>
          <a:xfrm>
            <a:off x="6073775" y="3962400"/>
            <a:ext cx="3036888" cy="976313"/>
          </a:xfrm>
          <a:prstGeom prst="roundRect">
            <a:avLst>
              <a:gd name="adj" fmla="val 10717"/>
            </a:avLst>
          </a:prstGeom>
          <a:noFill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rgbClr val="0070C0"/>
                </a:solidFill>
                <a:latin typeface="Calibri" pitchFamily="34" charset="0"/>
              </a:rPr>
              <a:t>Scale CIM Space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0070C0"/>
              </a:solidFill>
              <a:latin typeface="Calibri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0070C0"/>
              </a:solidFill>
              <a:latin typeface="Calibri" pitchFamily="34" charset="0"/>
            </a:endParaRPr>
          </a:p>
        </p:txBody>
      </p:sp>
      <p:pic>
        <p:nvPicPr>
          <p:cNvPr id="46113" name="Picture 4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252413" y="2241550"/>
            <a:ext cx="5892800" cy="275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6114" name="Picture 51" descr="addin_tmp.png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2"/>
          <a:srcRect/>
          <a:stretch>
            <a:fillRect/>
          </a:stretch>
        </p:blipFill>
        <p:spPr bwMode="auto">
          <a:xfrm>
            <a:off x="4419600" y="2936875"/>
            <a:ext cx="990600" cy="185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 animBg="1"/>
      <p:bldP spid="37" grpId="0" animBg="1"/>
      <p:bldP spid="53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5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295400"/>
            <a:ext cx="4981575" cy="3630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Wireless Networking and Communications Group</a:t>
            </a:r>
            <a:endParaRPr lang="en-US"/>
          </a:p>
        </p:txBody>
      </p:sp>
      <p:sp>
        <p:nvSpPr>
          <p:cNvPr id="47107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Simulation Results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>
            <a:normAutofit fontScale="62500" lnSpcReduction="20000"/>
          </a:bodyPr>
          <a:lstStyle/>
          <a:p>
            <a:pPr>
              <a:defRPr/>
            </a:pPr>
            <a:fld id="{F6F972B0-2AAD-4D6A-804C-DE40B1834652}" type="slidenum">
              <a:rPr lang="en-US"/>
              <a:pPr>
                <a:defRPr/>
              </a:pPr>
              <a:t>28</a:t>
            </a:fld>
            <a:endParaRPr lang="en-US"/>
          </a:p>
        </p:txBody>
      </p:sp>
      <p:pic>
        <p:nvPicPr>
          <p:cNvPr id="47109" name="Picture 22" descr="addin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612775" y="5207000"/>
            <a:ext cx="8458200" cy="91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5" name="Straight Arrow Connector 14"/>
          <p:cNvCxnSpPr/>
          <p:nvPr/>
        </p:nvCxnSpPr>
        <p:spPr>
          <a:xfrm flipV="1">
            <a:off x="2266950" y="3810000"/>
            <a:ext cx="1514475" cy="0"/>
          </a:xfrm>
          <a:prstGeom prst="straightConnector1">
            <a:avLst/>
          </a:prstGeom>
          <a:ln w="28575">
            <a:solidFill>
              <a:srgbClr val="D86E2C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2138363" y="3438525"/>
            <a:ext cx="1758950" cy="407988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rgbClr val="0070C0"/>
                </a:solidFill>
                <a:latin typeface="Calibri" pitchFamily="34" charset="0"/>
              </a:rPr>
              <a:t>&gt;20 dB gain</a:t>
            </a:r>
            <a:endParaRPr lang="en-US" dirty="0">
              <a:solidFill>
                <a:srgbClr val="0070C0"/>
              </a:solidFill>
              <a:latin typeface="Calibri" pitchFamily="34" charset="0"/>
            </a:endParaRPr>
          </a:p>
        </p:txBody>
      </p:sp>
      <p:pic>
        <p:nvPicPr>
          <p:cNvPr id="47112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465638" y="1287463"/>
            <a:ext cx="4914900" cy="3633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1" name="Straight Arrow Connector 10"/>
          <p:cNvCxnSpPr/>
          <p:nvPr/>
        </p:nvCxnSpPr>
        <p:spPr>
          <a:xfrm flipV="1">
            <a:off x="6781800" y="3810000"/>
            <a:ext cx="314325" cy="0"/>
          </a:xfrm>
          <a:prstGeom prst="straightConnector1">
            <a:avLst/>
          </a:prstGeom>
          <a:ln w="28575">
            <a:solidFill>
              <a:srgbClr val="D86E2C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6369050" y="3429000"/>
            <a:ext cx="1758950" cy="407988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rgbClr val="0070C0"/>
                </a:solidFill>
                <a:latin typeface="Calibri" pitchFamily="34" charset="0"/>
              </a:rPr>
              <a:t>5dB</a:t>
            </a:r>
            <a:endParaRPr lang="en-US" dirty="0">
              <a:solidFill>
                <a:srgbClr val="0070C0"/>
              </a:solidFill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2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Wireless Networking and Communications Group</a:t>
            </a:r>
            <a:endParaRPr lang="en-US"/>
          </a:p>
        </p:txBody>
      </p:sp>
      <p:sp>
        <p:nvSpPr>
          <p:cNvPr id="48130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Conclusions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>
            <a:normAutofit fontScale="62500" lnSpcReduction="20000"/>
          </a:bodyPr>
          <a:lstStyle/>
          <a:p>
            <a:pPr>
              <a:defRPr/>
            </a:pPr>
            <a:fld id="{AC57B449-5121-45EF-99EB-244AAAF2C65E}" type="slidenum">
              <a:rPr lang="en-US"/>
              <a:pPr>
                <a:defRPr/>
              </a:pPr>
              <a:t>29</a:t>
            </a:fld>
            <a:endParaRPr lang="en-US"/>
          </a:p>
        </p:txBody>
      </p:sp>
      <p:sp>
        <p:nvSpPr>
          <p:cNvPr id="6" name="Down Arrow 5"/>
          <p:cNvSpPr/>
          <p:nvPr/>
        </p:nvSpPr>
        <p:spPr>
          <a:xfrm>
            <a:off x="5943600" y="2728913"/>
            <a:ext cx="381000" cy="207168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349250" y="1355725"/>
            <a:ext cx="8566150" cy="1362075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600" dirty="0">
                <a:solidFill>
                  <a:srgbClr val="0070C0"/>
                </a:solidFill>
                <a:latin typeface="Calibri" pitchFamily="34" charset="0"/>
              </a:rPr>
              <a:t>Statistical Modeling of RFI</a:t>
            </a:r>
          </a:p>
          <a:p>
            <a:pPr marL="225425" indent="-225425" algn="just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400" dirty="0">
                <a:solidFill>
                  <a:schemeClr val="tx1"/>
                </a:solidFill>
                <a:latin typeface="Calibri" pitchFamily="34" charset="0"/>
              </a:rPr>
              <a:t>Instantaneous statistics of RFI</a:t>
            </a:r>
          </a:p>
          <a:p>
            <a:pPr marL="225425" indent="-225425" algn="just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400" dirty="0">
                <a:solidFill>
                  <a:schemeClr val="tx1"/>
                </a:solidFill>
                <a:latin typeface="Calibri" pitchFamily="34" charset="0"/>
              </a:rPr>
              <a:t>Applicability to ad hoc, cellular, local area &amp; </a:t>
            </a:r>
            <a:r>
              <a:rPr lang="en-US" sz="2400" dirty="0" err="1">
                <a:solidFill>
                  <a:schemeClr val="tx1"/>
                </a:solidFill>
                <a:latin typeface="Calibri" pitchFamily="34" charset="0"/>
              </a:rPr>
              <a:t>femtocell</a:t>
            </a:r>
            <a:r>
              <a:rPr lang="en-US" sz="2400" dirty="0">
                <a:solidFill>
                  <a:schemeClr val="tx1"/>
                </a:solidFill>
                <a:latin typeface="Calibri" pitchFamily="34" charset="0"/>
              </a:rPr>
              <a:t> networks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81000" y="3059113"/>
            <a:ext cx="8534400" cy="1362075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600" dirty="0">
                <a:solidFill>
                  <a:srgbClr val="0070C0"/>
                </a:solidFill>
                <a:latin typeface="Calibri" pitchFamily="34" charset="0"/>
              </a:rPr>
              <a:t>Communication Performance Analysis of Wireless Networks</a:t>
            </a:r>
          </a:p>
          <a:p>
            <a:pPr marL="225425" indent="-225425" algn="just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400" dirty="0">
                <a:solidFill>
                  <a:schemeClr val="tx1"/>
                </a:solidFill>
                <a:latin typeface="Calibri" pitchFamily="34" charset="0"/>
              </a:rPr>
              <a:t>Decentralized wireless networks with temporal correlation</a:t>
            </a:r>
          </a:p>
          <a:p>
            <a:pPr marL="225425" indent="-225425" algn="just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400" dirty="0">
                <a:solidFill>
                  <a:schemeClr val="tx1"/>
                </a:solidFill>
                <a:latin typeface="Calibri" pitchFamily="34" charset="0"/>
              </a:rPr>
              <a:t>Unveiled 2x “potential” improvement in network throughput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81000" y="4800600"/>
            <a:ext cx="8534400" cy="1362075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600" dirty="0">
                <a:solidFill>
                  <a:srgbClr val="0070C0"/>
                </a:solidFill>
                <a:latin typeface="Calibri" pitchFamily="34" charset="0"/>
              </a:rPr>
              <a:t>RFI Mitigation at PHY Layer</a:t>
            </a:r>
          </a:p>
          <a:p>
            <a:pPr marL="225425" indent="-225425" algn="just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400" dirty="0">
                <a:solidFill>
                  <a:schemeClr val="tx1"/>
                </a:solidFill>
                <a:latin typeface="Calibri" pitchFamily="34" charset="0"/>
              </a:rPr>
              <a:t>Pre-filtering methods mitigate RFI</a:t>
            </a:r>
          </a:p>
          <a:p>
            <a:pPr marL="225425" indent="-225425" algn="just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400" dirty="0">
                <a:solidFill>
                  <a:schemeClr val="tx1"/>
                </a:solidFill>
                <a:latin typeface="Calibri" pitchFamily="34" charset="0"/>
              </a:rPr>
              <a:t>Improve link efficiency up to 20 dB</a:t>
            </a:r>
          </a:p>
        </p:txBody>
      </p:sp>
      <p:sp>
        <p:nvSpPr>
          <p:cNvPr id="11" name="Down Arrow 10"/>
          <p:cNvSpPr/>
          <p:nvPr/>
        </p:nvSpPr>
        <p:spPr>
          <a:xfrm>
            <a:off x="2057400" y="2724150"/>
            <a:ext cx="381000" cy="32385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6477000" y="1143000"/>
            <a:ext cx="2362200" cy="511175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dirty="0">
                <a:solidFill>
                  <a:srgbClr val="D86E2C"/>
                </a:solidFill>
                <a:latin typeface="Calibri" pitchFamily="34" charset="0"/>
              </a:rPr>
              <a:t>Contribution #1</a:t>
            </a:r>
            <a:endParaRPr lang="en-US" sz="2400" dirty="0">
              <a:solidFill>
                <a:srgbClr val="D86E2C"/>
              </a:solidFill>
              <a:latin typeface="Calibri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423025" y="2768600"/>
            <a:ext cx="2362200" cy="511175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dirty="0">
                <a:solidFill>
                  <a:srgbClr val="D86E2C"/>
                </a:solidFill>
                <a:latin typeface="Calibri" pitchFamily="34" charset="0"/>
              </a:rPr>
              <a:t>Contribution #2</a:t>
            </a:r>
            <a:endParaRPr lang="en-US" sz="2400" dirty="0">
              <a:solidFill>
                <a:srgbClr val="D86E2C"/>
              </a:solidFill>
              <a:latin typeface="Calibri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408738" y="4540250"/>
            <a:ext cx="2362200" cy="511175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dirty="0">
                <a:solidFill>
                  <a:srgbClr val="D86E2C"/>
                </a:solidFill>
                <a:latin typeface="Calibri" pitchFamily="34" charset="0"/>
              </a:rPr>
              <a:t>Contribution #3</a:t>
            </a:r>
            <a:endParaRPr lang="en-US" sz="2400" dirty="0">
              <a:solidFill>
                <a:srgbClr val="D86E2C"/>
              </a:solidFill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9" grpId="0" animBg="1"/>
      <p:bldP spid="10" grpId="0" animBg="1"/>
      <p:bldP spid="11" grpId="0" animBg="1"/>
      <p:bldP spid="14" grpId="0" animBg="1"/>
      <p:bldP spid="1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Content Placeholder 4"/>
          <p:cNvSpPr txBox="1">
            <a:spLocks/>
          </p:cNvSpPr>
          <p:nvPr/>
        </p:nvSpPr>
        <p:spPr bwMode="auto">
          <a:xfrm>
            <a:off x="381000" y="1371600"/>
            <a:ext cx="8534400" cy="4724400"/>
          </a:xfrm>
          <a:prstGeom prst="rect">
            <a:avLst/>
          </a:prstGeom>
          <a:noFill/>
          <a:ln w="3175">
            <a:noFill/>
            <a:miter lim="800000"/>
            <a:headEnd/>
            <a:tailEnd/>
          </a:ln>
        </p:spPr>
        <p:txBody>
          <a:bodyPr/>
          <a:lstStyle/>
          <a:p>
            <a:pPr marL="319088" indent="-319088">
              <a:spcBef>
                <a:spcPts val="700"/>
              </a:spcBef>
              <a:buClr>
                <a:schemeClr val="accent2"/>
              </a:buClr>
              <a:buSzPct val="60000"/>
              <a:buFont typeface="Wingdings" pitchFamily="2" charset="2"/>
              <a:buChar char=""/>
            </a:pPr>
            <a:r>
              <a:rPr lang="en-US" sz="2600">
                <a:solidFill>
                  <a:srgbClr val="0070C0"/>
                </a:solidFill>
                <a:latin typeface="Calibri" pitchFamily="34" charset="0"/>
              </a:rPr>
              <a:t>Wireless transceivers</a:t>
            </a:r>
          </a:p>
          <a:p>
            <a:pPr marL="319088" indent="-319088">
              <a:spcBef>
                <a:spcPts val="700"/>
              </a:spcBef>
              <a:buClr>
                <a:schemeClr val="accent2"/>
              </a:buClr>
              <a:buSzPct val="60000"/>
              <a:buFont typeface="Wingdings" pitchFamily="2" charset="2"/>
              <a:buChar char=""/>
            </a:pPr>
            <a:endParaRPr lang="en-US" sz="2600">
              <a:solidFill>
                <a:srgbClr val="0070C0"/>
              </a:solidFill>
              <a:latin typeface="Calibri" pitchFamily="34" charset="0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Wireless Networking and Communications Group</a:t>
            </a:r>
            <a:endParaRPr lang="en-US"/>
          </a:p>
        </p:txBody>
      </p:sp>
      <p:sp>
        <p:nvSpPr>
          <p:cNvPr id="17411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Introduction</a:t>
            </a:r>
            <a:endParaRPr lang="en-GB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fld id="{245C9BE7-B8F7-45AC-B30C-B95227324F1F}" type="slidenum">
              <a:rPr lang="en-US"/>
              <a:pPr>
                <a:defRPr/>
              </a:pPr>
              <a:t>3</a:t>
            </a:fld>
            <a:endParaRPr lang="en-US"/>
          </a:p>
        </p:txBody>
      </p:sp>
      <p:pic>
        <p:nvPicPr>
          <p:cNvPr id="7" name="Content Placeholder 6" descr="Laptop.jpg"/>
          <p:cNvPicPr>
            <a:picLocks noGrp="1" noChangeAspect="1"/>
          </p:cNvPicPr>
          <p:nvPr>
            <p:ph sz="quarter" idx="1"/>
          </p:nvPr>
        </p:nvPicPr>
        <p:blipFill>
          <a:blip r:embed="rId2">
            <a:lum bright="20000" contrast="20000"/>
          </a:blip>
          <a:srcRect/>
          <a:stretch>
            <a:fillRect/>
          </a:stretch>
        </p:blipFill>
        <p:spPr>
          <a:xfrm>
            <a:off x="3216275" y="2305050"/>
            <a:ext cx="2857500" cy="2857500"/>
          </a:xfrm>
          <a:ln w="9525"/>
        </p:spPr>
      </p:pic>
      <p:grpSp>
        <p:nvGrpSpPr>
          <p:cNvPr id="17414" name="Group 98"/>
          <p:cNvGrpSpPr>
            <a:grpSpLocks/>
          </p:cNvGrpSpPr>
          <p:nvPr/>
        </p:nvGrpSpPr>
        <p:grpSpPr bwMode="auto">
          <a:xfrm>
            <a:off x="3444875" y="2743200"/>
            <a:ext cx="854075" cy="1946275"/>
            <a:chOff x="3444877" y="2743200"/>
            <a:chExt cx="853431" cy="1946274"/>
          </a:xfrm>
        </p:grpSpPr>
        <p:pic>
          <p:nvPicPr>
            <p:cNvPr id="17440" name="Picture 8" descr="antenna.bmp"/>
            <p:cNvPicPr>
              <a:picLocks noChangeAspect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3810000" y="2743200"/>
              <a:ext cx="488308" cy="228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5" name="Picture 14" descr="roboard-wifi-card.jp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444877" y="4191000"/>
              <a:ext cx="689978" cy="498474"/>
            </a:xfrm>
            <a:prstGeom prst="rect">
              <a:avLst/>
            </a:prstGeom>
            <a:noFill/>
            <a:ln>
              <a:noFill/>
            </a:ln>
            <a:scene3d>
              <a:camera prst="orthographicFront">
                <a:rot lat="18492322" lon="2183792" rev="19805648"/>
              </a:camera>
              <a:lightRig rig="twoPt" dir="t"/>
            </a:scene3d>
            <a:sp3d z="-88900"/>
          </p:spPr>
        </p:pic>
        <p:cxnSp>
          <p:nvCxnSpPr>
            <p:cNvPr id="21" name="Straight Connector 20"/>
            <p:cNvCxnSpPr/>
            <p:nvPr/>
          </p:nvCxnSpPr>
          <p:spPr>
            <a:xfrm rot="16200000" flipH="1">
              <a:off x="3609477" y="3457579"/>
              <a:ext cx="996949" cy="12690"/>
            </a:xfrm>
            <a:prstGeom prst="line">
              <a:avLst/>
            </a:prstGeom>
            <a:ln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/>
            <p:cNvCxnSpPr/>
            <p:nvPr/>
          </p:nvCxnSpPr>
          <p:spPr>
            <a:xfrm>
              <a:off x="3962012" y="3962399"/>
              <a:ext cx="152285" cy="0"/>
            </a:xfrm>
            <a:prstGeom prst="line">
              <a:avLst/>
            </a:prstGeom>
            <a:ln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/>
            <p:cNvCxnSpPr/>
            <p:nvPr/>
          </p:nvCxnSpPr>
          <p:spPr>
            <a:xfrm rot="5400000">
              <a:off x="3733469" y="4038657"/>
              <a:ext cx="304800" cy="152285"/>
            </a:xfrm>
            <a:prstGeom prst="line">
              <a:avLst/>
            </a:prstGeom>
            <a:ln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/>
            <p:cNvCxnSpPr/>
            <p:nvPr/>
          </p:nvCxnSpPr>
          <p:spPr>
            <a:xfrm rot="5400000" flipH="1" flipV="1">
              <a:off x="3980213" y="4287067"/>
              <a:ext cx="109538" cy="63452"/>
            </a:xfrm>
            <a:prstGeom prst="line">
              <a:avLst/>
            </a:prstGeom>
            <a:ln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/>
            <p:cNvCxnSpPr/>
            <p:nvPr/>
          </p:nvCxnSpPr>
          <p:spPr>
            <a:xfrm>
              <a:off x="3809727" y="4267199"/>
              <a:ext cx="256981" cy="0"/>
            </a:xfrm>
            <a:prstGeom prst="line">
              <a:avLst/>
            </a:prstGeom>
            <a:ln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7415" name="Content Placeholder 4"/>
          <p:cNvSpPr txBox="1">
            <a:spLocks/>
          </p:cNvSpPr>
          <p:nvPr/>
        </p:nvSpPr>
        <p:spPr bwMode="auto">
          <a:xfrm>
            <a:off x="381000" y="1371600"/>
            <a:ext cx="8534400" cy="4724400"/>
          </a:xfrm>
          <a:prstGeom prst="rect">
            <a:avLst/>
          </a:prstGeom>
          <a:noFill/>
          <a:ln w="3175">
            <a:noFill/>
            <a:miter lim="800000"/>
            <a:headEnd/>
            <a:tailEnd/>
          </a:ln>
        </p:spPr>
        <p:txBody>
          <a:bodyPr/>
          <a:lstStyle/>
          <a:p>
            <a:pPr marL="319088" indent="-319088">
              <a:spcBef>
                <a:spcPts val="700"/>
              </a:spcBef>
              <a:buClr>
                <a:schemeClr val="accent2"/>
              </a:buClr>
              <a:buSzPct val="60000"/>
              <a:buFont typeface="Wingdings" pitchFamily="2" charset="2"/>
              <a:buChar char=""/>
            </a:pPr>
            <a:endParaRPr lang="en-US" sz="2600">
              <a:solidFill>
                <a:srgbClr val="0070C0"/>
              </a:solidFill>
              <a:latin typeface="Calibri" pitchFamily="34" charset="0"/>
            </a:endParaRPr>
          </a:p>
        </p:txBody>
      </p:sp>
      <p:pic>
        <p:nvPicPr>
          <p:cNvPr id="77" name="Picture 9" descr="C:\Users\marcel\AppData\Local\Microsoft\Windows\Temporary Internet Files\Content.IE5\9DS56CAI\MPj04309700000[1]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553200" y="4546600"/>
            <a:ext cx="952500" cy="63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8" name="Picture 4" descr="C:\Users\marcel\AppData\Local\Microsoft\Windows\Temporary Internet Files\Content.IE5\J3NY3GQE\MCHH00816_0000[1].wmf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838200" y="2286000"/>
            <a:ext cx="1154113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7010400" y="1447800"/>
            <a:ext cx="787400" cy="1044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" name="Content Placeholder 6" descr="Laptop.jpg"/>
          <p:cNvPicPr>
            <a:picLocks noChangeAspect="1"/>
          </p:cNvPicPr>
          <p:nvPr/>
        </p:nvPicPr>
        <p:blipFill>
          <a:blip r:embed="rId2">
            <a:lum bright="20000" contrast="20000"/>
          </a:blip>
          <a:srcRect/>
          <a:stretch>
            <a:fillRect/>
          </a:stretch>
        </p:blipFill>
        <p:spPr bwMode="auto">
          <a:xfrm>
            <a:off x="7848600" y="2362200"/>
            <a:ext cx="762000" cy="762000"/>
          </a:xfrm>
          <a:prstGeom prst="rect">
            <a:avLst/>
          </a:prstGeom>
          <a:noFill/>
          <a:ln w="3175">
            <a:noFill/>
            <a:miter lim="800000"/>
            <a:headEnd/>
            <a:tailEnd/>
          </a:ln>
        </p:spPr>
      </p:pic>
      <p:sp>
        <p:nvSpPr>
          <p:cNvPr id="83" name="Rounded Rectangle 82"/>
          <p:cNvSpPr/>
          <p:nvPr/>
        </p:nvSpPr>
        <p:spPr>
          <a:xfrm>
            <a:off x="6172200" y="3167063"/>
            <a:ext cx="2895600" cy="1328737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marL="320040" indent="-320040" algn="ctr" fontAlgn="auto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ct val="60000"/>
              <a:defRPr/>
            </a:pPr>
            <a:r>
              <a:rPr lang="en-US" dirty="0">
                <a:solidFill>
                  <a:srgbClr val="0070C0"/>
                </a:solidFill>
                <a:latin typeface="Calibri" pitchFamily="34" charset="0"/>
              </a:rPr>
              <a:t>Wireless Communication</a:t>
            </a:r>
          </a:p>
          <a:p>
            <a:pPr marL="320040" indent="-320040" algn="ctr" fontAlgn="auto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ct val="60000"/>
              <a:defRPr/>
            </a:pPr>
            <a:r>
              <a:rPr lang="en-US" dirty="0">
                <a:solidFill>
                  <a:srgbClr val="0070C0"/>
                </a:solidFill>
                <a:latin typeface="Calibri" pitchFamily="34" charset="0"/>
              </a:rPr>
              <a:t>Sources</a:t>
            </a:r>
          </a:p>
          <a:p>
            <a:pPr marL="320040" indent="-320040" fontAlgn="auto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ct val="60000"/>
              <a:buFont typeface="Arial" pitchFamily="34" charset="0"/>
              <a:buChar char="•"/>
              <a:defRPr/>
            </a:pPr>
            <a:r>
              <a:rPr lang="en-US" dirty="0">
                <a:solidFill>
                  <a:schemeClr val="tx1"/>
                </a:solidFill>
                <a:latin typeface="Calibri" pitchFamily="34" charset="0"/>
              </a:rPr>
              <a:t>Closely located sources</a:t>
            </a:r>
          </a:p>
          <a:p>
            <a:pPr marL="320040" indent="-320040" fontAlgn="auto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ct val="60000"/>
              <a:buFont typeface="Arial" pitchFamily="34" charset="0"/>
              <a:buChar char="•"/>
              <a:defRPr/>
            </a:pPr>
            <a:r>
              <a:rPr lang="en-US" dirty="0">
                <a:solidFill>
                  <a:schemeClr val="tx1"/>
                </a:solidFill>
                <a:latin typeface="Calibri" pitchFamily="34" charset="0"/>
              </a:rPr>
              <a:t>Coexisting protocols</a:t>
            </a:r>
            <a:endParaRPr lang="en-US" dirty="0">
              <a:solidFill>
                <a:schemeClr val="tx1"/>
              </a:solidFill>
              <a:latin typeface="Calibri" pitchFamily="34" charset="0"/>
            </a:endParaRPr>
          </a:p>
        </p:txBody>
      </p:sp>
      <p:sp>
        <p:nvSpPr>
          <p:cNvPr id="84" name="Rounded Rectangle 83"/>
          <p:cNvSpPr/>
          <p:nvPr/>
        </p:nvSpPr>
        <p:spPr>
          <a:xfrm>
            <a:off x="68263" y="3322638"/>
            <a:ext cx="2947987" cy="1020762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marL="320040" indent="-320040" algn="ctr" fontAlgn="auto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ct val="60000"/>
              <a:defRPr/>
            </a:pPr>
            <a:r>
              <a:rPr lang="en-US" dirty="0">
                <a:solidFill>
                  <a:srgbClr val="0070C0"/>
                </a:solidFill>
                <a:latin typeface="Calibri" pitchFamily="34" charset="0"/>
              </a:rPr>
              <a:t>Non-Communication</a:t>
            </a:r>
          </a:p>
          <a:p>
            <a:pPr marL="320040" indent="-320040" algn="ctr" fontAlgn="auto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ct val="60000"/>
              <a:defRPr/>
            </a:pPr>
            <a:r>
              <a:rPr lang="en-US" dirty="0">
                <a:solidFill>
                  <a:srgbClr val="0070C0"/>
                </a:solidFill>
                <a:latin typeface="Calibri" pitchFamily="34" charset="0"/>
              </a:rPr>
              <a:t>Sources</a:t>
            </a:r>
          </a:p>
          <a:p>
            <a:pPr marL="320040" indent="-320040" algn="ctr" fontAlgn="auto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ct val="60000"/>
              <a:defRPr/>
            </a:pPr>
            <a:r>
              <a:rPr lang="en-US" dirty="0">
                <a:solidFill>
                  <a:schemeClr val="tx1"/>
                </a:solidFill>
                <a:latin typeface="Calibri" pitchFamily="34" charset="0"/>
              </a:rPr>
              <a:t>Electromagnetic radiations</a:t>
            </a:r>
          </a:p>
        </p:txBody>
      </p:sp>
      <p:grpSp>
        <p:nvGrpSpPr>
          <p:cNvPr id="121" name="Group 120"/>
          <p:cNvGrpSpPr>
            <a:grpSpLocks/>
          </p:cNvGrpSpPr>
          <p:nvPr/>
        </p:nvGrpSpPr>
        <p:grpSpPr bwMode="auto">
          <a:xfrm>
            <a:off x="5075238" y="2724150"/>
            <a:ext cx="561975" cy="1585913"/>
            <a:chOff x="5074918" y="2724148"/>
            <a:chExt cx="561978" cy="1586613"/>
          </a:xfrm>
        </p:grpSpPr>
        <p:pic>
          <p:nvPicPr>
            <p:cNvPr id="17434" name="Picture 84" descr="antenna.bmp"/>
            <p:cNvPicPr>
              <a:picLocks noChangeAspect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 rot="5400000">
              <a:off x="5127946" y="2854002"/>
              <a:ext cx="488308" cy="228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86" name="Picture 85" descr="roboard-wifi-card.jp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074918" y="3904760"/>
              <a:ext cx="561978" cy="406001"/>
            </a:xfrm>
            <a:prstGeom prst="rect">
              <a:avLst/>
            </a:prstGeom>
            <a:noFill/>
            <a:ln>
              <a:noFill/>
            </a:ln>
            <a:scene3d>
              <a:camera prst="orthographicFront">
                <a:rot lat="18971182" lon="18960000" rev="1991894"/>
              </a:camera>
              <a:lightRig rig="flat" dir="t"/>
            </a:scene3d>
            <a:sp3d z="-88900"/>
          </p:spPr>
        </p:pic>
        <p:cxnSp>
          <p:nvCxnSpPr>
            <p:cNvPr id="87" name="Straight Connector 86"/>
            <p:cNvCxnSpPr/>
            <p:nvPr/>
          </p:nvCxnSpPr>
          <p:spPr>
            <a:xfrm rot="16200000" flipH="1">
              <a:off x="4628621" y="3486485"/>
              <a:ext cx="949744" cy="3175"/>
            </a:xfrm>
            <a:prstGeom prst="line">
              <a:avLst/>
            </a:prstGeom>
            <a:ln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Straight Connector 87"/>
            <p:cNvCxnSpPr/>
            <p:nvPr/>
          </p:nvCxnSpPr>
          <p:spPr>
            <a:xfrm>
              <a:off x="5101905" y="3013201"/>
              <a:ext cx="152401" cy="0"/>
            </a:xfrm>
            <a:prstGeom prst="line">
              <a:avLst/>
            </a:prstGeom>
            <a:ln>
              <a:solidFill>
                <a:srgbClr val="FFC000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91" name="Straight Connector 90"/>
            <p:cNvCxnSpPr/>
            <p:nvPr/>
          </p:nvCxnSpPr>
          <p:spPr>
            <a:xfrm>
              <a:off x="5103493" y="3962945"/>
              <a:ext cx="192088" cy="0"/>
            </a:xfrm>
            <a:prstGeom prst="line">
              <a:avLst/>
            </a:prstGeom>
            <a:ln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3" name="Straight Connector 92"/>
            <p:cNvCxnSpPr/>
            <p:nvPr/>
          </p:nvCxnSpPr>
          <p:spPr>
            <a:xfrm rot="16200000" flipV="1">
              <a:off x="5271748" y="3982016"/>
              <a:ext cx="93704" cy="55562"/>
            </a:xfrm>
            <a:prstGeom prst="line">
              <a:avLst/>
            </a:prstGeom>
            <a:ln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2" name="Group 121"/>
          <p:cNvGrpSpPr>
            <a:grpSpLocks/>
          </p:cNvGrpSpPr>
          <p:nvPr/>
        </p:nvGrpSpPr>
        <p:grpSpPr bwMode="auto">
          <a:xfrm>
            <a:off x="4343400" y="4114800"/>
            <a:ext cx="533400" cy="228600"/>
            <a:chOff x="4343400" y="4114800"/>
            <a:chExt cx="533400" cy="228600"/>
          </a:xfrm>
        </p:grpSpPr>
        <p:sp>
          <p:nvSpPr>
            <p:cNvPr id="107" name="Trapezoid 106"/>
            <p:cNvSpPr/>
            <p:nvPr/>
          </p:nvSpPr>
          <p:spPr>
            <a:xfrm>
              <a:off x="4343400" y="4114800"/>
              <a:ext cx="533400" cy="228600"/>
            </a:xfrm>
            <a:prstGeom prst="trapezoid">
              <a:avLst>
                <a:gd name="adj" fmla="val 34376"/>
              </a:avLst>
            </a:prstGeom>
            <a:solidFill>
              <a:srgbClr val="12843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sp>
          <p:nvSpPr>
            <p:cNvPr id="108" name="Trapezoid 107"/>
            <p:cNvSpPr/>
            <p:nvPr/>
          </p:nvSpPr>
          <p:spPr>
            <a:xfrm>
              <a:off x="4416425" y="4132263"/>
              <a:ext cx="155575" cy="58737"/>
            </a:xfrm>
            <a:prstGeom prst="trapezoid">
              <a:avLst>
                <a:gd name="adj" fmla="val 34376"/>
              </a:avLst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sp>
          <p:nvSpPr>
            <p:cNvPr id="110" name="Parallelogram 109"/>
            <p:cNvSpPr/>
            <p:nvPr/>
          </p:nvSpPr>
          <p:spPr>
            <a:xfrm rot="15297944">
              <a:off x="4676775" y="4200525"/>
              <a:ext cx="152400" cy="120650"/>
            </a:xfrm>
            <a:prstGeom prst="parallelogram">
              <a:avLst>
                <a:gd name="adj" fmla="val 26487"/>
              </a:avLst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sp>
          <p:nvSpPr>
            <p:cNvPr id="117" name="Trapezoid 116"/>
            <p:cNvSpPr/>
            <p:nvPr/>
          </p:nvSpPr>
          <p:spPr>
            <a:xfrm>
              <a:off x="4495800" y="4267200"/>
              <a:ext cx="155575" cy="58738"/>
            </a:xfrm>
            <a:prstGeom prst="trapezoid">
              <a:avLst>
                <a:gd name="adj" fmla="val 34376"/>
              </a:avLst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</p:grpSp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6400800" y="2286000"/>
            <a:ext cx="533400" cy="576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9" name="Rounded Rectangle 118"/>
          <p:cNvSpPr/>
          <p:nvPr/>
        </p:nvSpPr>
        <p:spPr>
          <a:xfrm>
            <a:off x="2933700" y="5003800"/>
            <a:ext cx="3505200" cy="1020763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marL="320040" indent="-320040" algn="ctr" fontAlgn="auto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ct val="60000"/>
              <a:defRPr/>
            </a:pPr>
            <a:r>
              <a:rPr lang="en-US" dirty="0">
                <a:solidFill>
                  <a:srgbClr val="0070C0"/>
                </a:solidFill>
                <a:latin typeface="Calibri" pitchFamily="34" charset="0"/>
              </a:rPr>
              <a:t>Computational Platform</a:t>
            </a:r>
          </a:p>
          <a:p>
            <a:pPr marL="320040" indent="-320040" fontAlgn="auto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ct val="60000"/>
              <a:buFont typeface="Arial" pitchFamily="34" charset="0"/>
              <a:buChar char="•"/>
              <a:defRPr/>
            </a:pPr>
            <a:r>
              <a:rPr lang="en-US" dirty="0">
                <a:solidFill>
                  <a:schemeClr val="tx1"/>
                </a:solidFill>
                <a:latin typeface="Calibri" pitchFamily="34" charset="0"/>
              </a:rPr>
              <a:t>Clocks, busses, processors</a:t>
            </a:r>
          </a:p>
          <a:p>
            <a:pPr marL="320040" indent="-320040" fontAlgn="auto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ct val="60000"/>
              <a:buFont typeface="Arial" pitchFamily="34" charset="0"/>
              <a:buChar char="•"/>
              <a:defRPr/>
            </a:pPr>
            <a:r>
              <a:rPr lang="en-US" dirty="0">
                <a:solidFill>
                  <a:schemeClr val="tx1"/>
                </a:solidFill>
                <a:latin typeface="Calibri" pitchFamily="34" charset="0"/>
              </a:rPr>
              <a:t>Co-located transceivers</a:t>
            </a:r>
          </a:p>
        </p:txBody>
      </p:sp>
      <p:sp>
        <p:nvSpPr>
          <p:cNvPr id="39" name="Rounded Rectangle 38"/>
          <p:cNvSpPr/>
          <p:nvPr/>
        </p:nvSpPr>
        <p:spPr>
          <a:xfrm>
            <a:off x="2511425" y="2655888"/>
            <a:ext cx="1000125" cy="407987"/>
          </a:xfrm>
          <a:prstGeom prst="roundRect">
            <a:avLst/>
          </a:prstGeom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marL="320040" indent="-320040" algn="ctr" fontAlgn="auto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ct val="60000"/>
              <a:defRPr/>
            </a:pPr>
            <a:r>
              <a:rPr lang="en-US" dirty="0">
                <a:solidFill>
                  <a:schemeClr val="tx1"/>
                </a:solidFill>
                <a:latin typeface="Calibri" pitchFamily="34" charset="0"/>
              </a:rPr>
              <a:t>antenna</a:t>
            </a:r>
          </a:p>
        </p:txBody>
      </p:sp>
      <p:cxnSp>
        <p:nvCxnSpPr>
          <p:cNvPr id="41" name="Straight Arrow Connector 40"/>
          <p:cNvCxnSpPr>
            <a:stCxn id="39" idx="3"/>
            <a:endCxn id="9" idx="1"/>
          </p:cNvCxnSpPr>
          <p:nvPr/>
        </p:nvCxnSpPr>
        <p:spPr>
          <a:xfrm flipV="1">
            <a:off x="3511550" y="2857500"/>
            <a:ext cx="298450" cy="317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sp>
        <p:nvSpPr>
          <p:cNvPr id="45" name="Rounded Rectangle 44"/>
          <p:cNvSpPr/>
          <p:nvPr/>
        </p:nvSpPr>
        <p:spPr>
          <a:xfrm>
            <a:off x="533400" y="4495800"/>
            <a:ext cx="2370138" cy="407988"/>
          </a:xfrm>
          <a:prstGeom prst="roundRect">
            <a:avLst/>
          </a:prstGeom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marL="320040" indent="-320040" algn="ctr" fontAlgn="auto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ct val="60000"/>
              <a:defRPr/>
            </a:pPr>
            <a:r>
              <a:rPr lang="en-US" dirty="0">
                <a:solidFill>
                  <a:schemeClr val="tx1"/>
                </a:solidFill>
                <a:latin typeface="Calibri" pitchFamily="34" charset="0"/>
              </a:rPr>
              <a:t>baseband processor</a:t>
            </a:r>
          </a:p>
        </p:txBody>
      </p:sp>
      <p:cxnSp>
        <p:nvCxnSpPr>
          <p:cNvPr id="46" name="Straight Arrow Connector 45"/>
          <p:cNvCxnSpPr>
            <a:stCxn id="45" idx="3"/>
          </p:cNvCxnSpPr>
          <p:nvPr/>
        </p:nvCxnSpPr>
        <p:spPr>
          <a:xfrm flipV="1">
            <a:off x="2903538" y="4495800"/>
            <a:ext cx="601662" cy="2047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3" grpId="0" animBg="1"/>
      <p:bldP spid="84" grpId="0" animBg="1"/>
      <p:bldP spid="119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Wireless Networking and Communications Group</a:t>
            </a:r>
            <a:endParaRPr lang="en-US"/>
          </a:p>
        </p:txBody>
      </p:sp>
      <p:sp>
        <p:nvSpPr>
          <p:cNvPr id="49154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Software Release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>
            <a:normAutofit fontScale="62500" lnSpcReduction="20000"/>
          </a:bodyPr>
          <a:lstStyle/>
          <a:p>
            <a:pPr>
              <a:defRPr/>
            </a:pPr>
            <a:fld id="{F29BD7DF-D321-4268-AD2D-CCA50BCEEFDA}" type="slidenum">
              <a:rPr lang="en-US"/>
              <a:pPr>
                <a:defRPr/>
              </a:pPr>
              <a:t>30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381000" y="1371600"/>
            <a:ext cx="8534400" cy="1906588"/>
          </a:xfrm>
          <a:prstGeom prst="roundRect">
            <a:avLst>
              <a:gd name="adj" fmla="val 15006"/>
            </a:avLst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latin typeface="Calibri" pitchFamily="34" charset="0"/>
                <a:cs typeface="Calibri" pitchFamily="34" charset="0"/>
              </a:rPr>
              <a:t>K. </a:t>
            </a:r>
            <a:r>
              <a:rPr lang="en-US" b="1" dirty="0" err="1">
                <a:latin typeface="Calibri" pitchFamily="34" charset="0"/>
                <a:cs typeface="Calibri" pitchFamily="34" charset="0"/>
              </a:rPr>
              <a:t>Gulati</a:t>
            </a:r>
            <a:r>
              <a:rPr lang="en-US" dirty="0">
                <a:latin typeface="Calibri" pitchFamily="34" charset="0"/>
                <a:cs typeface="Calibri" pitchFamily="34" charset="0"/>
              </a:rPr>
              <a:t>, M. </a:t>
            </a:r>
            <a:r>
              <a:rPr lang="en-US" dirty="0" err="1">
                <a:latin typeface="Calibri" pitchFamily="34" charset="0"/>
                <a:cs typeface="Calibri" pitchFamily="34" charset="0"/>
              </a:rPr>
              <a:t>Nassar</a:t>
            </a:r>
            <a:r>
              <a:rPr lang="en-US" dirty="0">
                <a:latin typeface="Calibri" pitchFamily="34" charset="0"/>
                <a:cs typeface="Calibri" pitchFamily="34" charset="0"/>
              </a:rPr>
              <a:t>, A. Chopra, B. </a:t>
            </a:r>
            <a:r>
              <a:rPr lang="en-US" dirty="0" err="1">
                <a:latin typeface="Calibri" pitchFamily="34" charset="0"/>
                <a:cs typeface="Calibri" pitchFamily="34" charset="0"/>
              </a:rPr>
              <a:t>Okafor</a:t>
            </a:r>
            <a:r>
              <a:rPr lang="en-US" dirty="0">
                <a:latin typeface="Calibri" pitchFamily="34" charset="0"/>
                <a:cs typeface="Calibri" pitchFamily="34" charset="0"/>
              </a:rPr>
              <a:t>, M. R. </a:t>
            </a:r>
            <a:r>
              <a:rPr lang="en-US" dirty="0" err="1">
                <a:latin typeface="Calibri" pitchFamily="34" charset="0"/>
                <a:cs typeface="Calibri" pitchFamily="34" charset="0"/>
              </a:rPr>
              <a:t>DeYoung</a:t>
            </a:r>
            <a:r>
              <a:rPr lang="en-US" dirty="0">
                <a:latin typeface="Calibri" pitchFamily="34" charset="0"/>
                <a:cs typeface="Calibri" pitchFamily="34" charset="0"/>
              </a:rPr>
              <a:t>, N. </a:t>
            </a:r>
            <a:r>
              <a:rPr lang="en-US" dirty="0" err="1">
                <a:latin typeface="Calibri" pitchFamily="34" charset="0"/>
                <a:cs typeface="Calibri" pitchFamily="34" charset="0"/>
              </a:rPr>
              <a:t>Aghasadeghi</a:t>
            </a:r>
            <a:r>
              <a:rPr lang="en-US" dirty="0">
                <a:latin typeface="Calibri" pitchFamily="34" charset="0"/>
                <a:cs typeface="Calibri" pitchFamily="34" charset="0"/>
              </a:rPr>
              <a:t>, A. </a:t>
            </a:r>
            <a:r>
              <a:rPr lang="en-US" dirty="0" err="1">
                <a:latin typeface="Calibri" pitchFamily="34" charset="0"/>
                <a:cs typeface="Calibri" pitchFamily="34" charset="0"/>
              </a:rPr>
              <a:t>Sujeeth</a:t>
            </a:r>
            <a:r>
              <a:rPr lang="en-US" dirty="0">
                <a:latin typeface="Calibri" pitchFamily="34" charset="0"/>
                <a:cs typeface="Calibri" pitchFamily="34" charset="0"/>
              </a:rPr>
              <a:t>, and B. L. Evans, "</a:t>
            </a:r>
            <a:r>
              <a:rPr lang="en-US" dirty="0">
                <a:solidFill>
                  <a:schemeClr val="accent2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Radio Frequency Interference Modeling and Mitigation Toolbox in MATLAB</a:t>
            </a:r>
            <a:r>
              <a:rPr lang="en-US" dirty="0">
                <a:latin typeface="Calibri" pitchFamily="34" charset="0"/>
                <a:cs typeface="Calibri" pitchFamily="34" charset="0"/>
              </a:rPr>
              <a:t>", copyright © 2006-2011 by The University of Texas at Austin.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0070C0"/>
              </a:solidFill>
              <a:latin typeface="Calibri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rgbClr val="0070C0"/>
                </a:solidFill>
                <a:latin typeface="Calibri" pitchFamily="34" charset="0"/>
              </a:rPr>
              <a:t>Latest Toolbox Release: </a:t>
            </a:r>
            <a:r>
              <a:rPr lang="en-US" dirty="0">
                <a:solidFill>
                  <a:schemeClr val="tx1"/>
                </a:solidFill>
                <a:latin typeface="Calibri" pitchFamily="34" charset="0"/>
              </a:rPr>
              <a:t>Version 1.6, April  2011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rgbClr val="0070C0"/>
                </a:solidFill>
                <a:latin typeface="Calibri" pitchFamily="34" charset="0"/>
              </a:rPr>
              <a:t>Website: </a:t>
            </a:r>
            <a:r>
              <a:rPr lang="en-US" dirty="0">
                <a:solidFill>
                  <a:srgbClr val="000000"/>
                </a:solidFill>
                <a:latin typeface="Calibri" pitchFamily="34" charset="0"/>
              </a:rPr>
              <a:t>http://users.ece.utexas.edu/~bevans/projects/rfi/software</a:t>
            </a:r>
            <a:r>
              <a:rPr lang="en-US" dirty="0">
                <a:latin typeface="Calibri" pitchFamily="34" charset="0"/>
                <a:cs typeface="Calibri" pitchFamily="34" charset="0"/>
              </a:rPr>
              <a:t>	</a:t>
            </a:r>
          </a:p>
        </p:txBody>
      </p:sp>
      <p:pic>
        <p:nvPicPr>
          <p:cNvPr id="49157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47800" y="3429000"/>
            <a:ext cx="2895600" cy="2157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3733800" y="5715000"/>
            <a:ext cx="2220913" cy="415925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latin typeface="Calibri" pitchFamily="34" charset="0"/>
              </a:rPr>
              <a:t>Snapshot of a demo</a:t>
            </a:r>
          </a:p>
        </p:txBody>
      </p:sp>
      <p:pic>
        <p:nvPicPr>
          <p:cNvPr id="49159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29200" y="3352800"/>
            <a:ext cx="3195638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Wireless Networking and Communications Group</a:t>
            </a:r>
            <a:endParaRPr lang="en-US"/>
          </a:p>
        </p:txBody>
      </p:sp>
      <p:sp>
        <p:nvSpPr>
          <p:cNvPr id="50178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Future Work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>
            <a:normAutofit fontScale="62500" lnSpcReduction="20000"/>
          </a:bodyPr>
          <a:lstStyle/>
          <a:p>
            <a:pPr>
              <a:defRPr/>
            </a:pPr>
            <a:fld id="{114C657A-BA0E-4C06-8490-EB9911C8109E}" type="slidenum">
              <a:rPr lang="en-US"/>
              <a:pPr>
                <a:defRPr/>
              </a:pPr>
              <a:t>31</a:t>
            </a:fld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pPr marL="320040" indent="-320040" fontAlgn="auto">
              <a:spcAft>
                <a:spcPts val="0"/>
              </a:spcAft>
              <a:buFont typeface="Wingdings"/>
              <a:buChar char=""/>
              <a:defRPr/>
            </a:pPr>
            <a:r>
              <a:rPr lang="en-US" dirty="0" smtClean="0"/>
              <a:t>Statistical Modeling</a:t>
            </a:r>
          </a:p>
          <a:p>
            <a:pPr marL="640080" lvl="1" indent="-274320" fontAlgn="auto">
              <a:spcAft>
                <a:spcPts val="0"/>
              </a:spcAft>
              <a:buFont typeface="Wingdings 2"/>
              <a:buChar char=""/>
              <a:defRPr/>
            </a:pPr>
            <a:r>
              <a:rPr lang="en-US" dirty="0" smtClean="0"/>
              <a:t>Non-Poisson based interferer locations</a:t>
            </a:r>
          </a:p>
          <a:p>
            <a:pPr marL="320040" indent="-320040" fontAlgn="auto">
              <a:spcAft>
                <a:spcPts val="0"/>
              </a:spcAft>
              <a:buFont typeface="Wingdings"/>
              <a:buChar char=""/>
              <a:defRPr/>
            </a:pPr>
            <a:r>
              <a:rPr lang="en-US" dirty="0" smtClean="0"/>
              <a:t>Communication Performance Analysis of Wireless Networks</a:t>
            </a:r>
          </a:p>
          <a:p>
            <a:pPr marL="640080" lvl="1" indent="-274320" fontAlgn="auto">
              <a:spcAft>
                <a:spcPts val="0"/>
              </a:spcAft>
              <a:buFont typeface="Wingdings 2"/>
              <a:buChar char=""/>
              <a:defRPr/>
            </a:pPr>
            <a:r>
              <a:rPr lang="en-US" dirty="0" smtClean="0"/>
              <a:t>Multi-hop communications</a:t>
            </a:r>
          </a:p>
          <a:p>
            <a:pPr marL="320040" indent="-320040" fontAlgn="auto">
              <a:spcAft>
                <a:spcPts val="0"/>
              </a:spcAft>
              <a:buFont typeface="Wingdings"/>
              <a:buChar char=""/>
              <a:defRPr/>
            </a:pPr>
            <a:r>
              <a:rPr lang="en-US" dirty="0" smtClean="0"/>
              <a:t>Receiver Design to Mitigate RFI</a:t>
            </a:r>
          </a:p>
          <a:p>
            <a:pPr marL="640080" lvl="1" indent="-274320" fontAlgn="auto">
              <a:spcAft>
                <a:spcPts val="0"/>
              </a:spcAft>
              <a:buFont typeface="Wingdings 2"/>
              <a:buChar char=""/>
              <a:defRPr/>
            </a:pPr>
            <a:r>
              <a:rPr lang="en-US" dirty="0" smtClean="0">
                <a:solidFill>
                  <a:srgbClr val="D86E2C"/>
                </a:solidFill>
              </a:rPr>
              <a:t>MAC: </a:t>
            </a:r>
            <a:r>
              <a:rPr lang="en-US" dirty="0" smtClean="0"/>
              <a:t>Decentralized protocol to control temporal dependence</a:t>
            </a:r>
          </a:p>
          <a:p>
            <a:pPr marL="640080" lvl="1" indent="-274320" fontAlgn="auto">
              <a:spcAft>
                <a:spcPts val="0"/>
              </a:spcAft>
              <a:buFont typeface="Wingdings 2"/>
              <a:buChar char=""/>
              <a:defRPr/>
            </a:pPr>
            <a:r>
              <a:rPr lang="en-US" dirty="0" smtClean="0">
                <a:solidFill>
                  <a:srgbClr val="D86E2C"/>
                </a:solidFill>
              </a:rPr>
              <a:t>PHY:</a:t>
            </a:r>
            <a:r>
              <a:rPr lang="en-US" dirty="0" smtClean="0"/>
              <a:t> Use of ZOS scaled CIM as distance measure </a:t>
            </a:r>
          </a:p>
          <a:p>
            <a:pPr marL="320040" indent="-320040" fontAlgn="auto">
              <a:spcAft>
                <a:spcPts val="0"/>
              </a:spcAft>
              <a:buFont typeface="Wingdings"/>
              <a:buChar char=""/>
              <a:defRPr/>
            </a:pPr>
            <a:r>
              <a:rPr lang="en-US" dirty="0" smtClean="0"/>
              <a:t>Extensions to</a:t>
            </a:r>
          </a:p>
          <a:p>
            <a:pPr marL="640080" lvl="1" indent="-274320" fontAlgn="auto">
              <a:spcAft>
                <a:spcPts val="0"/>
              </a:spcAft>
              <a:buFont typeface="Wingdings 2"/>
              <a:buChar char=""/>
              <a:defRPr/>
            </a:pPr>
            <a:r>
              <a:rPr lang="en-US" dirty="0" smtClean="0"/>
              <a:t>Single-carrier MIMO</a:t>
            </a:r>
          </a:p>
          <a:p>
            <a:pPr marL="640080" lvl="1" indent="-274320" fontAlgn="auto">
              <a:spcAft>
                <a:spcPts val="0"/>
              </a:spcAft>
              <a:buFont typeface="Wingdings 2"/>
              <a:buChar char=""/>
              <a:defRPr/>
            </a:pPr>
            <a:r>
              <a:rPr lang="en-US" dirty="0" smtClean="0"/>
              <a:t>Single-antenna OFDM</a:t>
            </a:r>
          </a:p>
          <a:p>
            <a:pPr marL="640080" lvl="1" indent="-274320" fontAlgn="auto">
              <a:spcAft>
                <a:spcPts val="0"/>
              </a:spcAft>
              <a:buFont typeface="Wingdings 2"/>
              <a:buChar char=""/>
              <a:defRPr/>
            </a:pPr>
            <a:r>
              <a:rPr lang="en-US" dirty="0" smtClean="0"/>
              <a:t>MIMO-OFDM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Wireless Networking and Communications Group</a:t>
            </a:r>
            <a:endParaRPr lang="en-US"/>
          </a:p>
        </p:txBody>
      </p:sp>
      <p:sp>
        <p:nvSpPr>
          <p:cNvPr id="51202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Related Publications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>
            <a:normAutofit fontScale="62500" lnSpcReduction="20000"/>
          </a:bodyPr>
          <a:lstStyle/>
          <a:p>
            <a:pPr>
              <a:defRPr/>
            </a:pPr>
            <a:fld id="{526935FE-7270-495C-9315-679978640548}" type="slidenum">
              <a:rPr lang="en-US"/>
              <a:pPr>
                <a:defRPr/>
              </a:pPr>
              <a:t>32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381000" y="1384300"/>
            <a:ext cx="8534400" cy="4699000"/>
          </a:xfrm>
          <a:prstGeom prst="roundRect">
            <a:avLst>
              <a:gd name="adj" fmla="val 7579"/>
            </a:avLst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marL="225425" indent="-225425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u="sng" dirty="0">
                <a:solidFill>
                  <a:schemeClr val="tx1"/>
                </a:solidFill>
                <a:latin typeface="Calibri" pitchFamily="34" charset="0"/>
              </a:rPr>
              <a:t>Journal Publications</a:t>
            </a:r>
          </a:p>
          <a:p>
            <a:pPr marL="225425" indent="-225425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b="1" dirty="0">
                <a:solidFill>
                  <a:schemeClr val="tx1"/>
                </a:solidFill>
                <a:latin typeface="Calibri" pitchFamily="34" charset="0"/>
              </a:rPr>
              <a:t>K. </a:t>
            </a:r>
            <a:r>
              <a:rPr lang="en-US" b="1" dirty="0" err="1">
                <a:solidFill>
                  <a:schemeClr val="tx1"/>
                </a:solidFill>
                <a:latin typeface="Calibri" pitchFamily="34" charset="0"/>
              </a:rPr>
              <a:t>Gulati</a:t>
            </a:r>
            <a:r>
              <a:rPr lang="en-US" b="1" dirty="0">
                <a:solidFill>
                  <a:schemeClr val="tx1"/>
                </a:solidFill>
                <a:latin typeface="Calibri" pitchFamily="34" charset="0"/>
              </a:rPr>
              <a:t>, </a:t>
            </a:r>
            <a:r>
              <a:rPr lang="en-US" dirty="0">
                <a:solidFill>
                  <a:schemeClr val="tx1"/>
                </a:solidFill>
                <a:latin typeface="Calibri" pitchFamily="34" charset="0"/>
              </a:rPr>
              <a:t>B. L. Evans, and S. </a:t>
            </a:r>
            <a:r>
              <a:rPr lang="en-US" dirty="0" err="1">
                <a:solidFill>
                  <a:schemeClr val="tx1"/>
                </a:solidFill>
                <a:latin typeface="Calibri" pitchFamily="34" charset="0"/>
              </a:rPr>
              <a:t>Srikanteshwara</a:t>
            </a:r>
            <a:r>
              <a:rPr lang="en-US" dirty="0">
                <a:solidFill>
                  <a:schemeClr val="tx1"/>
                </a:solidFill>
                <a:latin typeface="Calibri" pitchFamily="34" charset="0"/>
              </a:rPr>
              <a:t>, “</a:t>
            </a:r>
            <a:r>
              <a:rPr lang="en-US" dirty="0">
                <a:solidFill>
                  <a:schemeClr val="accent2">
                    <a:lumMod val="75000"/>
                  </a:schemeClr>
                </a:solidFill>
                <a:latin typeface="Calibri" pitchFamily="34" charset="0"/>
              </a:rPr>
              <a:t>Interference Modeling and Mitigation in Decentralized Wireless Networks with Temporal Correlation</a:t>
            </a:r>
            <a:r>
              <a:rPr lang="en-US" dirty="0">
                <a:solidFill>
                  <a:schemeClr val="tx1"/>
                </a:solidFill>
                <a:latin typeface="Calibri" pitchFamily="34" charset="0"/>
              </a:rPr>
              <a:t>”, in preparation.</a:t>
            </a:r>
          </a:p>
          <a:p>
            <a:pPr marL="225425" indent="-225425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b="1" dirty="0">
                <a:solidFill>
                  <a:schemeClr val="tx1"/>
                </a:solidFill>
                <a:latin typeface="Calibri" pitchFamily="34" charset="0"/>
              </a:rPr>
              <a:t>K. </a:t>
            </a:r>
            <a:r>
              <a:rPr lang="en-US" b="1" dirty="0" err="1">
                <a:solidFill>
                  <a:schemeClr val="tx1"/>
                </a:solidFill>
                <a:latin typeface="Calibri" pitchFamily="34" charset="0"/>
              </a:rPr>
              <a:t>Gulati</a:t>
            </a:r>
            <a:r>
              <a:rPr lang="en-US" dirty="0">
                <a:solidFill>
                  <a:schemeClr val="tx1"/>
                </a:solidFill>
                <a:latin typeface="Calibri" pitchFamily="34" charset="0"/>
              </a:rPr>
              <a:t>, R. K. </a:t>
            </a:r>
            <a:r>
              <a:rPr lang="en-US" dirty="0" err="1">
                <a:solidFill>
                  <a:schemeClr val="tx1"/>
                </a:solidFill>
                <a:latin typeface="Calibri" pitchFamily="34" charset="0"/>
              </a:rPr>
              <a:t>Ganti</a:t>
            </a:r>
            <a:r>
              <a:rPr lang="en-US" dirty="0">
                <a:solidFill>
                  <a:schemeClr val="tx1"/>
                </a:solidFill>
                <a:latin typeface="Calibri" pitchFamily="34" charset="0"/>
              </a:rPr>
              <a:t>, J. G. Andrews, B. L. Evans, and S. </a:t>
            </a:r>
            <a:r>
              <a:rPr lang="en-US" dirty="0" err="1">
                <a:solidFill>
                  <a:schemeClr val="tx1"/>
                </a:solidFill>
                <a:latin typeface="Calibri" pitchFamily="34" charset="0"/>
              </a:rPr>
              <a:t>Srikanteshwara</a:t>
            </a:r>
            <a:r>
              <a:rPr lang="en-US" dirty="0">
                <a:solidFill>
                  <a:schemeClr val="tx1"/>
                </a:solidFill>
                <a:latin typeface="Calibri" pitchFamily="34" charset="0"/>
              </a:rPr>
              <a:t>, “</a:t>
            </a:r>
            <a:r>
              <a:rPr lang="en-US" dirty="0">
                <a:solidFill>
                  <a:schemeClr val="accent2">
                    <a:lumMod val="75000"/>
                  </a:schemeClr>
                </a:solidFill>
                <a:latin typeface="Calibri" pitchFamily="34" charset="0"/>
              </a:rPr>
              <a:t>Throughput, Delay, and Reliability of Decentralized Wireless Networks with Temporal Correlation</a:t>
            </a:r>
            <a:r>
              <a:rPr lang="en-US" dirty="0">
                <a:solidFill>
                  <a:schemeClr val="tx1"/>
                </a:solidFill>
                <a:latin typeface="Calibri" pitchFamily="34" charset="0"/>
              </a:rPr>
              <a:t>”, </a:t>
            </a:r>
            <a:r>
              <a:rPr lang="en-US" i="1" dirty="0">
                <a:solidFill>
                  <a:schemeClr val="tx1"/>
                </a:solidFill>
                <a:latin typeface="Calibri" pitchFamily="34" charset="0"/>
              </a:rPr>
              <a:t>IEEE Transactions on Wireless Communications, to be submitted.</a:t>
            </a:r>
            <a:endParaRPr lang="en-US" b="1" dirty="0">
              <a:solidFill>
                <a:schemeClr val="tx1"/>
              </a:solidFill>
              <a:latin typeface="Calibri" pitchFamily="34" charset="0"/>
            </a:endParaRPr>
          </a:p>
          <a:p>
            <a:pPr marL="225425" indent="-225425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b="1" dirty="0">
                <a:solidFill>
                  <a:schemeClr val="tx1"/>
                </a:solidFill>
                <a:latin typeface="Calibri" pitchFamily="34" charset="0"/>
              </a:rPr>
              <a:t>K. Gulati</a:t>
            </a:r>
            <a:r>
              <a:rPr lang="en-US" dirty="0">
                <a:solidFill>
                  <a:schemeClr val="tx1"/>
                </a:solidFill>
                <a:latin typeface="Calibri" pitchFamily="34" charset="0"/>
              </a:rPr>
              <a:t>, B. L. Evans, J. G. Andrews, and K. R. Tinsley, “</a:t>
            </a:r>
            <a:r>
              <a:rPr lang="en-US" dirty="0">
                <a:solidFill>
                  <a:schemeClr val="accent2">
                    <a:lumMod val="75000"/>
                  </a:schemeClr>
                </a:solidFill>
                <a:latin typeface="Calibri" pitchFamily="34" charset="0"/>
              </a:rPr>
              <a:t>Statistics of Co-Channel Interference in a Field of Poisson and Poisson-Poisson Clustered Interferers</a:t>
            </a:r>
            <a:r>
              <a:rPr lang="en-US" dirty="0">
                <a:solidFill>
                  <a:schemeClr val="tx1"/>
                </a:solidFill>
                <a:latin typeface="Calibri" pitchFamily="34" charset="0"/>
              </a:rPr>
              <a:t>”, </a:t>
            </a:r>
            <a:r>
              <a:rPr lang="en-US" i="1" dirty="0">
                <a:solidFill>
                  <a:schemeClr val="tx1"/>
                </a:solidFill>
                <a:latin typeface="Calibri" pitchFamily="34" charset="0"/>
              </a:rPr>
              <a:t>IEEE Transactions on Signal Processing</a:t>
            </a:r>
            <a:r>
              <a:rPr lang="en-US" dirty="0">
                <a:solidFill>
                  <a:schemeClr val="tx1"/>
                </a:solidFill>
                <a:latin typeface="Calibri" pitchFamily="34" charset="0"/>
              </a:rPr>
              <a:t>, Vol. 58, No. 19, Dec 2010.</a:t>
            </a:r>
            <a:endParaRPr lang="en-US" dirty="0">
              <a:latin typeface="Calibri" pitchFamily="34" charset="0"/>
            </a:endParaRPr>
          </a:p>
          <a:p>
            <a:pPr marL="225425" indent="-225425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>
                <a:latin typeface="Calibri" pitchFamily="34" charset="0"/>
              </a:rPr>
              <a:t>M. </a:t>
            </a:r>
            <a:r>
              <a:rPr lang="en-US" dirty="0" err="1">
                <a:latin typeface="Calibri" pitchFamily="34" charset="0"/>
              </a:rPr>
              <a:t>Nassar</a:t>
            </a:r>
            <a:r>
              <a:rPr lang="en-US" dirty="0">
                <a:latin typeface="Calibri" pitchFamily="34" charset="0"/>
              </a:rPr>
              <a:t>, </a:t>
            </a:r>
            <a:r>
              <a:rPr lang="en-US" b="1" dirty="0">
                <a:latin typeface="Calibri" pitchFamily="34" charset="0"/>
              </a:rPr>
              <a:t>K. Gulati</a:t>
            </a:r>
            <a:r>
              <a:rPr lang="en-US" dirty="0">
                <a:latin typeface="Calibri" pitchFamily="34" charset="0"/>
              </a:rPr>
              <a:t>, M. R. </a:t>
            </a:r>
            <a:r>
              <a:rPr lang="en-US" dirty="0" err="1">
                <a:latin typeface="Calibri" pitchFamily="34" charset="0"/>
              </a:rPr>
              <a:t>DeYoung</a:t>
            </a:r>
            <a:r>
              <a:rPr lang="en-US" dirty="0">
                <a:latin typeface="Calibri" pitchFamily="34" charset="0"/>
              </a:rPr>
              <a:t>, B. L. Evans and K. R. Tinsley, “</a:t>
            </a:r>
            <a:r>
              <a:rPr lang="en-US" dirty="0">
                <a:solidFill>
                  <a:schemeClr val="accent2">
                    <a:lumMod val="75000"/>
                  </a:schemeClr>
                </a:solidFill>
                <a:latin typeface="Calibri" pitchFamily="34" charset="0"/>
              </a:rPr>
              <a:t>Mitigating Near-Field Interference in Laptop Embedded Wireless Transceivers</a:t>
            </a:r>
            <a:r>
              <a:rPr lang="en-US" dirty="0">
                <a:latin typeface="Calibri" pitchFamily="34" charset="0"/>
              </a:rPr>
              <a:t>”, </a:t>
            </a:r>
            <a:r>
              <a:rPr lang="en-US" i="1" dirty="0">
                <a:latin typeface="Calibri" pitchFamily="34" charset="0"/>
              </a:rPr>
              <a:t>Journal of Signal Processing Systems</a:t>
            </a:r>
            <a:r>
              <a:rPr lang="en-US" dirty="0">
                <a:latin typeface="Calibri" pitchFamily="34" charset="0"/>
              </a:rPr>
              <a:t>, Mar. 2009, invited paper.</a:t>
            </a:r>
          </a:p>
          <a:p>
            <a:pPr marL="225425" indent="-225425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u="sng" dirty="0">
                <a:latin typeface="Calibri" pitchFamily="34" charset="0"/>
              </a:rPr>
              <a:t>Conference Publications</a:t>
            </a:r>
          </a:p>
          <a:p>
            <a:pPr marL="225425" indent="-225425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>
                <a:latin typeface="Calibri" pitchFamily="34" charset="0"/>
              </a:rPr>
              <a:t>M. </a:t>
            </a:r>
            <a:r>
              <a:rPr lang="en-US" dirty="0" err="1">
                <a:latin typeface="Calibri" pitchFamily="34" charset="0"/>
              </a:rPr>
              <a:t>Nassar</a:t>
            </a:r>
            <a:r>
              <a:rPr lang="en-US" dirty="0">
                <a:latin typeface="Calibri" pitchFamily="34" charset="0"/>
              </a:rPr>
              <a:t>, </a:t>
            </a:r>
            <a:r>
              <a:rPr lang="en-US" b="1" dirty="0">
                <a:latin typeface="Calibri" pitchFamily="34" charset="0"/>
              </a:rPr>
              <a:t>K. </a:t>
            </a:r>
            <a:r>
              <a:rPr lang="en-US" b="1" dirty="0" err="1">
                <a:latin typeface="Calibri" pitchFamily="34" charset="0"/>
              </a:rPr>
              <a:t>Gulati</a:t>
            </a:r>
            <a:r>
              <a:rPr lang="en-US" dirty="0">
                <a:latin typeface="Calibri" pitchFamily="34" charset="0"/>
              </a:rPr>
              <a:t>, Y. </a:t>
            </a:r>
            <a:r>
              <a:rPr lang="en-US" dirty="0" err="1">
                <a:latin typeface="Calibri" pitchFamily="34" charset="0"/>
              </a:rPr>
              <a:t>Mortazavi</a:t>
            </a:r>
            <a:r>
              <a:rPr lang="en-US" dirty="0">
                <a:latin typeface="Calibri" pitchFamily="34" charset="0"/>
              </a:rPr>
              <a:t>, and B. L. Evans, “</a:t>
            </a:r>
            <a:r>
              <a:rPr lang="en-US" dirty="0">
                <a:solidFill>
                  <a:schemeClr val="accent2">
                    <a:lumMod val="75000"/>
                  </a:schemeClr>
                </a:solidFill>
                <a:latin typeface="Calibri" pitchFamily="34" charset="0"/>
              </a:rPr>
              <a:t>Statistical Modeling of Asynchronous Impulsive Noise in </a:t>
            </a:r>
            <a:r>
              <a:rPr lang="en-US" dirty="0" err="1">
                <a:solidFill>
                  <a:schemeClr val="accent2">
                    <a:lumMod val="75000"/>
                  </a:schemeClr>
                </a:solidFill>
                <a:latin typeface="Calibri" pitchFamily="34" charset="0"/>
              </a:rPr>
              <a:t>Powerline</a:t>
            </a:r>
            <a:r>
              <a:rPr lang="en-US" dirty="0">
                <a:solidFill>
                  <a:schemeClr val="accent2">
                    <a:lumMod val="75000"/>
                  </a:schemeClr>
                </a:solidFill>
                <a:latin typeface="Calibri" pitchFamily="34" charset="0"/>
              </a:rPr>
              <a:t> Communication Networks</a:t>
            </a:r>
            <a:r>
              <a:rPr lang="en-US" dirty="0">
                <a:latin typeface="Calibri" pitchFamily="34" charset="0"/>
              </a:rPr>
              <a:t>”, </a:t>
            </a:r>
            <a:r>
              <a:rPr lang="en-US" i="1" dirty="0">
                <a:latin typeface="Calibri" pitchFamily="34" charset="0"/>
              </a:rPr>
              <a:t>Proc. IEEE Global Communications Conf., </a:t>
            </a:r>
            <a:r>
              <a:rPr lang="en-US" dirty="0">
                <a:latin typeface="Calibri" pitchFamily="34" charset="0"/>
              </a:rPr>
              <a:t>Dec. 5-9, 2011, Houston, Texas, USA, submitted.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Wireless Networking and Communications Group</a:t>
            </a:r>
            <a:endParaRPr lang="en-US"/>
          </a:p>
        </p:txBody>
      </p:sp>
      <p:sp>
        <p:nvSpPr>
          <p:cNvPr id="52226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Related Publications</a:t>
            </a:r>
            <a:endParaRPr lang="en-GB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>
            <a:normAutofit fontScale="62500" lnSpcReduction="20000"/>
          </a:bodyPr>
          <a:lstStyle/>
          <a:p>
            <a:pPr>
              <a:defRPr/>
            </a:pPr>
            <a:fld id="{16E0F30D-F7BA-4E3E-9456-EBF57AC8BEEC}" type="slidenum">
              <a:rPr lang="en-US"/>
              <a:pPr>
                <a:defRPr/>
              </a:pPr>
              <a:t>33</a:t>
            </a:fld>
            <a:endParaRPr lang="en-US"/>
          </a:p>
        </p:txBody>
      </p:sp>
      <p:sp>
        <p:nvSpPr>
          <p:cNvPr id="52228" name="Content Placeholder 4"/>
          <p:cNvSpPr>
            <a:spLocks noGrp="1"/>
          </p:cNvSpPr>
          <p:nvPr>
            <p:ph sz="quarter" idx="1"/>
          </p:nvPr>
        </p:nvSpPr>
        <p:spPr>
          <a:ln w="9525"/>
        </p:spPr>
        <p:txBody>
          <a:bodyPr/>
          <a:lstStyle/>
          <a:p>
            <a:endParaRPr lang="en-GB" smtClean="0"/>
          </a:p>
        </p:txBody>
      </p:sp>
      <p:sp>
        <p:nvSpPr>
          <p:cNvPr id="6" name="TextBox 5"/>
          <p:cNvSpPr txBox="1"/>
          <p:nvPr/>
        </p:nvSpPr>
        <p:spPr>
          <a:xfrm>
            <a:off x="381000" y="1379538"/>
            <a:ext cx="8534400" cy="4987925"/>
          </a:xfrm>
          <a:prstGeom prst="roundRect">
            <a:avLst>
              <a:gd name="adj" fmla="val 6124"/>
            </a:avLst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marL="225425" indent="-225425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u="sng" dirty="0">
                <a:latin typeface="Calibri" pitchFamily="34" charset="0"/>
              </a:rPr>
              <a:t>Conference Publications (cont…)</a:t>
            </a:r>
          </a:p>
          <a:p>
            <a:pPr marL="225425" indent="-225425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b="1" dirty="0">
                <a:latin typeface="Calibri" pitchFamily="34" charset="0"/>
              </a:rPr>
              <a:t>K. </a:t>
            </a:r>
            <a:r>
              <a:rPr lang="en-US" b="1" dirty="0" err="1">
                <a:latin typeface="Calibri" pitchFamily="34" charset="0"/>
              </a:rPr>
              <a:t>Gulati</a:t>
            </a:r>
            <a:r>
              <a:rPr lang="en-US" dirty="0">
                <a:latin typeface="Calibri" pitchFamily="34" charset="0"/>
              </a:rPr>
              <a:t>, B. L. Evans, and K. R. Tinsley, “</a:t>
            </a:r>
            <a:r>
              <a:rPr lang="en-US" dirty="0">
                <a:solidFill>
                  <a:schemeClr val="accent2">
                    <a:lumMod val="75000"/>
                  </a:schemeClr>
                </a:solidFill>
                <a:latin typeface="Calibri" pitchFamily="34" charset="0"/>
              </a:rPr>
              <a:t>Statistical Modeling of Co-Channel Interference in a Field of Poisson Distributed Interferers</a:t>
            </a:r>
            <a:r>
              <a:rPr lang="en-US" dirty="0">
                <a:latin typeface="Calibri" pitchFamily="34" charset="0"/>
              </a:rPr>
              <a:t>”, </a:t>
            </a:r>
            <a:r>
              <a:rPr lang="en-US" i="1" dirty="0">
                <a:latin typeface="Calibri" pitchFamily="34" charset="0"/>
              </a:rPr>
              <a:t>Proc.</a:t>
            </a:r>
            <a:r>
              <a:rPr lang="en-US" dirty="0">
                <a:latin typeface="Calibri" pitchFamily="34" charset="0"/>
              </a:rPr>
              <a:t> </a:t>
            </a:r>
            <a:r>
              <a:rPr lang="en-US" i="1" dirty="0">
                <a:latin typeface="Calibri" pitchFamily="34" charset="0"/>
              </a:rPr>
              <a:t>IEEE Int. Conf. on Acoustics, Speech, and Signal Proc.</a:t>
            </a:r>
            <a:r>
              <a:rPr lang="en-US" dirty="0">
                <a:latin typeface="Calibri" pitchFamily="34" charset="0"/>
              </a:rPr>
              <a:t>, Mar. 14-19, 2010, Dallas, Texas USA.</a:t>
            </a:r>
          </a:p>
          <a:p>
            <a:pPr marL="225425" indent="-225425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b="1" dirty="0">
                <a:latin typeface="Calibri" pitchFamily="34" charset="0"/>
              </a:rPr>
              <a:t>K. </a:t>
            </a:r>
            <a:r>
              <a:rPr lang="en-US" b="1" dirty="0" err="1">
                <a:latin typeface="Calibri" pitchFamily="34" charset="0"/>
              </a:rPr>
              <a:t>Gulati</a:t>
            </a:r>
            <a:r>
              <a:rPr lang="en-US" dirty="0">
                <a:latin typeface="Calibri" pitchFamily="34" charset="0"/>
              </a:rPr>
              <a:t>, A. Chopra, B. L. Evans, and K. R. Tinsley, “</a:t>
            </a:r>
            <a:r>
              <a:rPr lang="en-US" dirty="0">
                <a:solidFill>
                  <a:schemeClr val="accent2">
                    <a:lumMod val="75000"/>
                  </a:schemeClr>
                </a:solidFill>
                <a:latin typeface="Calibri" pitchFamily="34" charset="0"/>
              </a:rPr>
              <a:t>Statistical Modeling of Co-Channel Interference</a:t>
            </a:r>
            <a:r>
              <a:rPr lang="en-US" dirty="0">
                <a:latin typeface="Calibri" pitchFamily="34" charset="0"/>
              </a:rPr>
              <a:t>”, </a:t>
            </a:r>
            <a:r>
              <a:rPr lang="en-US" i="1" dirty="0">
                <a:latin typeface="Calibri" pitchFamily="34" charset="0"/>
              </a:rPr>
              <a:t>Proc.</a:t>
            </a:r>
            <a:r>
              <a:rPr lang="en-US" dirty="0">
                <a:latin typeface="Calibri" pitchFamily="34" charset="0"/>
              </a:rPr>
              <a:t> </a:t>
            </a:r>
            <a:r>
              <a:rPr lang="en-US" i="1" dirty="0">
                <a:latin typeface="Calibri" pitchFamily="34" charset="0"/>
              </a:rPr>
              <a:t>IEEE Int. Global Communications Conf.</a:t>
            </a:r>
            <a:r>
              <a:rPr lang="en-US" dirty="0">
                <a:latin typeface="Calibri" pitchFamily="34" charset="0"/>
              </a:rPr>
              <a:t>, Nov. 30-Dec. 4, 2009, Honolulu, Hawaii.</a:t>
            </a:r>
          </a:p>
          <a:p>
            <a:pPr marL="225425" indent="-225425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>
                <a:latin typeface="Calibri" pitchFamily="34" charset="0"/>
              </a:rPr>
              <a:t>A. Chopra, </a:t>
            </a:r>
            <a:r>
              <a:rPr lang="en-US" b="1" dirty="0">
                <a:latin typeface="Calibri" pitchFamily="34" charset="0"/>
              </a:rPr>
              <a:t>K. Gulati</a:t>
            </a:r>
            <a:r>
              <a:rPr lang="en-US" dirty="0">
                <a:latin typeface="Calibri" pitchFamily="34" charset="0"/>
              </a:rPr>
              <a:t>, B. L. Evans, K. R. Tinsley, and C. </a:t>
            </a:r>
            <a:r>
              <a:rPr lang="en-US" dirty="0" err="1">
                <a:latin typeface="Calibri" pitchFamily="34" charset="0"/>
              </a:rPr>
              <a:t>Sreerama</a:t>
            </a:r>
            <a:r>
              <a:rPr lang="en-US" dirty="0">
                <a:latin typeface="Calibri" pitchFamily="34" charset="0"/>
              </a:rPr>
              <a:t>, “</a:t>
            </a:r>
            <a:r>
              <a:rPr lang="en-US" dirty="0">
                <a:solidFill>
                  <a:schemeClr val="accent2">
                    <a:lumMod val="75000"/>
                  </a:schemeClr>
                </a:solidFill>
                <a:latin typeface="Calibri" pitchFamily="34" charset="0"/>
              </a:rPr>
              <a:t>Performance Bounds of MIMO Receivers in the Presence of Radio Frequency Interference</a:t>
            </a:r>
            <a:r>
              <a:rPr lang="en-US" dirty="0">
                <a:latin typeface="Calibri" pitchFamily="34" charset="0"/>
              </a:rPr>
              <a:t>”, </a:t>
            </a:r>
            <a:r>
              <a:rPr lang="en-US" i="1" dirty="0">
                <a:latin typeface="Calibri" pitchFamily="34" charset="0"/>
              </a:rPr>
              <a:t>Proc.</a:t>
            </a:r>
            <a:r>
              <a:rPr lang="en-US" dirty="0">
                <a:latin typeface="Calibri" pitchFamily="34" charset="0"/>
              </a:rPr>
              <a:t> </a:t>
            </a:r>
            <a:r>
              <a:rPr lang="en-US" i="1" dirty="0">
                <a:latin typeface="Calibri" pitchFamily="34" charset="0"/>
              </a:rPr>
              <a:t>IEEE Int. Conf. on Acoustics, Speech, and Signal Proc.</a:t>
            </a:r>
            <a:r>
              <a:rPr lang="en-US" dirty="0">
                <a:latin typeface="Calibri" pitchFamily="34" charset="0"/>
              </a:rPr>
              <a:t>, Apr. 19-24, 2009, Taipei, Taiwan.</a:t>
            </a:r>
          </a:p>
          <a:p>
            <a:pPr marL="225425" indent="-225425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b="1" dirty="0">
                <a:latin typeface="Calibri" pitchFamily="34" charset="0"/>
              </a:rPr>
              <a:t>K. Gulati</a:t>
            </a:r>
            <a:r>
              <a:rPr lang="en-US" dirty="0">
                <a:latin typeface="Calibri" pitchFamily="34" charset="0"/>
              </a:rPr>
              <a:t>, A. Chopra, R. W. Heath, Jr., B. L. Evans, K. R. Tinsley, and X. E. Lin, “</a:t>
            </a:r>
            <a:r>
              <a:rPr lang="en-US" dirty="0">
                <a:solidFill>
                  <a:schemeClr val="accent2">
                    <a:lumMod val="75000"/>
                  </a:schemeClr>
                </a:solidFill>
                <a:latin typeface="Calibri" pitchFamily="34" charset="0"/>
              </a:rPr>
              <a:t>MIMO Receiver Design in the Presence of Radio Frequency Interference</a:t>
            </a:r>
            <a:r>
              <a:rPr lang="en-US" dirty="0">
                <a:latin typeface="Calibri" pitchFamily="34" charset="0"/>
              </a:rPr>
              <a:t>”, </a:t>
            </a:r>
            <a:r>
              <a:rPr lang="en-US" i="1" dirty="0">
                <a:latin typeface="Calibri" pitchFamily="34" charset="0"/>
              </a:rPr>
              <a:t>Proc.</a:t>
            </a:r>
            <a:r>
              <a:rPr lang="en-US" dirty="0">
                <a:latin typeface="Calibri" pitchFamily="34" charset="0"/>
              </a:rPr>
              <a:t> </a:t>
            </a:r>
            <a:r>
              <a:rPr lang="en-US" i="1" dirty="0">
                <a:latin typeface="Calibri" pitchFamily="34" charset="0"/>
              </a:rPr>
              <a:t>IEEE Int. Global Communications Conf.</a:t>
            </a:r>
            <a:r>
              <a:rPr lang="en-US" dirty="0">
                <a:latin typeface="Calibri" pitchFamily="34" charset="0"/>
              </a:rPr>
              <a:t>, Nov. 30-Dec. 4th, 2008, New Orleans, LA USA. </a:t>
            </a:r>
          </a:p>
          <a:p>
            <a:pPr marL="225425" indent="-225425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>
                <a:latin typeface="Calibri" pitchFamily="34" charset="0"/>
              </a:rPr>
              <a:t>M. </a:t>
            </a:r>
            <a:r>
              <a:rPr lang="en-US" dirty="0" err="1">
                <a:latin typeface="Calibri" pitchFamily="34" charset="0"/>
              </a:rPr>
              <a:t>Nassar</a:t>
            </a:r>
            <a:r>
              <a:rPr lang="en-US" dirty="0">
                <a:latin typeface="Calibri" pitchFamily="34" charset="0"/>
              </a:rPr>
              <a:t>,</a:t>
            </a:r>
            <a:r>
              <a:rPr lang="en-US" b="1" dirty="0">
                <a:latin typeface="Calibri" pitchFamily="34" charset="0"/>
              </a:rPr>
              <a:t> K. Gulati</a:t>
            </a:r>
            <a:r>
              <a:rPr lang="en-US" dirty="0">
                <a:latin typeface="Calibri" pitchFamily="34" charset="0"/>
              </a:rPr>
              <a:t>, A. K. </a:t>
            </a:r>
            <a:r>
              <a:rPr lang="en-US" dirty="0" err="1">
                <a:latin typeface="Calibri" pitchFamily="34" charset="0"/>
              </a:rPr>
              <a:t>Sujeeth</a:t>
            </a:r>
            <a:r>
              <a:rPr lang="en-US" dirty="0">
                <a:latin typeface="Calibri" pitchFamily="34" charset="0"/>
              </a:rPr>
              <a:t>, N. </a:t>
            </a:r>
            <a:r>
              <a:rPr lang="en-US" dirty="0" err="1">
                <a:latin typeface="Calibri" pitchFamily="34" charset="0"/>
              </a:rPr>
              <a:t>Aghasadeghi</a:t>
            </a:r>
            <a:r>
              <a:rPr lang="en-US" dirty="0">
                <a:latin typeface="Calibri" pitchFamily="34" charset="0"/>
              </a:rPr>
              <a:t>, B. L. Evans and K. R. Tinsley, “</a:t>
            </a:r>
            <a:r>
              <a:rPr lang="en-US" dirty="0">
                <a:solidFill>
                  <a:schemeClr val="accent2">
                    <a:lumMod val="75000"/>
                  </a:schemeClr>
                </a:solidFill>
                <a:latin typeface="Calibri" pitchFamily="34" charset="0"/>
              </a:rPr>
              <a:t>Mitigating Near-Field Interference in Laptop Embedded Wireless Transceivers</a:t>
            </a:r>
            <a:r>
              <a:rPr lang="en-US" dirty="0">
                <a:latin typeface="Calibri" pitchFamily="34" charset="0"/>
              </a:rPr>
              <a:t>”, </a:t>
            </a:r>
            <a:r>
              <a:rPr lang="en-US" i="1" dirty="0">
                <a:latin typeface="Calibri" pitchFamily="34" charset="0"/>
              </a:rPr>
              <a:t>Proc.</a:t>
            </a:r>
            <a:r>
              <a:rPr lang="en-US" dirty="0">
                <a:latin typeface="Calibri" pitchFamily="34" charset="0"/>
              </a:rPr>
              <a:t> </a:t>
            </a:r>
            <a:r>
              <a:rPr lang="en-US" i="1" dirty="0">
                <a:latin typeface="Calibri" pitchFamily="34" charset="0"/>
              </a:rPr>
              <a:t>IEEE Int. Conf. on Acoustics, Speech, and Signal Proc.</a:t>
            </a:r>
            <a:r>
              <a:rPr lang="en-US" dirty="0">
                <a:latin typeface="Calibri" pitchFamily="34" charset="0"/>
              </a:rPr>
              <a:t>, Mar. 30-Apr. 4, 2008, Las Vegas, NV USA.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Wireless Networking and Communications Group</a:t>
            </a:r>
            <a:endParaRPr lang="en-US"/>
          </a:p>
        </p:txBody>
      </p:sp>
      <p:sp>
        <p:nvSpPr>
          <p:cNvPr id="53250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>
            <a:normAutofit fontScale="62500" lnSpcReduction="20000"/>
          </a:bodyPr>
          <a:lstStyle/>
          <a:p>
            <a:pPr>
              <a:defRPr/>
            </a:pPr>
            <a:fld id="{0B9B3E4C-60A9-4918-944F-451494E4CED9}" type="slidenum">
              <a:rPr lang="en-US"/>
              <a:pPr>
                <a:defRPr/>
              </a:pPr>
              <a:t>34</a:t>
            </a:fld>
            <a:endParaRPr lang="en-US"/>
          </a:p>
        </p:txBody>
      </p:sp>
      <p:sp>
        <p:nvSpPr>
          <p:cNvPr id="53252" name="Content Placeholder 4"/>
          <p:cNvSpPr>
            <a:spLocks noGrp="1"/>
          </p:cNvSpPr>
          <p:nvPr>
            <p:ph sz="quarter" idx="1"/>
          </p:nvPr>
        </p:nvSpPr>
        <p:spPr>
          <a:ln w="9525"/>
        </p:spPr>
        <p:txBody>
          <a:bodyPr anchor="ctr"/>
          <a:lstStyle/>
          <a:p>
            <a:pPr algn="ctr">
              <a:buFont typeface="Wingdings" pitchFamily="2" charset="2"/>
              <a:buNone/>
            </a:pPr>
            <a:r>
              <a:rPr lang="en-US" sz="3600" smtClean="0">
                <a:solidFill>
                  <a:schemeClr val="tx2"/>
                </a:solidFill>
                <a:latin typeface="Cambria" pitchFamily="18" charset="0"/>
              </a:rPr>
              <a:t>Thanks !</a:t>
            </a:r>
            <a:endParaRPr lang="en-GB" sz="3600" smtClean="0">
              <a:solidFill>
                <a:schemeClr val="tx2"/>
              </a:solidFill>
              <a:latin typeface="Cambr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Wireless Networking and Communications Group</a:t>
            </a:r>
            <a:endParaRPr lang="en-US"/>
          </a:p>
        </p:txBody>
      </p:sp>
      <p:sp>
        <p:nvSpPr>
          <p:cNvPr id="54274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Selected References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>
            <a:normAutofit fontScale="62500" lnSpcReduction="20000"/>
          </a:bodyPr>
          <a:lstStyle/>
          <a:p>
            <a:pPr>
              <a:defRPr/>
            </a:pPr>
            <a:fld id="{9CB357F6-03FE-43F8-BCA5-0778A9266CB6}" type="slidenum">
              <a:rPr lang="en-US"/>
              <a:pPr>
                <a:defRPr/>
              </a:pPr>
              <a:t>35</a:t>
            </a:fld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marL="320040" indent="-320040" fontAlgn="auto">
              <a:spcBef>
                <a:spcPts val="200"/>
              </a:spcBef>
              <a:spcAft>
                <a:spcPts val="0"/>
              </a:spcAft>
              <a:buFont typeface="Wingdings"/>
              <a:buNone/>
              <a:defRPr/>
            </a:pPr>
            <a:r>
              <a:rPr lang="en-US" sz="2000" dirty="0" smtClean="0"/>
              <a:t>RFI Modeling</a:t>
            </a:r>
          </a:p>
          <a:p>
            <a:pPr marL="231775" indent="-231775" fontAlgn="auto">
              <a:spcBef>
                <a:spcPts val="200"/>
              </a:spcBef>
              <a:spcAft>
                <a:spcPts val="0"/>
              </a:spcAft>
              <a:buClr>
                <a:schemeClr val="accent2">
                  <a:lumMod val="75000"/>
                </a:schemeClr>
              </a:buClr>
              <a:buSzPct val="100000"/>
              <a:buFont typeface="+mj-lt"/>
              <a:buAutoNum type="arabicPeriod"/>
              <a:defRPr/>
            </a:pPr>
            <a:r>
              <a:rPr lang="en-GB" sz="1600" dirty="0" smtClean="0">
                <a:solidFill>
                  <a:schemeClr val="tx1"/>
                </a:solidFill>
              </a:rPr>
              <a:t>D. Middleton, “Non-Gaussian noise models in signal processing for telecommunications: New methods and results for Class A and Class B noise models”, </a:t>
            </a:r>
            <a:r>
              <a:rPr lang="en-GB" sz="1600" i="1" dirty="0" smtClean="0">
                <a:solidFill>
                  <a:schemeClr val="tx1"/>
                </a:solidFill>
              </a:rPr>
              <a:t>IEEE Trans. Info. Theory</a:t>
            </a:r>
            <a:r>
              <a:rPr lang="en-GB" sz="1600" dirty="0" smtClean="0">
                <a:solidFill>
                  <a:schemeClr val="tx1"/>
                </a:solidFill>
              </a:rPr>
              <a:t>, vol. 45, no. 4, pp. 1129-1149, May 1999.</a:t>
            </a:r>
          </a:p>
          <a:p>
            <a:pPr marL="231775" indent="-231775" fontAlgn="auto">
              <a:spcBef>
                <a:spcPts val="200"/>
              </a:spcBef>
              <a:spcAft>
                <a:spcPts val="0"/>
              </a:spcAft>
              <a:buClr>
                <a:schemeClr val="accent2">
                  <a:lumMod val="75000"/>
                </a:schemeClr>
              </a:buClr>
              <a:buSzPct val="100000"/>
              <a:buFont typeface="+mj-lt"/>
              <a:buAutoNum type="arabicPeriod"/>
              <a:defRPr/>
            </a:pPr>
            <a:r>
              <a:rPr lang="en-US" sz="1600" dirty="0" smtClean="0">
                <a:solidFill>
                  <a:schemeClr val="tx1"/>
                </a:solidFill>
              </a:rPr>
              <a:t>K. </a:t>
            </a:r>
            <a:r>
              <a:rPr lang="en-US" sz="1600" dirty="0" err="1" smtClean="0">
                <a:solidFill>
                  <a:schemeClr val="tx1"/>
                </a:solidFill>
              </a:rPr>
              <a:t>Furutsu</a:t>
            </a:r>
            <a:r>
              <a:rPr lang="en-US" sz="1600" dirty="0" smtClean="0">
                <a:solidFill>
                  <a:schemeClr val="tx1"/>
                </a:solidFill>
              </a:rPr>
              <a:t> and T. Ishida, “On the theory of amplitude distributions of impulsive random noise,” </a:t>
            </a:r>
            <a:r>
              <a:rPr lang="en-US" sz="1600" i="1" dirty="0" smtClean="0">
                <a:solidFill>
                  <a:schemeClr val="tx1"/>
                </a:solidFill>
              </a:rPr>
              <a:t>J. Applied Physics,</a:t>
            </a:r>
            <a:r>
              <a:rPr lang="en-US" sz="1600" dirty="0" smtClean="0">
                <a:solidFill>
                  <a:schemeClr val="tx1"/>
                </a:solidFill>
              </a:rPr>
              <a:t> vol. 32, no. 7, pp. 1206–1221, 1961.</a:t>
            </a:r>
          </a:p>
          <a:p>
            <a:pPr marL="231775" indent="-231775" fontAlgn="auto">
              <a:spcBef>
                <a:spcPts val="200"/>
              </a:spcBef>
              <a:spcAft>
                <a:spcPts val="0"/>
              </a:spcAft>
              <a:buClr>
                <a:schemeClr val="accent2">
                  <a:lumMod val="75000"/>
                </a:schemeClr>
              </a:buClr>
              <a:buSzPct val="100000"/>
              <a:buFont typeface="+mj-lt"/>
              <a:buAutoNum type="arabicPeriod"/>
              <a:defRPr/>
            </a:pPr>
            <a:r>
              <a:rPr lang="en-US" sz="1600" dirty="0" smtClean="0">
                <a:solidFill>
                  <a:schemeClr val="tx1"/>
                </a:solidFill>
              </a:rPr>
              <a:t>J. </a:t>
            </a:r>
            <a:r>
              <a:rPr lang="en-US" sz="1600" dirty="0" err="1" smtClean="0">
                <a:solidFill>
                  <a:schemeClr val="tx1"/>
                </a:solidFill>
              </a:rPr>
              <a:t>Ilow</a:t>
            </a:r>
            <a:r>
              <a:rPr lang="en-US" sz="1600" dirty="0" smtClean="0">
                <a:solidFill>
                  <a:schemeClr val="tx1"/>
                </a:solidFill>
              </a:rPr>
              <a:t> and D . </a:t>
            </a:r>
            <a:r>
              <a:rPr lang="en-US" sz="1600" dirty="0" err="1" smtClean="0">
                <a:solidFill>
                  <a:schemeClr val="tx1"/>
                </a:solidFill>
              </a:rPr>
              <a:t>Hatzinakos</a:t>
            </a:r>
            <a:r>
              <a:rPr lang="en-US" sz="1600" dirty="0" smtClean="0">
                <a:solidFill>
                  <a:schemeClr val="tx1"/>
                </a:solidFill>
              </a:rPr>
              <a:t>, “Analytic alpha-stable noise modeling in a Poisson field of interferers or </a:t>
            </a:r>
            <a:r>
              <a:rPr lang="en-US" sz="1600" dirty="0" err="1" smtClean="0">
                <a:solidFill>
                  <a:schemeClr val="tx1"/>
                </a:solidFill>
              </a:rPr>
              <a:t>scatterers</a:t>
            </a:r>
            <a:r>
              <a:rPr lang="en-US" sz="1600" dirty="0" smtClean="0">
                <a:solidFill>
                  <a:schemeClr val="tx1"/>
                </a:solidFill>
              </a:rPr>
              <a:t>”,  </a:t>
            </a:r>
            <a:r>
              <a:rPr lang="en-US" sz="1600" i="1" dirty="0" smtClean="0">
                <a:solidFill>
                  <a:schemeClr val="tx1"/>
                </a:solidFill>
              </a:rPr>
              <a:t>IEEE Trans. on Signal Proc.,</a:t>
            </a:r>
            <a:r>
              <a:rPr lang="en-US" sz="1600" dirty="0" smtClean="0">
                <a:solidFill>
                  <a:schemeClr val="tx1"/>
                </a:solidFill>
              </a:rPr>
              <a:t> vol. 46, no. 6, pp. 1601-1611, Jun. 1998.</a:t>
            </a:r>
          </a:p>
          <a:p>
            <a:pPr marL="231775" indent="-231775" fontAlgn="auto">
              <a:spcBef>
                <a:spcPts val="200"/>
              </a:spcBef>
              <a:spcAft>
                <a:spcPts val="0"/>
              </a:spcAft>
              <a:buClr>
                <a:schemeClr val="accent2">
                  <a:lumMod val="75000"/>
                </a:schemeClr>
              </a:buClr>
              <a:buSzPct val="100000"/>
              <a:buFont typeface="+mj-lt"/>
              <a:buAutoNum type="arabicPeriod"/>
              <a:defRPr/>
            </a:pPr>
            <a:r>
              <a:rPr lang="en-US" sz="1600" dirty="0" smtClean="0">
                <a:solidFill>
                  <a:schemeClr val="tx1"/>
                </a:solidFill>
              </a:rPr>
              <a:t>E. S. Sousa, “Performance of a spread spectrum packet radio network link in a Poisson field of interferers,” </a:t>
            </a:r>
            <a:r>
              <a:rPr lang="en-US" sz="1600" i="1" dirty="0" smtClean="0">
                <a:solidFill>
                  <a:schemeClr val="tx1"/>
                </a:solidFill>
              </a:rPr>
              <a:t>IEEE Trans. on Info. Theory</a:t>
            </a:r>
            <a:r>
              <a:rPr lang="en-US" sz="1600" dirty="0" smtClean="0">
                <a:solidFill>
                  <a:schemeClr val="tx1"/>
                </a:solidFill>
              </a:rPr>
              <a:t>, vol. 38, no. 6, pp. 1743–1754, Nov. 1992.</a:t>
            </a:r>
          </a:p>
          <a:p>
            <a:pPr marL="231775" indent="-231775" fontAlgn="auto">
              <a:spcBef>
                <a:spcPts val="200"/>
              </a:spcBef>
              <a:spcAft>
                <a:spcPts val="0"/>
              </a:spcAft>
              <a:buClr>
                <a:schemeClr val="accent2">
                  <a:lumMod val="75000"/>
                </a:schemeClr>
              </a:buClr>
              <a:buSzPct val="100000"/>
              <a:buFont typeface="+mj-lt"/>
              <a:buAutoNum type="arabicPeriod"/>
              <a:defRPr/>
            </a:pPr>
            <a:r>
              <a:rPr lang="en-US" sz="1600" dirty="0" smtClean="0">
                <a:solidFill>
                  <a:schemeClr val="tx1"/>
                </a:solidFill>
              </a:rPr>
              <a:t>X. Yang and A. </a:t>
            </a:r>
            <a:r>
              <a:rPr lang="en-US" sz="1600" dirty="0" err="1" smtClean="0">
                <a:solidFill>
                  <a:schemeClr val="tx1"/>
                </a:solidFill>
              </a:rPr>
              <a:t>Petropulu</a:t>
            </a:r>
            <a:r>
              <a:rPr lang="en-US" sz="1600" dirty="0" smtClean="0">
                <a:solidFill>
                  <a:schemeClr val="tx1"/>
                </a:solidFill>
              </a:rPr>
              <a:t>, “Co-channel interference modeling and analysis in a Poisson field of interferers in wireless communications,” </a:t>
            </a:r>
            <a:r>
              <a:rPr lang="en-US" sz="1600" i="1" dirty="0" smtClean="0">
                <a:solidFill>
                  <a:schemeClr val="tx1"/>
                </a:solidFill>
              </a:rPr>
              <a:t>IEEE Trans. on Signal Proc.</a:t>
            </a:r>
            <a:r>
              <a:rPr lang="en-US" sz="1600" dirty="0" smtClean="0">
                <a:solidFill>
                  <a:schemeClr val="tx1"/>
                </a:solidFill>
              </a:rPr>
              <a:t>, vol. 51, no. 1, pp. 64–76, Jan. 2003.</a:t>
            </a:r>
          </a:p>
          <a:p>
            <a:pPr marL="231775" indent="-231775" fontAlgn="auto">
              <a:spcBef>
                <a:spcPts val="200"/>
              </a:spcBef>
              <a:spcAft>
                <a:spcPts val="0"/>
              </a:spcAft>
              <a:buClr>
                <a:schemeClr val="accent2">
                  <a:lumMod val="75000"/>
                </a:schemeClr>
              </a:buClr>
              <a:buSzPct val="100000"/>
              <a:buFont typeface="+mj-lt"/>
              <a:buAutoNum type="arabicPeriod"/>
              <a:defRPr/>
            </a:pPr>
            <a:r>
              <a:rPr lang="en-US" sz="1600" dirty="0" smtClean="0">
                <a:solidFill>
                  <a:schemeClr val="tx1"/>
                </a:solidFill>
              </a:rPr>
              <a:t>E. </a:t>
            </a:r>
            <a:r>
              <a:rPr lang="en-US" sz="1600" dirty="0" err="1" smtClean="0">
                <a:solidFill>
                  <a:schemeClr val="tx1"/>
                </a:solidFill>
              </a:rPr>
              <a:t>Salbaroli</a:t>
            </a:r>
            <a:r>
              <a:rPr lang="en-US" sz="1600" dirty="0" smtClean="0">
                <a:solidFill>
                  <a:schemeClr val="tx1"/>
                </a:solidFill>
              </a:rPr>
              <a:t> and A. </a:t>
            </a:r>
            <a:r>
              <a:rPr lang="en-US" sz="1600" dirty="0" err="1" smtClean="0">
                <a:solidFill>
                  <a:schemeClr val="tx1"/>
                </a:solidFill>
              </a:rPr>
              <a:t>Zanella</a:t>
            </a:r>
            <a:r>
              <a:rPr lang="en-US" sz="1600" dirty="0" smtClean="0">
                <a:solidFill>
                  <a:schemeClr val="tx1"/>
                </a:solidFill>
              </a:rPr>
              <a:t>, “Interference analysis in a Poisson field of nodes of finite area,” </a:t>
            </a:r>
            <a:r>
              <a:rPr lang="en-US" sz="1600" i="1" dirty="0" smtClean="0">
                <a:solidFill>
                  <a:schemeClr val="tx1"/>
                </a:solidFill>
              </a:rPr>
              <a:t>IEEE Trans. on Vehicular Tech.</a:t>
            </a:r>
            <a:r>
              <a:rPr lang="en-US" sz="1600" dirty="0" smtClean="0">
                <a:solidFill>
                  <a:schemeClr val="tx1"/>
                </a:solidFill>
              </a:rPr>
              <a:t>, vol. 58, no. 4, pp. 1776–1783, May 2009.</a:t>
            </a:r>
          </a:p>
          <a:p>
            <a:pPr marL="231775" indent="-231775" fontAlgn="auto">
              <a:spcBef>
                <a:spcPts val="200"/>
              </a:spcBef>
              <a:spcAft>
                <a:spcPts val="0"/>
              </a:spcAft>
              <a:buClr>
                <a:schemeClr val="accent2">
                  <a:lumMod val="75000"/>
                </a:schemeClr>
              </a:buClr>
              <a:buSzPct val="100000"/>
              <a:buFont typeface="+mj-lt"/>
              <a:buAutoNum type="arabicPeriod"/>
              <a:defRPr/>
            </a:pPr>
            <a:r>
              <a:rPr lang="en-US" sz="1600" dirty="0" smtClean="0">
                <a:solidFill>
                  <a:schemeClr val="tx1"/>
                </a:solidFill>
              </a:rPr>
              <a:t>M. Z. Win, P. C. Pinto, and L. A. </a:t>
            </a:r>
            <a:r>
              <a:rPr lang="en-US" sz="1600" dirty="0" err="1" smtClean="0">
                <a:solidFill>
                  <a:schemeClr val="tx1"/>
                </a:solidFill>
              </a:rPr>
              <a:t>Shepp</a:t>
            </a:r>
            <a:r>
              <a:rPr lang="en-US" sz="1600" dirty="0" smtClean="0">
                <a:solidFill>
                  <a:schemeClr val="tx1"/>
                </a:solidFill>
              </a:rPr>
              <a:t>, “A mathematical theory of network interference and its applications,” </a:t>
            </a:r>
            <a:r>
              <a:rPr lang="en-US" sz="1600" i="1" dirty="0" smtClean="0">
                <a:solidFill>
                  <a:schemeClr val="tx1"/>
                </a:solidFill>
              </a:rPr>
              <a:t>Proc. of the IEEE</a:t>
            </a:r>
            <a:r>
              <a:rPr lang="en-US" sz="1600" dirty="0" smtClean="0">
                <a:solidFill>
                  <a:schemeClr val="tx1"/>
                </a:solidFill>
              </a:rPr>
              <a:t>, vol. 97, no. 2, pp. 205–230, Feb. 2009.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Wireless Networking and Communications Group</a:t>
            </a:r>
            <a:endParaRPr lang="en-US"/>
          </a:p>
        </p:txBody>
      </p:sp>
      <p:sp>
        <p:nvSpPr>
          <p:cNvPr id="55298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Selected References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>
            <a:normAutofit fontScale="62500" lnSpcReduction="20000"/>
          </a:bodyPr>
          <a:lstStyle/>
          <a:p>
            <a:pPr>
              <a:defRPr/>
            </a:pPr>
            <a:fld id="{FD6BCAD0-3C99-449E-B474-9ADDBE338D6A}" type="slidenum">
              <a:rPr lang="en-US"/>
              <a:pPr>
                <a:defRPr/>
              </a:pPr>
              <a:t>36</a:t>
            </a:fld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pPr marL="320040" indent="-320040" fontAlgn="auto">
              <a:spcBef>
                <a:spcPts val="200"/>
              </a:spcBef>
              <a:spcAft>
                <a:spcPts val="0"/>
              </a:spcAft>
              <a:buFont typeface="Wingdings"/>
              <a:buNone/>
              <a:defRPr/>
            </a:pPr>
            <a:r>
              <a:rPr lang="en-US" sz="2000" dirty="0" smtClean="0"/>
              <a:t>Parameter Estimation</a:t>
            </a:r>
          </a:p>
          <a:p>
            <a:pPr marL="231775" indent="-231775" fontAlgn="auto">
              <a:spcBef>
                <a:spcPts val="200"/>
              </a:spcBef>
              <a:spcAft>
                <a:spcPts val="0"/>
              </a:spcAft>
              <a:buClr>
                <a:schemeClr val="accent2">
                  <a:lumMod val="75000"/>
                </a:schemeClr>
              </a:buClr>
              <a:buSzPct val="100000"/>
              <a:buFont typeface="+mj-lt"/>
              <a:buAutoNum type="arabicPeriod"/>
              <a:defRPr/>
            </a:pPr>
            <a:r>
              <a:rPr lang="en-GB" sz="1600" dirty="0" smtClean="0">
                <a:solidFill>
                  <a:schemeClr val="tx1"/>
                </a:solidFill>
              </a:rPr>
              <a:t>S. M. </a:t>
            </a:r>
            <a:r>
              <a:rPr lang="en-GB" sz="1600" dirty="0" err="1" smtClean="0">
                <a:solidFill>
                  <a:schemeClr val="tx1"/>
                </a:solidFill>
              </a:rPr>
              <a:t>Zabin</a:t>
            </a:r>
            <a:r>
              <a:rPr lang="en-GB" sz="1600" dirty="0" smtClean="0">
                <a:solidFill>
                  <a:schemeClr val="tx1"/>
                </a:solidFill>
              </a:rPr>
              <a:t> and H. V. Poor, “Efficient estimation of Class A noise parameters via the EM [Expectation-Maximization] algorithms”, </a:t>
            </a:r>
            <a:r>
              <a:rPr lang="en-GB" sz="1600" i="1" dirty="0" smtClean="0">
                <a:solidFill>
                  <a:schemeClr val="tx1"/>
                </a:solidFill>
              </a:rPr>
              <a:t>IEEE Trans. Info. Theory</a:t>
            </a:r>
            <a:r>
              <a:rPr lang="en-GB" sz="1600" dirty="0" smtClean="0">
                <a:solidFill>
                  <a:schemeClr val="tx1"/>
                </a:solidFill>
              </a:rPr>
              <a:t>, vol. 37, no. 1, pp. 60-72, Jan. 1991 .</a:t>
            </a:r>
          </a:p>
          <a:p>
            <a:pPr marL="231775" indent="-231775" fontAlgn="auto">
              <a:spcBef>
                <a:spcPts val="200"/>
              </a:spcBef>
              <a:spcAft>
                <a:spcPts val="0"/>
              </a:spcAft>
              <a:buClr>
                <a:schemeClr val="accent2">
                  <a:lumMod val="75000"/>
                </a:schemeClr>
              </a:buClr>
              <a:buSzPct val="100000"/>
              <a:buFont typeface="+mj-lt"/>
              <a:buAutoNum type="arabicPeriod"/>
              <a:defRPr/>
            </a:pPr>
            <a:r>
              <a:rPr lang="en-GB" sz="1600" dirty="0" smtClean="0">
                <a:solidFill>
                  <a:schemeClr val="tx1"/>
                </a:solidFill>
              </a:rPr>
              <a:t>G. A. </a:t>
            </a:r>
            <a:r>
              <a:rPr lang="en-GB" sz="1600" dirty="0" err="1" smtClean="0">
                <a:solidFill>
                  <a:schemeClr val="tx1"/>
                </a:solidFill>
              </a:rPr>
              <a:t>Tsihrintzis</a:t>
            </a:r>
            <a:r>
              <a:rPr lang="en-GB" sz="1600" dirty="0" smtClean="0">
                <a:solidFill>
                  <a:schemeClr val="tx1"/>
                </a:solidFill>
              </a:rPr>
              <a:t> and C. L. </a:t>
            </a:r>
            <a:r>
              <a:rPr lang="en-GB" sz="1600" dirty="0" err="1" smtClean="0">
                <a:solidFill>
                  <a:schemeClr val="tx1"/>
                </a:solidFill>
              </a:rPr>
              <a:t>Nikias</a:t>
            </a:r>
            <a:r>
              <a:rPr lang="en-GB" sz="1600" dirty="0" smtClean="0">
                <a:solidFill>
                  <a:schemeClr val="tx1"/>
                </a:solidFill>
              </a:rPr>
              <a:t>, "Fast estimation of the parameters of alpha-stable impulsive interference", </a:t>
            </a:r>
            <a:r>
              <a:rPr lang="en-GB" sz="1600" i="1" dirty="0" smtClean="0">
                <a:solidFill>
                  <a:schemeClr val="tx1"/>
                </a:solidFill>
              </a:rPr>
              <a:t>IEEE Trans. Signal Proc.</a:t>
            </a:r>
            <a:r>
              <a:rPr lang="en-GB" sz="1600" dirty="0" smtClean="0">
                <a:solidFill>
                  <a:schemeClr val="tx1"/>
                </a:solidFill>
              </a:rPr>
              <a:t>, vol. 44, Issue 6, pp. 1492-1503, Jun. 1996.</a:t>
            </a:r>
          </a:p>
          <a:p>
            <a:pPr marL="231775" indent="-231775" fontAlgn="auto">
              <a:spcBef>
                <a:spcPts val="200"/>
              </a:spcBef>
              <a:spcAft>
                <a:spcPts val="0"/>
              </a:spcAft>
              <a:buClr>
                <a:schemeClr val="accent2">
                  <a:lumMod val="75000"/>
                </a:schemeClr>
              </a:buClr>
              <a:buSzPct val="100000"/>
              <a:buFont typeface="Wingdings"/>
              <a:buNone/>
              <a:defRPr/>
            </a:pPr>
            <a:r>
              <a:rPr lang="en-US" sz="2000" dirty="0" smtClean="0"/>
              <a:t>Communication Performance of Wireless Networks</a:t>
            </a:r>
          </a:p>
          <a:p>
            <a:pPr marL="231775" indent="-231775" fontAlgn="auto">
              <a:spcBef>
                <a:spcPts val="200"/>
              </a:spcBef>
              <a:spcAft>
                <a:spcPts val="0"/>
              </a:spcAft>
              <a:buClr>
                <a:schemeClr val="accent2">
                  <a:lumMod val="75000"/>
                </a:schemeClr>
              </a:buClr>
              <a:buSzPct val="100000"/>
              <a:buFont typeface="+mj-lt"/>
              <a:buAutoNum type="arabicPeriod"/>
              <a:defRPr/>
            </a:pPr>
            <a:r>
              <a:rPr lang="en-US" sz="1600" dirty="0" smtClean="0">
                <a:solidFill>
                  <a:schemeClr val="tx1"/>
                </a:solidFill>
              </a:rPr>
              <a:t>M. </a:t>
            </a:r>
            <a:r>
              <a:rPr lang="en-US" sz="1600" dirty="0" err="1" smtClean="0">
                <a:solidFill>
                  <a:schemeClr val="tx1"/>
                </a:solidFill>
              </a:rPr>
              <a:t>Haenggi</a:t>
            </a:r>
            <a:r>
              <a:rPr lang="en-US" sz="1600" dirty="0" smtClean="0">
                <a:solidFill>
                  <a:schemeClr val="tx1"/>
                </a:solidFill>
              </a:rPr>
              <a:t> and R. K. </a:t>
            </a:r>
            <a:r>
              <a:rPr lang="en-US" sz="1600" dirty="0" err="1" smtClean="0">
                <a:solidFill>
                  <a:schemeClr val="tx1"/>
                </a:solidFill>
              </a:rPr>
              <a:t>Ganti</a:t>
            </a:r>
            <a:r>
              <a:rPr lang="en-US" sz="1600" dirty="0" smtClean="0">
                <a:solidFill>
                  <a:schemeClr val="tx1"/>
                </a:solidFill>
              </a:rPr>
              <a:t>, “Interference in large wireless networks,” in </a:t>
            </a:r>
            <a:r>
              <a:rPr lang="en-US" sz="1600" i="1" dirty="0" smtClean="0">
                <a:solidFill>
                  <a:schemeClr val="tx1"/>
                </a:solidFill>
              </a:rPr>
              <a:t>Foundations and Trends in Networking. </a:t>
            </a:r>
            <a:r>
              <a:rPr lang="en-US" sz="1600" dirty="0" smtClean="0">
                <a:solidFill>
                  <a:schemeClr val="tx1"/>
                </a:solidFill>
              </a:rPr>
              <a:t>Now Publishers Inc., Dec. 2008, vol. 3, no. 2, pp. 127-248.</a:t>
            </a:r>
          </a:p>
          <a:p>
            <a:pPr marL="231775" indent="-231775" fontAlgn="auto">
              <a:spcBef>
                <a:spcPts val="200"/>
              </a:spcBef>
              <a:spcAft>
                <a:spcPts val="0"/>
              </a:spcAft>
              <a:buClr>
                <a:schemeClr val="accent2">
                  <a:lumMod val="75000"/>
                </a:schemeClr>
              </a:buClr>
              <a:buSzPct val="100000"/>
              <a:buFont typeface="+mj-lt"/>
              <a:buAutoNum type="arabicPeriod"/>
              <a:defRPr/>
            </a:pPr>
            <a:r>
              <a:rPr lang="en-US" sz="1600" dirty="0" smtClean="0">
                <a:solidFill>
                  <a:schemeClr val="tx1"/>
                </a:solidFill>
              </a:rPr>
              <a:t>F. </a:t>
            </a:r>
            <a:r>
              <a:rPr lang="en-US" sz="1600" dirty="0" err="1" smtClean="0">
                <a:solidFill>
                  <a:schemeClr val="tx1"/>
                </a:solidFill>
              </a:rPr>
              <a:t>Baccelli</a:t>
            </a:r>
            <a:r>
              <a:rPr lang="en-US" sz="1600" dirty="0" smtClean="0">
                <a:solidFill>
                  <a:schemeClr val="tx1"/>
                </a:solidFill>
              </a:rPr>
              <a:t> and B. </a:t>
            </a:r>
            <a:r>
              <a:rPr lang="en-US" sz="1600" dirty="0" err="1" smtClean="0">
                <a:solidFill>
                  <a:schemeClr val="tx1"/>
                </a:solidFill>
              </a:rPr>
              <a:t>Blaszczyszyn</a:t>
            </a:r>
            <a:r>
              <a:rPr lang="en-US" sz="1600" dirty="0" smtClean="0">
                <a:solidFill>
                  <a:schemeClr val="tx1"/>
                </a:solidFill>
              </a:rPr>
              <a:t>, “Stochastic geometry and wireless networks, volume 1 – theory”, in </a:t>
            </a:r>
            <a:r>
              <a:rPr lang="en-US" sz="1600" i="1" dirty="0" smtClean="0">
                <a:solidFill>
                  <a:schemeClr val="tx1"/>
                </a:solidFill>
              </a:rPr>
              <a:t>Foundations and Trends in Networking.</a:t>
            </a:r>
            <a:r>
              <a:rPr lang="en-US" sz="1600" dirty="0" smtClean="0">
                <a:solidFill>
                  <a:schemeClr val="tx1"/>
                </a:solidFill>
              </a:rPr>
              <a:t> Now Publishers Inc., Mar. 2009, vol. 3, no. 3-4, pp. 249-449.</a:t>
            </a:r>
          </a:p>
          <a:p>
            <a:pPr marL="231775" indent="-231775" fontAlgn="auto">
              <a:spcBef>
                <a:spcPts val="200"/>
              </a:spcBef>
              <a:spcAft>
                <a:spcPts val="0"/>
              </a:spcAft>
              <a:buClr>
                <a:schemeClr val="accent2">
                  <a:lumMod val="75000"/>
                </a:schemeClr>
              </a:buClr>
              <a:buSzPct val="100000"/>
              <a:buFont typeface="+mj-lt"/>
              <a:buAutoNum type="arabicPeriod"/>
              <a:defRPr/>
            </a:pPr>
            <a:r>
              <a:rPr lang="en-US" sz="1600" dirty="0" smtClean="0">
                <a:solidFill>
                  <a:schemeClr val="tx1"/>
                </a:solidFill>
              </a:rPr>
              <a:t>F. </a:t>
            </a:r>
            <a:r>
              <a:rPr lang="en-US" sz="1600" dirty="0" err="1" smtClean="0">
                <a:solidFill>
                  <a:schemeClr val="tx1"/>
                </a:solidFill>
              </a:rPr>
              <a:t>Baccelli</a:t>
            </a:r>
            <a:r>
              <a:rPr lang="en-US" sz="1600" dirty="0" smtClean="0">
                <a:solidFill>
                  <a:schemeClr val="tx1"/>
                </a:solidFill>
              </a:rPr>
              <a:t> and B. </a:t>
            </a:r>
            <a:r>
              <a:rPr lang="en-US" sz="1600" dirty="0" err="1" smtClean="0">
                <a:solidFill>
                  <a:schemeClr val="tx1"/>
                </a:solidFill>
              </a:rPr>
              <a:t>Blaszczyszyn</a:t>
            </a:r>
            <a:r>
              <a:rPr lang="en-US" sz="1600" dirty="0" smtClean="0">
                <a:solidFill>
                  <a:schemeClr val="tx1"/>
                </a:solidFill>
              </a:rPr>
              <a:t>, “Stochastic geometry and wireless networks, volume 2 – applications”, in </a:t>
            </a:r>
            <a:r>
              <a:rPr lang="en-US" sz="1600" i="1" dirty="0" smtClean="0">
                <a:solidFill>
                  <a:schemeClr val="tx1"/>
                </a:solidFill>
              </a:rPr>
              <a:t>Foundations and Trends in Networking.</a:t>
            </a:r>
            <a:r>
              <a:rPr lang="en-US" sz="1600" dirty="0" smtClean="0">
                <a:solidFill>
                  <a:schemeClr val="tx1"/>
                </a:solidFill>
              </a:rPr>
              <a:t> Now Publishers Inc., Mar. 2009, vol. 4, no. 1-2, pp. 1-312.</a:t>
            </a:r>
          </a:p>
          <a:p>
            <a:pPr marL="231775" indent="-231775" fontAlgn="auto">
              <a:spcBef>
                <a:spcPts val="200"/>
              </a:spcBef>
              <a:spcAft>
                <a:spcPts val="0"/>
              </a:spcAft>
              <a:buClr>
                <a:schemeClr val="accent2">
                  <a:lumMod val="75000"/>
                </a:schemeClr>
              </a:buClr>
              <a:buSzPct val="100000"/>
              <a:buFont typeface="+mj-lt"/>
              <a:buAutoNum type="arabicPeriod"/>
              <a:defRPr/>
            </a:pPr>
            <a:r>
              <a:rPr lang="en-US" sz="1600" dirty="0" smtClean="0">
                <a:solidFill>
                  <a:schemeClr val="tx1"/>
                </a:solidFill>
              </a:rPr>
              <a:t>R. </a:t>
            </a:r>
            <a:r>
              <a:rPr lang="en-US" sz="1600" dirty="0" err="1" smtClean="0">
                <a:solidFill>
                  <a:schemeClr val="tx1"/>
                </a:solidFill>
              </a:rPr>
              <a:t>Ganti</a:t>
            </a:r>
            <a:r>
              <a:rPr lang="en-US" sz="1600" dirty="0" smtClean="0">
                <a:solidFill>
                  <a:schemeClr val="tx1"/>
                </a:solidFill>
              </a:rPr>
              <a:t> and M. </a:t>
            </a:r>
            <a:r>
              <a:rPr lang="en-US" sz="1600" dirty="0" err="1" smtClean="0">
                <a:solidFill>
                  <a:schemeClr val="tx1"/>
                </a:solidFill>
              </a:rPr>
              <a:t>Haenggi</a:t>
            </a:r>
            <a:r>
              <a:rPr lang="en-US" sz="1600" dirty="0" smtClean="0">
                <a:solidFill>
                  <a:schemeClr val="tx1"/>
                </a:solidFill>
              </a:rPr>
              <a:t>, “Interference and outage in clustered wireless ad hoc networks,” </a:t>
            </a:r>
            <a:r>
              <a:rPr lang="en-US" sz="1600" i="1" dirty="0" smtClean="0">
                <a:solidFill>
                  <a:schemeClr val="tx1"/>
                </a:solidFill>
              </a:rPr>
              <a:t>IEEE Trans. on Info. Theory</a:t>
            </a:r>
            <a:r>
              <a:rPr lang="en-US" sz="1600" dirty="0" smtClean="0">
                <a:solidFill>
                  <a:schemeClr val="tx1"/>
                </a:solidFill>
              </a:rPr>
              <a:t>, vol. 55, no. 9, pp. 4067–4086, Sep. 2009.</a:t>
            </a:r>
          </a:p>
          <a:p>
            <a:pPr marL="231775" indent="-231775" fontAlgn="auto">
              <a:spcBef>
                <a:spcPts val="200"/>
              </a:spcBef>
              <a:spcAft>
                <a:spcPts val="0"/>
              </a:spcAft>
              <a:buClr>
                <a:schemeClr val="accent2">
                  <a:lumMod val="75000"/>
                </a:schemeClr>
              </a:buClr>
              <a:buSzPct val="100000"/>
              <a:buFont typeface="+mj-lt"/>
              <a:buAutoNum type="arabicPeriod"/>
              <a:defRPr/>
            </a:pPr>
            <a:r>
              <a:rPr lang="en-US" sz="1600" dirty="0" smtClean="0">
                <a:solidFill>
                  <a:schemeClr val="tx1"/>
                </a:solidFill>
              </a:rPr>
              <a:t>A. </a:t>
            </a:r>
            <a:r>
              <a:rPr lang="en-US" sz="1600" dirty="0" err="1" smtClean="0">
                <a:solidFill>
                  <a:schemeClr val="tx1"/>
                </a:solidFill>
              </a:rPr>
              <a:t>Hasan</a:t>
            </a:r>
            <a:r>
              <a:rPr lang="en-US" sz="1600" dirty="0" smtClean="0">
                <a:solidFill>
                  <a:schemeClr val="tx1"/>
                </a:solidFill>
              </a:rPr>
              <a:t> and J. G. Andrews, “The guard zone in wireless ad hoc networks,” </a:t>
            </a:r>
            <a:r>
              <a:rPr lang="en-US" sz="1600" i="1" dirty="0" smtClean="0">
                <a:solidFill>
                  <a:schemeClr val="tx1"/>
                </a:solidFill>
              </a:rPr>
              <a:t>IEEE Trans. on Wireless Comm.</a:t>
            </a:r>
            <a:r>
              <a:rPr lang="en-US" sz="1600" dirty="0" smtClean="0">
                <a:solidFill>
                  <a:schemeClr val="tx1"/>
                </a:solidFill>
              </a:rPr>
              <a:t>, vol. 4, no. 3, pp. 897–906, Mar. 2007.</a:t>
            </a:r>
            <a:endParaRPr lang="en-GB" sz="1600" dirty="0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Wireless Networking and Communications Group</a:t>
            </a:r>
            <a:endParaRPr lang="en-US"/>
          </a:p>
        </p:txBody>
      </p:sp>
      <p:sp>
        <p:nvSpPr>
          <p:cNvPr id="56322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Selected References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>
            <a:normAutofit fontScale="62500" lnSpcReduction="20000"/>
          </a:bodyPr>
          <a:lstStyle/>
          <a:p>
            <a:pPr>
              <a:defRPr/>
            </a:pPr>
            <a:fld id="{07CAC6BF-D835-49C2-8AAE-608DAC2427E4}" type="slidenum">
              <a:rPr lang="en-US"/>
              <a:pPr>
                <a:defRPr/>
              </a:pPr>
              <a:t>37</a:t>
            </a:fld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20000"/>
          </a:bodyPr>
          <a:lstStyle/>
          <a:p>
            <a:pPr marL="231775" indent="-231775" fontAlgn="auto">
              <a:spcBef>
                <a:spcPts val="200"/>
              </a:spcBef>
              <a:spcAft>
                <a:spcPts val="0"/>
              </a:spcAft>
              <a:buClr>
                <a:schemeClr val="accent2">
                  <a:lumMod val="75000"/>
                </a:schemeClr>
              </a:buClr>
              <a:buSzPct val="100000"/>
              <a:buFont typeface="Wingdings"/>
              <a:buNone/>
              <a:defRPr/>
            </a:pPr>
            <a:r>
              <a:rPr lang="en-US" sz="2200" dirty="0" smtClean="0"/>
              <a:t>Communication Performance of Wireless Networks (cont…)</a:t>
            </a:r>
          </a:p>
          <a:p>
            <a:pPr marL="292100" indent="-292100" fontAlgn="auto">
              <a:spcBef>
                <a:spcPts val="200"/>
              </a:spcBef>
              <a:spcAft>
                <a:spcPts val="0"/>
              </a:spcAft>
              <a:buClr>
                <a:schemeClr val="accent2">
                  <a:lumMod val="75000"/>
                </a:schemeClr>
              </a:buClr>
              <a:buSzPct val="100000"/>
              <a:buFont typeface="+mj-lt"/>
              <a:buAutoNum type="arabicPeriod" startAt="6"/>
              <a:defRPr/>
            </a:pPr>
            <a:r>
              <a:rPr lang="en-US" sz="1700" dirty="0" smtClean="0">
                <a:solidFill>
                  <a:schemeClr val="tx1"/>
                </a:solidFill>
              </a:rPr>
              <a:t>X. Yang and G. de </a:t>
            </a:r>
            <a:r>
              <a:rPr lang="en-US" sz="1700" dirty="0" err="1" smtClean="0">
                <a:solidFill>
                  <a:schemeClr val="tx1"/>
                </a:solidFill>
              </a:rPr>
              <a:t>Veciana</a:t>
            </a:r>
            <a:r>
              <a:rPr lang="en-US" sz="1700" dirty="0" smtClean="0">
                <a:solidFill>
                  <a:schemeClr val="tx1"/>
                </a:solidFill>
              </a:rPr>
              <a:t>, “Inducing </a:t>
            </a:r>
            <a:r>
              <a:rPr lang="en-US" sz="1700" dirty="0" err="1" smtClean="0">
                <a:solidFill>
                  <a:schemeClr val="tx1"/>
                </a:solidFill>
              </a:rPr>
              <a:t>multiscale</a:t>
            </a:r>
            <a:r>
              <a:rPr lang="en-US" sz="1700" dirty="0" smtClean="0">
                <a:solidFill>
                  <a:schemeClr val="tx1"/>
                </a:solidFill>
              </a:rPr>
              <a:t> spatial clustering using multistage MAC contention in spread spectrum ad hoc networks,” </a:t>
            </a:r>
            <a:r>
              <a:rPr lang="en-US" sz="1700" i="1" dirty="0" smtClean="0">
                <a:solidFill>
                  <a:schemeClr val="tx1"/>
                </a:solidFill>
              </a:rPr>
              <a:t>IEEE/ACM Trans. on Networking</a:t>
            </a:r>
            <a:r>
              <a:rPr lang="en-US" sz="1700" dirty="0" smtClean="0">
                <a:solidFill>
                  <a:schemeClr val="tx1"/>
                </a:solidFill>
              </a:rPr>
              <a:t>, vol. 15, no. 6, pp. 1387–1400, Dec. 2007.</a:t>
            </a:r>
          </a:p>
          <a:p>
            <a:pPr marL="292100" indent="-292100" fontAlgn="auto">
              <a:spcBef>
                <a:spcPts val="200"/>
              </a:spcBef>
              <a:spcAft>
                <a:spcPts val="0"/>
              </a:spcAft>
              <a:buClr>
                <a:schemeClr val="accent2">
                  <a:lumMod val="75000"/>
                </a:schemeClr>
              </a:buClr>
              <a:buSzPct val="100000"/>
              <a:buFont typeface="+mj-lt"/>
              <a:buAutoNum type="arabicPeriod" startAt="6"/>
              <a:defRPr/>
            </a:pPr>
            <a:r>
              <a:rPr lang="en-US" sz="1700" dirty="0" smtClean="0">
                <a:solidFill>
                  <a:schemeClr val="tx1"/>
                </a:solidFill>
              </a:rPr>
              <a:t>S. Weber, X. Yang, J. G. Andrews, and G. de </a:t>
            </a:r>
            <a:r>
              <a:rPr lang="en-US" sz="1700" dirty="0" err="1" smtClean="0">
                <a:solidFill>
                  <a:schemeClr val="tx1"/>
                </a:solidFill>
              </a:rPr>
              <a:t>Veciana</a:t>
            </a:r>
            <a:r>
              <a:rPr lang="en-US" sz="1700" dirty="0" smtClean="0">
                <a:solidFill>
                  <a:schemeClr val="tx1"/>
                </a:solidFill>
              </a:rPr>
              <a:t>, “Transmission capacity of wireless ad hoc networks with outage constraints,” </a:t>
            </a:r>
            <a:r>
              <a:rPr lang="en-US" sz="1700" i="1" dirty="0" smtClean="0">
                <a:solidFill>
                  <a:schemeClr val="tx1"/>
                </a:solidFill>
              </a:rPr>
              <a:t>IEEE Trans. on Info. Theory</a:t>
            </a:r>
            <a:r>
              <a:rPr lang="en-US" sz="1700" dirty="0" smtClean="0">
                <a:solidFill>
                  <a:schemeClr val="tx1"/>
                </a:solidFill>
              </a:rPr>
              <a:t>, vol. 51, no. 12, pp. 4091-4102, Dec. 2005.</a:t>
            </a:r>
          </a:p>
          <a:p>
            <a:pPr marL="292100" indent="-292100" fontAlgn="auto">
              <a:spcBef>
                <a:spcPts val="200"/>
              </a:spcBef>
              <a:spcAft>
                <a:spcPts val="0"/>
              </a:spcAft>
              <a:buClr>
                <a:schemeClr val="accent2">
                  <a:lumMod val="75000"/>
                </a:schemeClr>
              </a:buClr>
              <a:buSzPct val="100000"/>
              <a:buFont typeface="+mj-lt"/>
              <a:buAutoNum type="arabicPeriod" startAt="6"/>
              <a:defRPr/>
            </a:pPr>
            <a:r>
              <a:rPr lang="en-US" sz="1700" dirty="0" smtClean="0">
                <a:solidFill>
                  <a:schemeClr val="tx1"/>
                </a:solidFill>
              </a:rPr>
              <a:t>S. Weber, J. G. Andrews, and N. </a:t>
            </a:r>
            <a:r>
              <a:rPr lang="en-US" sz="1700" dirty="0" err="1" smtClean="0">
                <a:solidFill>
                  <a:schemeClr val="tx1"/>
                </a:solidFill>
              </a:rPr>
              <a:t>Jindal</a:t>
            </a:r>
            <a:r>
              <a:rPr lang="en-US" sz="1700" dirty="0" smtClean="0">
                <a:solidFill>
                  <a:schemeClr val="tx1"/>
                </a:solidFill>
              </a:rPr>
              <a:t>, “The effect of fading, channel inversion, and threshold scheduling on ad hoc networks,” </a:t>
            </a:r>
            <a:r>
              <a:rPr lang="en-US" sz="1700" i="1" dirty="0" smtClean="0">
                <a:solidFill>
                  <a:schemeClr val="tx1"/>
                </a:solidFill>
              </a:rPr>
              <a:t>IEEE Trans. on Info. Theory</a:t>
            </a:r>
            <a:r>
              <a:rPr lang="en-US" sz="1700" dirty="0" smtClean="0">
                <a:solidFill>
                  <a:schemeClr val="tx1"/>
                </a:solidFill>
              </a:rPr>
              <a:t>, vol. 53, no. 11, pp. 4127-4149, Nov. 2007.</a:t>
            </a:r>
          </a:p>
          <a:p>
            <a:pPr marL="292100" indent="-292100" fontAlgn="auto">
              <a:spcBef>
                <a:spcPts val="200"/>
              </a:spcBef>
              <a:spcAft>
                <a:spcPts val="0"/>
              </a:spcAft>
              <a:buClr>
                <a:schemeClr val="accent2">
                  <a:lumMod val="75000"/>
                </a:schemeClr>
              </a:buClr>
              <a:buSzPct val="100000"/>
              <a:buFont typeface="+mj-lt"/>
              <a:buAutoNum type="arabicPeriod" startAt="6"/>
              <a:defRPr/>
            </a:pPr>
            <a:r>
              <a:rPr lang="en-US" sz="1700" dirty="0" smtClean="0">
                <a:solidFill>
                  <a:schemeClr val="tx1"/>
                </a:solidFill>
              </a:rPr>
              <a:t>J. G. Andrews, S. Weber, M. </a:t>
            </a:r>
            <a:r>
              <a:rPr lang="en-US" sz="1700" dirty="0" err="1" smtClean="0">
                <a:solidFill>
                  <a:schemeClr val="tx1"/>
                </a:solidFill>
              </a:rPr>
              <a:t>Kountouris</a:t>
            </a:r>
            <a:r>
              <a:rPr lang="en-US" sz="1700" dirty="0" smtClean="0">
                <a:solidFill>
                  <a:schemeClr val="tx1"/>
                </a:solidFill>
              </a:rPr>
              <a:t>, and M. </a:t>
            </a:r>
            <a:r>
              <a:rPr lang="en-US" sz="1700" dirty="0" err="1" smtClean="0">
                <a:solidFill>
                  <a:schemeClr val="tx1"/>
                </a:solidFill>
              </a:rPr>
              <a:t>Haenggi</a:t>
            </a:r>
            <a:r>
              <a:rPr lang="en-US" sz="1700" dirty="0" smtClean="0">
                <a:solidFill>
                  <a:schemeClr val="tx1"/>
                </a:solidFill>
              </a:rPr>
              <a:t>, “Random access transport capacity,” </a:t>
            </a:r>
            <a:r>
              <a:rPr lang="en-US" sz="1700" i="1" dirty="0" smtClean="0">
                <a:solidFill>
                  <a:schemeClr val="tx1"/>
                </a:solidFill>
              </a:rPr>
              <a:t>IEEE Trans. On Wireless Comm.</a:t>
            </a:r>
            <a:r>
              <a:rPr lang="en-US" sz="1700" dirty="0" smtClean="0">
                <a:solidFill>
                  <a:schemeClr val="tx1"/>
                </a:solidFill>
              </a:rPr>
              <a:t>,  vol. 9, no. 6, pp. 2101-2111, Jun. 2010.</a:t>
            </a:r>
          </a:p>
          <a:p>
            <a:pPr marL="292100" indent="-292100" fontAlgn="auto">
              <a:spcBef>
                <a:spcPts val="200"/>
              </a:spcBef>
              <a:spcAft>
                <a:spcPts val="0"/>
              </a:spcAft>
              <a:buClr>
                <a:schemeClr val="accent2">
                  <a:lumMod val="75000"/>
                </a:schemeClr>
              </a:buClr>
              <a:buSzPct val="100000"/>
              <a:buFont typeface="+mj-lt"/>
              <a:buAutoNum type="arabicPeriod" startAt="6"/>
              <a:defRPr/>
            </a:pPr>
            <a:r>
              <a:rPr lang="en-US" sz="1700" dirty="0" smtClean="0">
                <a:solidFill>
                  <a:schemeClr val="tx1"/>
                </a:solidFill>
              </a:rPr>
              <a:t>M. </a:t>
            </a:r>
            <a:r>
              <a:rPr lang="en-US" sz="1700" dirty="0" err="1" smtClean="0">
                <a:solidFill>
                  <a:schemeClr val="tx1"/>
                </a:solidFill>
              </a:rPr>
              <a:t>Haenggi</a:t>
            </a:r>
            <a:r>
              <a:rPr lang="en-US" sz="1700" dirty="0" smtClean="0">
                <a:solidFill>
                  <a:schemeClr val="tx1"/>
                </a:solidFill>
              </a:rPr>
              <a:t>, “Local delay in static and highly mobile Poisson networks with ALOHA," in</a:t>
            </a:r>
            <a:r>
              <a:rPr lang="en-US" sz="1700" i="1" dirty="0" smtClean="0">
                <a:solidFill>
                  <a:schemeClr val="tx1"/>
                </a:solidFill>
              </a:rPr>
              <a:t> Proc. IEEE Int. Conf. on Comm.</a:t>
            </a:r>
            <a:r>
              <a:rPr lang="en-US" sz="1700" dirty="0" smtClean="0">
                <a:solidFill>
                  <a:schemeClr val="tx1"/>
                </a:solidFill>
              </a:rPr>
              <a:t>, Cape Town, South Africa, May 2010.</a:t>
            </a:r>
          </a:p>
          <a:p>
            <a:pPr marL="292100" indent="-292100" fontAlgn="auto">
              <a:spcBef>
                <a:spcPts val="200"/>
              </a:spcBef>
              <a:spcAft>
                <a:spcPts val="0"/>
              </a:spcAft>
              <a:buClr>
                <a:schemeClr val="accent2">
                  <a:lumMod val="75000"/>
                </a:schemeClr>
              </a:buClr>
              <a:buSzPct val="100000"/>
              <a:buFont typeface="+mj-lt"/>
              <a:buAutoNum type="arabicPeriod" startAt="6"/>
              <a:defRPr/>
            </a:pPr>
            <a:r>
              <a:rPr lang="en-US" sz="1700" dirty="0" smtClean="0">
                <a:solidFill>
                  <a:schemeClr val="tx1"/>
                </a:solidFill>
              </a:rPr>
              <a:t>F. </a:t>
            </a:r>
            <a:r>
              <a:rPr lang="en-US" sz="1700" dirty="0" err="1" smtClean="0">
                <a:solidFill>
                  <a:schemeClr val="tx1"/>
                </a:solidFill>
              </a:rPr>
              <a:t>Baccelli</a:t>
            </a:r>
            <a:r>
              <a:rPr lang="en-US" sz="1700" dirty="0" smtClean="0">
                <a:solidFill>
                  <a:schemeClr val="tx1"/>
                </a:solidFill>
              </a:rPr>
              <a:t> and B. </a:t>
            </a:r>
            <a:r>
              <a:rPr lang="en-US" sz="1700" dirty="0" err="1" smtClean="0">
                <a:solidFill>
                  <a:schemeClr val="tx1"/>
                </a:solidFill>
              </a:rPr>
              <a:t>Blaszczyszyn</a:t>
            </a:r>
            <a:r>
              <a:rPr lang="en-US" sz="1700" dirty="0" smtClean="0">
                <a:solidFill>
                  <a:schemeClr val="tx1"/>
                </a:solidFill>
              </a:rPr>
              <a:t>, “A New Phase Transitions for Local Delays in MANETs,” </a:t>
            </a:r>
            <a:r>
              <a:rPr lang="en-US" sz="1700" i="1" dirty="0" smtClean="0">
                <a:solidFill>
                  <a:schemeClr val="tx1"/>
                </a:solidFill>
              </a:rPr>
              <a:t>in Proc. of IEEE Int. Conf. on Computer Comm.,</a:t>
            </a:r>
            <a:r>
              <a:rPr lang="en-US" sz="1700" dirty="0" smtClean="0">
                <a:solidFill>
                  <a:schemeClr val="tx1"/>
                </a:solidFill>
              </a:rPr>
              <a:t> San Diego, CA, Mar. 14-19 2010, pp. 1-6.</a:t>
            </a:r>
          </a:p>
          <a:p>
            <a:pPr marL="292100" indent="-292100" fontAlgn="auto">
              <a:spcBef>
                <a:spcPts val="200"/>
              </a:spcBef>
              <a:spcAft>
                <a:spcPts val="0"/>
              </a:spcAft>
              <a:buClr>
                <a:schemeClr val="accent2">
                  <a:lumMod val="75000"/>
                </a:schemeClr>
              </a:buClr>
              <a:buSzPct val="100000"/>
              <a:buFont typeface="+mj-lt"/>
              <a:buAutoNum type="arabicPeriod" startAt="6"/>
              <a:defRPr/>
            </a:pPr>
            <a:r>
              <a:rPr lang="en-US" sz="1700" dirty="0" smtClean="0">
                <a:solidFill>
                  <a:schemeClr val="tx1"/>
                </a:solidFill>
              </a:rPr>
              <a:t>R. K. </a:t>
            </a:r>
            <a:r>
              <a:rPr lang="en-US" sz="1700" dirty="0" err="1" smtClean="0">
                <a:solidFill>
                  <a:schemeClr val="tx1"/>
                </a:solidFill>
              </a:rPr>
              <a:t>Ganti</a:t>
            </a:r>
            <a:r>
              <a:rPr lang="en-US" sz="1700" dirty="0" smtClean="0">
                <a:solidFill>
                  <a:schemeClr val="tx1"/>
                </a:solidFill>
              </a:rPr>
              <a:t> and M. </a:t>
            </a:r>
            <a:r>
              <a:rPr lang="en-US" sz="1700" dirty="0" err="1" smtClean="0">
                <a:solidFill>
                  <a:schemeClr val="tx1"/>
                </a:solidFill>
              </a:rPr>
              <a:t>Haenggi</a:t>
            </a:r>
            <a:r>
              <a:rPr lang="en-US" sz="1700" dirty="0" smtClean="0">
                <a:solidFill>
                  <a:schemeClr val="tx1"/>
                </a:solidFill>
              </a:rPr>
              <a:t>, “Spatial and Temporal correlation of the interference in ALOHA ad hoc networks,” </a:t>
            </a:r>
            <a:r>
              <a:rPr lang="en-US" sz="1700" i="1" dirty="0" smtClean="0">
                <a:solidFill>
                  <a:schemeClr val="tx1"/>
                </a:solidFill>
              </a:rPr>
              <a:t>IEEE Comm. Letters,</a:t>
            </a:r>
            <a:r>
              <a:rPr lang="en-US" sz="1700" dirty="0" smtClean="0">
                <a:solidFill>
                  <a:schemeClr val="tx1"/>
                </a:solidFill>
              </a:rPr>
              <a:t> vol. 13, no. 9, pp. 631-633, Sep. 2009.</a:t>
            </a:r>
          </a:p>
          <a:p>
            <a:pPr marL="292100" indent="-292100" fontAlgn="auto">
              <a:spcBef>
                <a:spcPts val="200"/>
              </a:spcBef>
              <a:spcAft>
                <a:spcPts val="0"/>
              </a:spcAft>
              <a:buClr>
                <a:schemeClr val="accent2">
                  <a:lumMod val="75000"/>
                </a:schemeClr>
              </a:buClr>
              <a:buSzPct val="100000"/>
              <a:buFont typeface="+mj-lt"/>
              <a:buAutoNum type="arabicPeriod" startAt="6"/>
              <a:defRPr/>
            </a:pPr>
            <a:r>
              <a:rPr lang="en-US" sz="1700" dirty="0" smtClean="0">
                <a:solidFill>
                  <a:schemeClr val="tx1"/>
                </a:solidFill>
              </a:rPr>
              <a:t>H. </a:t>
            </a:r>
            <a:r>
              <a:rPr lang="en-US" sz="1700" dirty="0" err="1" smtClean="0">
                <a:solidFill>
                  <a:schemeClr val="tx1"/>
                </a:solidFill>
              </a:rPr>
              <a:t>Inaltekin</a:t>
            </a:r>
            <a:r>
              <a:rPr lang="en-US" sz="1700" dirty="0" smtClean="0">
                <a:solidFill>
                  <a:schemeClr val="tx1"/>
                </a:solidFill>
              </a:rPr>
              <a:t>, S. B. Wicker, M. Chiang, and H. V. Poor, "On unbounded path-loss models: effects of singularity on wireless network performance," </a:t>
            </a:r>
            <a:r>
              <a:rPr lang="en-US" sz="1700" i="1" dirty="0" smtClean="0">
                <a:solidFill>
                  <a:schemeClr val="tx1"/>
                </a:solidFill>
              </a:rPr>
              <a:t>IEEE Journal on Selected Areas in Comm.</a:t>
            </a:r>
            <a:r>
              <a:rPr lang="en-US" sz="1700" dirty="0" smtClean="0">
                <a:solidFill>
                  <a:schemeClr val="tx1"/>
                </a:solidFill>
              </a:rPr>
              <a:t>, vol. 27, no. 7, pp. 1078-1092, Sep. 2009.</a:t>
            </a:r>
            <a:endParaRPr lang="en-GB" sz="1600" i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Wireless Networking and Communications Group</a:t>
            </a:r>
            <a:endParaRPr lang="en-US"/>
          </a:p>
        </p:txBody>
      </p:sp>
      <p:sp>
        <p:nvSpPr>
          <p:cNvPr id="57346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Selected References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>
            <a:normAutofit fontScale="62500" lnSpcReduction="20000"/>
          </a:bodyPr>
          <a:lstStyle/>
          <a:p>
            <a:pPr>
              <a:defRPr/>
            </a:pPr>
            <a:fld id="{418EE199-EAAB-4A33-BB4E-ACBEACC16EDA}" type="slidenum">
              <a:rPr lang="en-US"/>
              <a:pPr>
                <a:defRPr/>
              </a:pPr>
              <a:t>38</a:t>
            </a:fld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>
          <a:xfrm>
            <a:off x="381000" y="1371600"/>
            <a:ext cx="8534400" cy="4648200"/>
          </a:xfrm>
        </p:spPr>
        <p:txBody>
          <a:bodyPr>
            <a:normAutofit/>
          </a:bodyPr>
          <a:lstStyle/>
          <a:p>
            <a:pPr marL="231775" indent="-231775" fontAlgn="auto">
              <a:spcBef>
                <a:spcPts val="200"/>
              </a:spcBef>
              <a:spcAft>
                <a:spcPts val="0"/>
              </a:spcAft>
              <a:buClr>
                <a:schemeClr val="accent2">
                  <a:lumMod val="75000"/>
                </a:schemeClr>
              </a:buClr>
              <a:buSzPct val="100000"/>
              <a:buFont typeface="Wingdings"/>
              <a:buNone/>
              <a:defRPr/>
            </a:pPr>
            <a:r>
              <a:rPr lang="en-US" sz="2000" dirty="0" smtClean="0"/>
              <a:t>Receiver Design to Mitigate RFI</a:t>
            </a:r>
          </a:p>
          <a:p>
            <a:pPr marL="231775" indent="-231775" fontAlgn="auto">
              <a:spcBef>
                <a:spcPts val="200"/>
              </a:spcBef>
              <a:spcAft>
                <a:spcPts val="0"/>
              </a:spcAft>
              <a:buClr>
                <a:schemeClr val="accent2">
                  <a:lumMod val="75000"/>
                </a:schemeClr>
              </a:buClr>
              <a:buSzPct val="100000"/>
              <a:buFont typeface="+mj-lt"/>
              <a:buAutoNum type="arabicPeriod"/>
              <a:defRPr/>
            </a:pPr>
            <a:r>
              <a:rPr lang="en-GB" sz="1600" dirty="0" smtClean="0">
                <a:solidFill>
                  <a:srgbClr val="000000"/>
                </a:solidFill>
              </a:rPr>
              <a:t>A. </a:t>
            </a:r>
            <a:r>
              <a:rPr lang="en-GB" sz="1600" dirty="0" smtClean="0">
                <a:solidFill>
                  <a:srgbClr val="000000"/>
                </a:solidFill>
                <a:cs typeface="Arial" pitchFamily="34" charset="0"/>
              </a:rPr>
              <a:t>Spaulding and D. Middleton, “Optimum Reception in an Impulsive Interference Environment-Part I: Coherent Detection”, </a:t>
            </a:r>
            <a:r>
              <a:rPr lang="en-GB" sz="1600" i="1" dirty="0" smtClean="0">
                <a:solidFill>
                  <a:srgbClr val="000000"/>
                </a:solidFill>
                <a:cs typeface="Arial" pitchFamily="34" charset="0"/>
              </a:rPr>
              <a:t>IEEE Trans. Comm</a:t>
            </a:r>
            <a:r>
              <a:rPr lang="en-GB" sz="1600" dirty="0" smtClean="0">
                <a:solidFill>
                  <a:srgbClr val="000000"/>
                </a:solidFill>
                <a:cs typeface="Arial" pitchFamily="34" charset="0"/>
              </a:rPr>
              <a:t>., vol. 25, no. 9, Sep. 1977</a:t>
            </a:r>
          </a:p>
          <a:p>
            <a:pPr marL="231775" indent="-231775" fontAlgn="auto">
              <a:spcBef>
                <a:spcPts val="200"/>
              </a:spcBef>
              <a:spcAft>
                <a:spcPts val="0"/>
              </a:spcAft>
              <a:buClr>
                <a:schemeClr val="accent2">
                  <a:lumMod val="75000"/>
                </a:schemeClr>
              </a:buClr>
              <a:buSzPct val="100000"/>
              <a:buFont typeface="+mj-lt"/>
              <a:buAutoNum type="arabicPeriod"/>
              <a:defRPr/>
            </a:pPr>
            <a:r>
              <a:rPr lang="en-GB" sz="1600" dirty="0" smtClean="0">
                <a:solidFill>
                  <a:srgbClr val="000000"/>
                </a:solidFill>
              </a:rPr>
              <a:t>J.G. Gonzalez and G.R. </a:t>
            </a:r>
            <a:r>
              <a:rPr lang="en-GB" sz="1600" dirty="0" err="1" smtClean="0">
                <a:solidFill>
                  <a:srgbClr val="000000"/>
                </a:solidFill>
              </a:rPr>
              <a:t>Arce</a:t>
            </a:r>
            <a:r>
              <a:rPr lang="en-GB" sz="1600" dirty="0" smtClean="0">
                <a:solidFill>
                  <a:srgbClr val="000000"/>
                </a:solidFill>
              </a:rPr>
              <a:t>, “Optimality of the Myriad Filter in Practical Impulsive-Noise Environments”, </a:t>
            </a:r>
            <a:r>
              <a:rPr lang="en-GB" sz="1600" i="1" dirty="0" smtClean="0">
                <a:solidFill>
                  <a:srgbClr val="000000"/>
                </a:solidFill>
              </a:rPr>
              <a:t>IEEE Trans. on Signal Proc.</a:t>
            </a:r>
            <a:r>
              <a:rPr lang="en-GB" sz="1600" dirty="0" smtClean="0">
                <a:solidFill>
                  <a:srgbClr val="000000"/>
                </a:solidFill>
              </a:rPr>
              <a:t>, vol. 49, no. 2, Feb 2001</a:t>
            </a:r>
          </a:p>
          <a:p>
            <a:pPr marL="231775" indent="-231775" fontAlgn="auto">
              <a:spcBef>
                <a:spcPts val="200"/>
              </a:spcBef>
              <a:spcAft>
                <a:spcPts val="0"/>
              </a:spcAft>
              <a:buClr>
                <a:schemeClr val="accent2">
                  <a:lumMod val="75000"/>
                </a:schemeClr>
              </a:buClr>
              <a:buSzPct val="100000"/>
              <a:buFont typeface="+mj-lt"/>
              <a:buAutoNum type="arabicPeriod" startAt="3"/>
              <a:defRPr/>
            </a:pPr>
            <a:r>
              <a:rPr lang="en-GB" sz="1600" dirty="0" smtClean="0">
                <a:solidFill>
                  <a:schemeClr val="tx1"/>
                </a:solidFill>
              </a:rPr>
              <a:t>S. </a:t>
            </a:r>
            <a:r>
              <a:rPr lang="en-GB" sz="1600" dirty="0" err="1" smtClean="0">
                <a:solidFill>
                  <a:schemeClr val="tx1"/>
                </a:solidFill>
              </a:rPr>
              <a:t>Ambike</a:t>
            </a:r>
            <a:r>
              <a:rPr lang="en-GB" sz="1600" dirty="0" smtClean="0">
                <a:solidFill>
                  <a:schemeClr val="tx1"/>
                </a:solidFill>
              </a:rPr>
              <a:t>, J. </a:t>
            </a:r>
            <a:r>
              <a:rPr lang="en-GB" sz="1600" dirty="0" err="1" smtClean="0">
                <a:solidFill>
                  <a:schemeClr val="tx1"/>
                </a:solidFill>
              </a:rPr>
              <a:t>Ilow</a:t>
            </a:r>
            <a:r>
              <a:rPr lang="en-GB" sz="1600" dirty="0" smtClean="0">
                <a:solidFill>
                  <a:schemeClr val="tx1"/>
                </a:solidFill>
              </a:rPr>
              <a:t>, and D. </a:t>
            </a:r>
            <a:r>
              <a:rPr lang="en-GB" sz="1600" dirty="0" err="1" smtClean="0">
                <a:solidFill>
                  <a:schemeClr val="tx1"/>
                </a:solidFill>
              </a:rPr>
              <a:t>Hatzinakos</a:t>
            </a:r>
            <a:r>
              <a:rPr lang="en-GB" sz="1600" dirty="0" smtClean="0">
                <a:solidFill>
                  <a:schemeClr val="tx1"/>
                </a:solidFill>
              </a:rPr>
              <a:t>, “Detection for binary transmission in a mixture of Gaussian noise and impulsive noise modelled as an alpha-stable process,” </a:t>
            </a:r>
            <a:r>
              <a:rPr lang="en-GB" sz="1600" i="1" dirty="0" smtClean="0">
                <a:solidFill>
                  <a:schemeClr val="tx1"/>
                </a:solidFill>
              </a:rPr>
              <a:t>IEEE Signal Proc. Letters</a:t>
            </a:r>
            <a:r>
              <a:rPr lang="en-GB" sz="1600" dirty="0" smtClean="0">
                <a:solidFill>
                  <a:schemeClr val="tx1"/>
                </a:solidFill>
              </a:rPr>
              <a:t>, vol. 1, pp. 55–57, Mar. 1994. </a:t>
            </a:r>
          </a:p>
          <a:p>
            <a:pPr marL="231775" indent="-231775" fontAlgn="auto">
              <a:spcBef>
                <a:spcPts val="200"/>
              </a:spcBef>
              <a:spcAft>
                <a:spcPts val="0"/>
              </a:spcAft>
              <a:buClr>
                <a:schemeClr val="accent2">
                  <a:lumMod val="75000"/>
                </a:schemeClr>
              </a:buClr>
              <a:buSzPct val="100000"/>
              <a:buFont typeface="+mj-lt"/>
              <a:buAutoNum type="arabicPeriod" startAt="3"/>
              <a:defRPr/>
            </a:pPr>
            <a:r>
              <a:rPr lang="en-US" sz="1600" dirty="0" smtClean="0">
                <a:solidFill>
                  <a:schemeClr val="tx1"/>
                </a:solidFill>
              </a:rPr>
              <a:t>G. R. </a:t>
            </a:r>
            <a:r>
              <a:rPr lang="en-US" sz="1600" dirty="0" err="1" smtClean="0">
                <a:solidFill>
                  <a:schemeClr val="tx1"/>
                </a:solidFill>
              </a:rPr>
              <a:t>Arce</a:t>
            </a:r>
            <a:r>
              <a:rPr lang="en-US" sz="1600" dirty="0" smtClean="0">
                <a:solidFill>
                  <a:schemeClr val="tx1"/>
                </a:solidFill>
              </a:rPr>
              <a:t>, </a:t>
            </a:r>
            <a:r>
              <a:rPr lang="en-US" sz="1600" i="1" dirty="0" smtClean="0">
                <a:solidFill>
                  <a:schemeClr val="tx1"/>
                </a:solidFill>
              </a:rPr>
              <a:t>Nonlinear Signal Processing: A Statistical Approach</a:t>
            </a:r>
            <a:r>
              <a:rPr lang="en-US" sz="1600" dirty="0" smtClean="0">
                <a:solidFill>
                  <a:schemeClr val="tx1"/>
                </a:solidFill>
              </a:rPr>
              <a:t>, John Wiley &amp; Sons, 2005.</a:t>
            </a:r>
          </a:p>
          <a:p>
            <a:pPr marL="231775" indent="-231775" fontAlgn="auto">
              <a:spcBef>
                <a:spcPts val="200"/>
              </a:spcBef>
              <a:spcAft>
                <a:spcPts val="0"/>
              </a:spcAft>
              <a:buClr>
                <a:schemeClr val="accent2">
                  <a:lumMod val="75000"/>
                </a:schemeClr>
              </a:buClr>
              <a:buSzPct val="100000"/>
              <a:buFont typeface="+mj-lt"/>
              <a:buAutoNum type="arabicPeriod" startAt="3"/>
              <a:defRPr/>
            </a:pPr>
            <a:r>
              <a:rPr lang="en-US" sz="1600" dirty="0" smtClean="0">
                <a:solidFill>
                  <a:schemeClr val="tx1"/>
                </a:solidFill>
              </a:rPr>
              <a:t>Y. </a:t>
            </a:r>
            <a:r>
              <a:rPr lang="en-US" sz="1600" dirty="0" err="1" smtClean="0">
                <a:solidFill>
                  <a:schemeClr val="tx1"/>
                </a:solidFill>
              </a:rPr>
              <a:t>Eldar</a:t>
            </a:r>
            <a:r>
              <a:rPr lang="en-US" sz="1600" dirty="0" smtClean="0">
                <a:solidFill>
                  <a:schemeClr val="tx1"/>
                </a:solidFill>
              </a:rPr>
              <a:t> and A. </a:t>
            </a:r>
            <a:r>
              <a:rPr lang="en-US" sz="1600" dirty="0" err="1" smtClean="0">
                <a:solidFill>
                  <a:schemeClr val="tx1"/>
                </a:solidFill>
              </a:rPr>
              <a:t>Yeredor</a:t>
            </a:r>
            <a:r>
              <a:rPr lang="en-US" sz="1600" dirty="0" smtClean="0">
                <a:solidFill>
                  <a:schemeClr val="tx1"/>
                </a:solidFill>
              </a:rPr>
              <a:t>, “Finite-memory </a:t>
            </a:r>
            <a:r>
              <a:rPr lang="en-US" sz="1600" dirty="0" err="1" smtClean="0">
                <a:solidFill>
                  <a:schemeClr val="tx1"/>
                </a:solidFill>
              </a:rPr>
              <a:t>denoising</a:t>
            </a:r>
            <a:r>
              <a:rPr lang="en-US" sz="1600" dirty="0" smtClean="0">
                <a:solidFill>
                  <a:schemeClr val="tx1"/>
                </a:solidFill>
              </a:rPr>
              <a:t> in impulsive noise using Gaussian mixture models,” </a:t>
            </a:r>
            <a:r>
              <a:rPr lang="en-US" sz="1600" i="1" dirty="0" smtClean="0">
                <a:solidFill>
                  <a:schemeClr val="tx1"/>
                </a:solidFill>
              </a:rPr>
              <a:t>IEEE Trans. on Circuits and Systems II: Analog and Digital Signal Proc.</a:t>
            </a:r>
            <a:r>
              <a:rPr lang="en-US" sz="1600" dirty="0" smtClean="0">
                <a:solidFill>
                  <a:schemeClr val="tx1"/>
                </a:solidFill>
              </a:rPr>
              <a:t>, vol. 48, no. 11, pp. 1069-1077, Nov. 2001.</a:t>
            </a:r>
          </a:p>
          <a:p>
            <a:pPr marL="231775" indent="-231775" fontAlgn="auto">
              <a:spcBef>
                <a:spcPts val="200"/>
              </a:spcBef>
              <a:spcAft>
                <a:spcPts val="0"/>
              </a:spcAft>
              <a:buClr>
                <a:schemeClr val="accent2">
                  <a:lumMod val="75000"/>
                </a:schemeClr>
              </a:buClr>
              <a:buSzPct val="100000"/>
              <a:buFont typeface="+mj-lt"/>
              <a:buAutoNum type="arabicPeriod" startAt="3"/>
              <a:defRPr/>
            </a:pPr>
            <a:r>
              <a:rPr lang="en-US" sz="1600" dirty="0" smtClean="0">
                <a:solidFill>
                  <a:schemeClr val="tx1"/>
                </a:solidFill>
              </a:rPr>
              <a:t>J. H. </a:t>
            </a:r>
            <a:r>
              <a:rPr lang="en-US" sz="1600" dirty="0" err="1" smtClean="0">
                <a:solidFill>
                  <a:schemeClr val="tx1"/>
                </a:solidFill>
              </a:rPr>
              <a:t>Kotecha</a:t>
            </a:r>
            <a:r>
              <a:rPr lang="en-US" sz="1600" dirty="0" smtClean="0">
                <a:solidFill>
                  <a:schemeClr val="tx1"/>
                </a:solidFill>
              </a:rPr>
              <a:t> and P. M. </a:t>
            </a:r>
            <a:r>
              <a:rPr lang="en-US" sz="1600" dirty="0" err="1" smtClean="0">
                <a:solidFill>
                  <a:schemeClr val="tx1"/>
                </a:solidFill>
              </a:rPr>
              <a:t>Djuric</a:t>
            </a:r>
            <a:r>
              <a:rPr lang="en-US" sz="1600" dirty="0" smtClean="0">
                <a:solidFill>
                  <a:schemeClr val="tx1"/>
                </a:solidFill>
              </a:rPr>
              <a:t>, “Gaussian sum particle filtering</a:t>
            </a:r>
            <a:r>
              <a:rPr lang="en-US" sz="1600" i="1" dirty="0" smtClean="0">
                <a:solidFill>
                  <a:schemeClr val="tx1"/>
                </a:solidFill>
              </a:rPr>
              <a:t>,” IEEE Trans. on Signal Proc.</a:t>
            </a:r>
            <a:r>
              <a:rPr lang="en-US" sz="1600" dirty="0" smtClean="0">
                <a:solidFill>
                  <a:schemeClr val="tx1"/>
                </a:solidFill>
              </a:rPr>
              <a:t>, vol. 51, no. 10, pp. 2602-2612, Oct. 2003.</a:t>
            </a:r>
          </a:p>
          <a:p>
            <a:pPr marL="231775" indent="-231775" fontAlgn="auto">
              <a:spcBef>
                <a:spcPts val="200"/>
              </a:spcBef>
              <a:spcAft>
                <a:spcPts val="0"/>
              </a:spcAft>
              <a:buClr>
                <a:schemeClr val="accent2">
                  <a:lumMod val="75000"/>
                </a:schemeClr>
              </a:buClr>
              <a:buSzPct val="100000"/>
              <a:buFont typeface="+mj-lt"/>
              <a:buAutoNum type="arabicPeriod" startAt="3"/>
              <a:defRPr/>
            </a:pPr>
            <a:r>
              <a:rPr lang="en-US" sz="1600" dirty="0" smtClean="0">
                <a:solidFill>
                  <a:schemeClr val="tx1"/>
                </a:solidFill>
              </a:rPr>
              <a:t>J. G. Gonzalez, J. L. </a:t>
            </a:r>
            <a:r>
              <a:rPr lang="en-US" sz="1600" dirty="0" err="1" smtClean="0">
                <a:solidFill>
                  <a:schemeClr val="tx1"/>
                </a:solidFill>
              </a:rPr>
              <a:t>Paredes</a:t>
            </a:r>
            <a:r>
              <a:rPr lang="en-US" sz="1600" dirty="0" smtClean="0">
                <a:solidFill>
                  <a:schemeClr val="tx1"/>
                </a:solidFill>
              </a:rPr>
              <a:t>, and G. R. </a:t>
            </a:r>
            <a:r>
              <a:rPr lang="en-US" sz="1600" dirty="0" err="1" smtClean="0">
                <a:solidFill>
                  <a:schemeClr val="tx1"/>
                </a:solidFill>
              </a:rPr>
              <a:t>Arce</a:t>
            </a:r>
            <a:r>
              <a:rPr lang="en-US" sz="1600" dirty="0" smtClean="0">
                <a:solidFill>
                  <a:schemeClr val="tx1"/>
                </a:solidFill>
              </a:rPr>
              <a:t>, "Zero-order statistics: A mathematical framework for the processing and characterization of very impulsive signals," </a:t>
            </a:r>
            <a:r>
              <a:rPr lang="en-US" sz="1600" i="1" dirty="0" smtClean="0">
                <a:solidFill>
                  <a:schemeClr val="tx1"/>
                </a:solidFill>
              </a:rPr>
              <a:t>IEEE Trans. on Signal Proc.</a:t>
            </a:r>
            <a:r>
              <a:rPr lang="en-US" sz="1600" dirty="0" smtClean="0">
                <a:solidFill>
                  <a:schemeClr val="tx1"/>
                </a:solidFill>
              </a:rPr>
              <a:t>, vol. 54, no. 10, pp. 3839-3851, Oct. 2006.</a:t>
            </a:r>
            <a:endParaRPr lang="en-GB" sz="1600" dirty="0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Wireless Networking and Communications Group</a:t>
            </a:r>
            <a:endParaRPr lang="en-US"/>
          </a:p>
        </p:txBody>
      </p:sp>
      <p:sp>
        <p:nvSpPr>
          <p:cNvPr id="58370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Selected References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>
            <a:normAutofit fontScale="62500" lnSpcReduction="20000"/>
          </a:bodyPr>
          <a:lstStyle/>
          <a:p>
            <a:pPr>
              <a:defRPr/>
            </a:pPr>
            <a:fld id="{F5BAB479-38A8-41D8-89FC-5BDA180C356B}" type="slidenum">
              <a:rPr lang="en-US"/>
              <a:pPr>
                <a:defRPr/>
              </a:pPr>
              <a:t>39</a:t>
            </a:fld>
            <a:endParaRPr lang="en-US"/>
          </a:p>
        </p:txBody>
      </p:sp>
      <p:sp>
        <p:nvSpPr>
          <p:cNvPr id="6" name="Content Placeholder 4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marL="231775" indent="-231775" fontAlgn="auto">
              <a:spcBef>
                <a:spcPts val="200"/>
              </a:spcBef>
              <a:spcAft>
                <a:spcPts val="0"/>
              </a:spcAft>
              <a:buClr>
                <a:schemeClr val="accent2">
                  <a:lumMod val="75000"/>
                </a:schemeClr>
              </a:buClr>
              <a:buSzPct val="100000"/>
              <a:buFont typeface="Wingdings"/>
              <a:buNone/>
              <a:defRPr/>
            </a:pPr>
            <a:r>
              <a:rPr lang="en-US" sz="2000" dirty="0" smtClean="0"/>
              <a:t>Receiver Design to Mitigate RFI</a:t>
            </a:r>
          </a:p>
          <a:p>
            <a:pPr marL="292100" indent="-292100" fontAlgn="auto">
              <a:spcBef>
                <a:spcPts val="200"/>
              </a:spcBef>
              <a:spcAft>
                <a:spcPts val="0"/>
              </a:spcAft>
              <a:buClr>
                <a:schemeClr val="accent2">
                  <a:lumMod val="75000"/>
                </a:schemeClr>
              </a:buClr>
              <a:buSzPct val="100000"/>
              <a:buFont typeface="+mj-lt"/>
              <a:buAutoNum type="arabicPeriod" startAt="8"/>
              <a:defRPr/>
            </a:pPr>
            <a:r>
              <a:rPr lang="en-US" sz="1600" dirty="0" smtClean="0">
                <a:solidFill>
                  <a:schemeClr val="tx1"/>
                </a:solidFill>
              </a:rPr>
              <a:t>J. G. Gonzalez, J. L. </a:t>
            </a:r>
            <a:r>
              <a:rPr lang="en-US" sz="1600" dirty="0" err="1" smtClean="0">
                <a:solidFill>
                  <a:schemeClr val="tx1"/>
                </a:solidFill>
              </a:rPr>
              <a:t>Paredes</a:t>
            </a:r>
            <a:r>
              <a:rPr lang="en-US" sz="1600" dirty="0" smtClean="0">
                <a:solidFill>
                  <a:schemeClr val="tx1"/>
                </a:solidFill>
              </a:rPr>
              <a:t>, and G. R. </a:t>
            </a:r>
            <a:r>
              <a:rPr lang="en-US" sz="1600" dirty="0" err="1" smtClean="0">
                <a:solidFill>
                  <a:schemeClr val="tx1"/>
                </a:solidFill>
              </a:rPr>
              <a:t>Arce</a:t>
            </a:r>
            <a:r>
              <a:rPr lang="en-US" sz="1600" dirty="0" smtClean="0">
                <a:solidFill>
                  <a:schemeClr val="tx1"/>
                </a:solidFill>
              </a:rPr>
              <a:t>, "Zero-order statistics: A mathematical framework for the processing and characterization of very impulsive signals," </a:t>
            </a:r>
            <a:r>
              <a:rPr lang="en-US" sz="1600" i="1" dirty="0" smtClean="0">
                <a:solidFill>
                  <a:schemeClr val="tx1"/>
                </a:solidFill>
              </a:rPr>
              <a:t>IEEE Trans. on Signal Proc.</a:t>
            </a:r>
            <a:r>
              <a:rPr lang="en-US" sz="1600" dirty="0" smtClean="0">
                <a:solidFill>
                  <a:schemeClr val="tx1"/>
                </a:solidFill>
              </a:rPr>
              <a:t>, vol. 54, no. 10, pp. 3839-3851, Oct. 2006.</a:t>
            </a:r>
          </a:p>
          <a:p>
            <a:pPr marL="292100" indent="-292100" fontAlgn="auto">
              <a:spcBef>
                <a:spcPts val="200"/>
              </a:spcBef>
              <a:spcAft>
                <a:spcPts val="0"/>
              </a:spcAft>
              <a:buClr>
                <a:schemeClr val="accent2">
                  <a:lumMod val="75000"/>
                </a:schemeClr>
              </a:buClr>
              <a:buSzPct val="100000"/>
              <a:buFont typeface="+mj-lt"/>
              <a:buAutoNum type="arabicPeriod" startAt="8"/>
              <a:defRPr/>
            </a:pPr>
            <a:r>
              <a:rPr lang="en-US" sz="1600" dirty="0" smtClean="0">
                <a:solidFill>
                  <a:schemeClr val="tx1"/>
                </a:solidFill>
              </a:rPr>
              <a:t>W. Liu, P. P. </a:t>
            </a:r>
            <a:r>
              <a:rPr lang="en-US" sz="1600" dirty="0" err="1" smtClean="0">
                <a:solidFill>
                  <a:schemeClr val="tx1"/>
                </a:solidFill>
              </a:rPr>
              <a:t>Pokharel</a:t>
            </a:r>
            <a:r>
              <a:rPr lang="en-US" sz="1600" dirty="0" smtClean="0">
                <a:solidFill>
                  <a:schemeClr val="tx1"/>
                </a:solidFill>
              </a:rPr>
              <a:t>, and J. C. Principe, "</a:t>
            </a:r>
            <a:r>
              <a:rPr lang="en-US" sz="1600" dirty="0" err="1" smtClean="0">
                <a:solidFill>
                  <a:schemeClr val="tx1"/>
                </a:solidFill>
              </a:rPr>
              <a:t>Correntropy</a:t>
            </a:r>
            <a:r>
              <a:rPr lang="en-US" sz="1600" dirty="0" smtClean="0">
                <a:solidFill>
                  <a:schemeClr val="tx1"/>
                </a:solidFill>
              </a:rPr>
              <a:t>: Properties and applications in non-Gaussian signal processing," </a:t>
            </a:r>
            <a:r>
              <a:rPr lang="en-US" sz="1600" i="1" dirty="0" smtClean="0">
                <a:solidFill>
                  <a:schemeClr val="tx1"/>
                </a:solidFill>
              </a:rPr>
              <a:t>IEEE Trans. on Signal Proc.</a:t>
            </a:r>
            <a:r>
              <a:rPr lang="en-US" sz="1600" dirty="0" smtClean="0">
                <a:solidFill>
                  <a:schemeClr val="tx1"/>
                </a:solidFill>
              </a:rPr>
              <a:t>, vol. 55, no. 11, pp. 5286-5298, 2007.</a:t>
            </a:r>
          </a:p>
          <a:p>
            <a:pPr marL="292100" indent="-292100" fontAlgn="auto">
              <a:spcBef>
                <a:spcPts val="200"/>
              </a:spcBef>
              <a:spcAft>
                <a:spcPts val="0"/>
              </a:spcAft>
              <a:buClr>
                <a:schemeClr val="accent2">
                  <a:lumMod val="75000"/>
                </a:schemeClr>
              </a:buClr>
              <a:buSzPct val="100000"/>
              <a:buFont typeface="+mj-lt"/>
              <a:buAutoNum type="arabicPeriod" startAt="8"/>
              <a:defRPr/>
            </a:pPr>
            <a:r>
              <a:rPr lang="en-US" sz="1600" dirty="0" smtClean="0">
                <a:solidFill>
                  <a:schemeClr val="tx1"/>
                </a:solidFill>
              </a:rPr>
              <a:t>W. Liu, P. P. </a:t>
            </a:r>
            <a:r>
              <a:rPr lang="en-US" sz="1600" dirty="0" err="1" smtClean="0">
                <a:solidFill>
                  <a:schemeClr val="tx1"/>
                </a:solidFill>
              </a:rPr>
              <a:t>Pokharel</a:t>
            </a:r>
            <a:r>
              <a:rPr lang="en-US" sz="1600" dirty="0" smtClean="0">
                <a:solidFill>
                  <a:schemeClr val="tx1"/>
                </a:solidFill>
              </a:rPr>
              <a:t>, and J. C. Principe, "Error entropy, </a:t>
            </a:r>
            <a:r>
              <a:rPr lang="en-US" sz="1600" dirty="0" err="1" smtClean="0">
                <a:solidFill>
                  <a:schemeClr val="tx1"/>
                </a:solidFill>
              </a:rPr>
              <a:t>correntropy</a:t>
            </a:r>
            <a:r>
              <a:rPr lang="en-US" sz="1600" dirty="0" smtClean="0">
                <a:solidFill>
                  <a:schemeClr val="tx1"/>
                </a:solidFill>
              </a:rPr>
              <a:t> and M-estimation," in Proc. </a:t>
            </a:r>
            <a:r>
              <a:rPr lang="en-US" sz="1600" i="1" dirty="0" smtClean="0">
                <a:solidFill>
                  <a:schemeClr val="tx1"/>
                </a:solidFill>
              </a:rPr>
              <a:t>IEEE Workshop on Machine Learning for Signal Proc.</a:t>
            </a:r>
            <a:r>
              <a:rPr lang="en-US" sz="1600" dirty="0" smtClean="0">
                <a:solidFill>
                  <a:schemeClr val="tx1"/>
                </a:solidFill>
              </a:rPr>
              <a:t>, Arlington, VA, Sep. 6-8 2006, pp. 179-184.</a:t>
            </a:r>
          </a:p>
          <a:p>
            <a:pPr marL="292100" indent="-292100" fontAlgn="auto">
              <a:spcBef>
                <a:spcPts val="200"/>
              </a:spcBef>
              <a:spcAft>
                <a:spcPts val="0"/>
              </a:spcAft>
              <a:buClr>
                <a:schemeClr val="accent2">
                  <a:lumMod val="75000"/>
                </a:schemeClr>
              </a:buClr>
              <a:buSzPct val="100000"/>
              <a:buFont typeface="+mj-lt"/>
              <a:buAutoNum type="arabicPeriod" startAt="8"/>
              <a:defRPr/>
            </a:pPr>
            <a:r>
              <a:rPr lang="en-US" sz="1600" dirty="0" smtClean="0">
                <a:solidFill>
                  <a:schemeClr val="tx1"/>
                </a:solidFill>
              </a:rPr>
              <a:t>J. Haring and A. J. H. </a:t>
            </a:r>
            <a:r>
              <a:rPr lang="en-US" sz="1600" dirty="0" err="1" smtClean="0">
                <a:solidFill>
                  <a:schemeClr val="tx1"/>
                </a:solidFill>
              </a:rPr>
              <a:t>Vinck</a:t>
            </a:r>
            <a:r>
              <a:rPr lang="en-US" sz="1600" dirty="0" smtClean="0">
                <a:solidFill>
                  <a:schemeClr val="tx1"/>
                </a:solidFill>
              </a:rPr>
              <a:t>, "Iterative decoding of codes over complex numbers for impulsive noise channels," </a:t>
            </a:r>
            <a:r>
              <a:rPr lang="en-US" sz="1600" i="1" dirty="0" smtClean="0">
                <a:solidFill>
                  <a:schemeClr val="tx1"/>
                </a:solidFill>
              </a:rPr>
              <a:t>IEEE Trans. on Info. Theory</a:t>
            </a:r>
            <a:r>
              <a:rPr lang="en-US" sz="1600" dirty="0" smtClean="0">
                <a:solidFill>
                  <a:schemeClr val="tx1"/>
                </a:solidFill>
              </a:rPr>
              <a:t>, vol. 49, no. 5, pp. 1251-1260, May 2003.</a:t>
            </a:r>
          </a:p>
          <a:p>
            <a:pPr marL="292100" indent="-292100" fontAlgn="auto">
              <a:spcBef>
                <a:spcPts val="200"/>
              </a:spcBef>
              <a:spcAft>
                <a:spcPts val="0"/>
              </a:spcAft>
              <a:buClr>
                <a:schemeClr val="accent2">
                  <a:lumMod val="75000"/>
                </a:schemeClr>
              </a:buClr>
              <a:buSzPct val="100000"/>
              <a:buFont typeface="+mj-lt"/>
              <a:buAutoNum type="arabicPeriod" startAt="8"/>
              <a:defRPr/>
            </a:pPr>
            <a:endParaRPr lang="en-US" sz="1600" dirty="0" smtClean="0">
              <a:solidFill>
                <a:schemeClr val="tx1"/>
              </a:solidFill>
            </a:endParaRPr>
          </a:p>
          <a:p>
            <a:pPr marL="231775" indent="-231775" fontAlgn="auto">
              <a:spcBef>
                <a:spcPts val="200"/>
              </a:spcBef>
              <a:spcAft>
                <a:spcPts val="0"/>
              </a:spcAft>
              <a:buClr>
                <a:schemeClr val="accent2">
                  <a:lumMod val="75000"/>
                </a:schemeClr>
              </a:buClr>
              <a:buSzPct val="100000"/>
              <a:buFont typeface="+mj-lt"/>
              <a:buAutoNum type="arabicPeriod" startAt="8"/>
              <a:defRPr/>
            </a:pPr>
            <a:endParaRPr lang="en-US" sz="1600" dirty="0" smtClean="0">
              <a:solidFill>
                <a:schemeClr val="tx1"/>
              </a:solidFill>
            </a:endParaRPr>
          </a:p>
          <a:p>
            <a:pPr marL="231775" indent="-231775" fontAlgn="auto">
              <a:spcBef>
                <a:spcPts val="200"/>
              </a:spcBef>
              <a:spcAft>
                <a:spcPts val="0"/>
              </a:spcAft>
              <a:buClr>
                <a:schemeClr val="accent2">
                  <a:lumMod val="75000"/>
                </a:schemeClr>
              </a:buClr>
              <a:buSzPct val="100000"/>
              <a:buFont typeface="+mj-lt"/>
              <a:buAutoNum type="arabicPeriod" startAt="8"/>
              <a:defRPr/>
            </a:pPr>
            <a:endParaRPr lang="en-GB" sz="1600" dirty="0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Wireless Networking and Communications Group</a:t>
            </a:r>
            <a:endParaRPr lang="en-US"/>
          </a:p>
        </p:txBody>
      </p:sp>
      <p:sp>
        <p:nvSpPr>
          <p:cNvPr id="18434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Introduction (cont…)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fld id="{02A7F638-4558-4685-B54D-BEBDFE0B0410}" type="slidenum">
              <a:rPr lang="en-US"/>
              <a:pPr>
                <a:defRPr/>
              </a:pPr>
              <a:t>4</a:t>
            </a:fld>
            <a:endParaRPr lang="en-US"/>
          </a:p>
        </p:txBody>
      </p:sp>
      <p:sp>
        <p:nvSpPr>
          <p:cNvPr id="18436" name="Content Placeholder 4"/>
          <p:cNvSpPr>
            <a:spLocks noGrp="1"/>
          </p:cNvSpPr>
          <p:nvPr>
            <p:ph sz="quarter" idx="1"/>
          </p:nvPr>
        </p:nvSpPr>
        <p:spPr>
          <a:ln w="9525"/>
        </p:spPr>
        <p:txBody>
          <a:bodyPr/>
          <a:lstStyle/>
          <a:p>
            <a:r>
              <a:rPr lang="en-US" smtClean="0"/>
              <a:t>RFI may severely degrade communication performance</a:t>
            </a:r>
          </a:p>
          <a:p>
            <a:r>
              <a:rPr lang="en-US" smtClean="0"/>
              <a:t>Impact of LCD noise on throughput for an IEEE 802.11g embedded wireless receiver</a:t>
            </a:r>
            <a:r>
              <a:rPr lang="en-US" sz="1800" smtClean="0"/>
              <a:t> </a:t>
            </a:r>
            <a:r>
              <a:rPr lang="en-US" sz="1800" smtClean="0">
                <a:solidFill>
                  <a:srgbClr val="B95B22"/>
                </a:solidFill>
              </a:rPr>
              <a:t>[Shi, Bettner, Chinn, Slattery &amp; Dong, 2006]</a:t>
            </a:r>
            <a:endParaRPr lang="en-US" smtClean="0"/>
          </a:p>
          <a:p>
            <a:pPr>
              <a:buFont typeface="Wingdings" pitchFamily="2" charset="2"/>
              <a:buNone/>
            </a:pPr>
            <a:endParaRPr lang="en-US" smtClean="0"/>
          </a:p>
          <a:p>
            <a:endParaRPr lang="en-US" smtClean="0"/>
          </a:p>
          <a:p>
            <a:endParaRPr lang="en-US" smtClean="0"/>
          </a:p>
        </p:txBody>
      </p:sp>
      <p:pic>
        <p:nvPicPr>
          <p:cNvPr id="18437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62000" y="2713038"/>
            <a:ext cx="7686675" cy="3495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Wireless Networking and Communications Group</a:t>
            </a:r>
            <a:endParaRPr lang="en-US"/>
          </a:p>
        </p:txBody>
      </p:sp>
      <p:sp>
        <p:nvSpPr>
          <p:cNvPr id="59394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Backup Slides</a:t>
            </a:r>
            <a:endParaRPr lang="en-GB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>
            <a:normAutofit fontScale="62500" lnSpcReduction="20000"/>
          </a:bodyPr>
          <a:lstStyle/>
          <a:p>
            <a:pPr>
              <a:defRPr/>
            </a:pPr>
            <a:fld id="{70D3FB12-7868-42D4-AE07-A4711BD4E4AB}" type="slidenum">
              <a:rPr lang="en-US"/>
              <a:pPr>
                <a:defRPr/>
              </a:pPr>
              <a:t>40</a:t>
            </a:fld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pPr marL="320040" indent="-320040" fontAlgn="auto">
              <a:spcAft>
                <a:spcPts val="0"/>
              </a:spcAft>
              <a:buFont typeface="Wingdings"/>
              <a:buChar char=""/>
              <a:defRPr/>
            </a:pPr>
            <a:r>
              <a:rPr lang="en-US" dirty="0" smtClean="0"/>
              <a:t>Introduction</a:t>
            </a:r>
          </a:p>
          <a:p>
            <a:pPr marL="640080" lvl="1" indent="-274320" fontAlgn="auto">
              <a:spcAft>
                <a:spcPts val="0"/>
              </a:spcAft>
              <a:buFont typeface="Wingdings 2"/>
              <a:buChar char=""/>
              <a:defRPr/>
            </a:pPr>
            <a:r>
              <a:rPr lang="en-US" dirty="0" smtClean="0"/>
              <a:t>Summary of interference mitigation methods</a:t>
            </a:r>
          </a:p>
          <a:p>
            <a:pPr marL="640080" lvl="1" indent="-274320" fontAlgn="auto">
              <a:spcAft>
                <a:spcPts val="0"/>
              </a:spcAft>
              <a:buFont typeface="Wingdings 2"/>
              <a:buChar char=""/>
              <a:defRPr/>
            </a:pPr>
            <a:r>
              <a:rPr lang="en-US" dirty="0" smtClean="0"/>
              <a:t>Interference avoidance, alignment, and cancellation methods</a:t>
            </a:r>
          </a:p>
          <a:p>
            <a:pPr marL="640080" lvl="1" indent="-274320" fontAlgn="auto">
              <a:spcAft>
                <a:spcPts val="0"/>
              </a:spcAft>
              <a:buFont typeface="Wingdings 2"/>
              <a:buChar char=""/>
              <a:defRPr/>
            </a:pPr>
            <a:r>
              <a:rPr lang="en-US" dirty="0" err="1" smtClean="0"/>
              <a:t>Femtocell</a:t>
            </a:r>
            <a:r>
              <a:rPr lang="en-US" dirty="0" smtClean="0"/>
              <a:t> networks</a:t>
            </a:r>
          </a:p>
          <a:p>
            <a:pPr marL="320040" indent="-320040" fontAlgn="auto">
              <a:spcAft>
                <a:spcPts val="0"/>
              </a:spcAft>
              <a:buFont typeface="Wingdings"/>
              <a:buChar char=""/>
              <a:defRPr/>
            </a:pPr>
            <a:r>
              <a:rPr lang="en-US" dirty="0" smtClean="0"/>
              <a:t>Statistical Modeling of RFI</a:t>
            </a:r>
          </a:p>
          <a:p>
            <a:pPr marL="640080" lvl="1" indent="-274320" fontAlgn="auto">
              <a:spcAft>
                <a:spcPts val="0"/>
              </a:spcAft>
              <a:buFont typeface="Wingdings 2"/>
              <a:buChar char=""/>
              <a:defRPr/>
            </a:pPr>
            <a:r>
              <a:rPr lang="en-US" dirty="0" smtClean="0"/>
              <a:t>Impact of RFI</a:t>
            </a:r>
          </a:p>
          <a:p>
            <a:pPr marL="640080" lvl="1" indent="-274320" fontAlgn="auto">
              <a:spcAft>
                <a:spcPts val="0"/>
              </a:spcAft>
              <a:buFont typeface="Wingdings 2"/>
              <a:buChar char=""/>
              <a:defRPr/>
            </a:pPr>
            <a:r>
              <a:rPr lang="en-US" dirty="0" smtClean="0"/>
              <a:t>Computational platform noise modeling results</a:t>
            </a:r>
          </a:p>
          <a:p>
            <a:pPr marL="640080" lvl="1" indent="-274320" fontAlgn="auto">
              <a:spcAft>
                <a:spcPts val="0"/>
              </a:spcAft>
              <a:buFont typeface="Wingdings 2"/>
              <a:buChar char=""/>
              <a:defRPr/>
            </a:pPr>
            <a:r>
              <a:rPr lang="en-US" dirty="0" smtClean="0"/>
              <a:t>Transients in digital FIR filters</a:t>
            </a:r>
          </a:p>
          <a:p>
            <a:pPr marL="640080" lvl="1" indent="-274320" fontAlgn="auto">
              <a:spcAft>
                <a:spcPts val="0"/>
              </a:spcAft>
              <a:buFont typeface="Wingdings 2"/>
              <a:buChar char=""/>
              <a:defRPr/>
            </a:pPr>
            <a:r>
              <a:rPr lang="en-US" dirty="0" smtClean="0"/>
              <a:t>Spatial Poisson Point Process</a:t>
            </a:r>
          </a:p>
          <a:p>
            <a:pPr marL="640080" lvl="1" indent="-274320" fontAlgn="auto">
              <a:spcAft>
                <a:spcPts val="0"/>
              </a:spcAft>
              <a:buFont typeface="Wingdings 2"/>
              <a:buChar char=""/>
              <a:defRPr/>
            </a:pPr>
            <a:r>
              <a:rPr lang="en-US" dirty="0" smtClean="0"/>
              <a:t>Poisson field of interferers</a:t>
            </a:r>
          </a:p>
          <a:p>
            <a:pPr marL="640080" lvl="1" indent="-274320" fontAlgn="auto">
              <a:spcAft>
                <a:spcPts val="0"/>
              </a:spcAft>
              <a:buFont typeface="Wingdings 2"/>
              <a:buChar char=""/>
              <a:defRPr/>
            </a:pPr>
            <a:r>
              <a:rPr lang="en-US" dirty="0" smtClean="0"/>
              <a:t>Poisson-Poisson cluster field of interferers</a:t>
            </a:r>
          </a:p>
          <a:p>
            <a:pPr marL="640080" lvl="1" indent="-274320" fontAlgn="auto">
              <a:spcAft>
                <a:spcPts val="0"/>
              </a:spcAft>
              <a:buFont typeface="Wingdings 2"/>
              <a:buChar char=""/>
              <a:defRPr/>
            </a:pPr>
            <a:endParaRPr lang="en-US" dirty="0" smtClean="0"/>
          </a:p>
          <a:p>
            <a:pPr marL="640080" lvl="1" indent="-274320" fontAlgn="auto">
              <a:spcAft>
                <a:spcPts val="0"/>
              </a:spcAft>
              <a:buFont typeface="Wingdings 2"/>
              <a:buChar char=""/>
              <a:defRPr/>
            </a:pPr>
            <a:endParaRPr lang="en-US" dirty="0" smtClean="0"/>
          </a:p>
          <a:p>
            <a:pPr marL="640080" lvl="1" indent="-274320" fontAlgn="auto">
              <a:spcAft>
                <a:spcPts val="0"/>
              </a:spcAft>
              <a:buFont typeface="Wingdings 2"/>
              <a:buChar char=""/>
              <a:defRPr/>
            </a:pPr>
            <a:endParaRPr lang="en-GB" dirty="0"/>
          </a:p>
        </p:txBody>
      </p:sp>
      <p:sp>
        <p:nvSpPr>
          <p:cNvPr id="6" name="AutoShape 3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8763000" y="2298700"/>
            <a:ext cx="381000" cy="228600"/>
          </a:xfrm>
          <a:prstGeom prst="rightArrow">
            <a:avLst>
              <a:gd name="adj1" fmla="val 50000"/>
              <a:gd name="adj2" fmla="val 41667"/>
            </a:avLst>
          </a:prstGeom>
          <a:solidFill>
            <a:schemeClr val="accent1">
              <a:lumMod val="60000"/>
              <a:lumOff val="40000"/>
            </a:schemeClr>
          </a:solidFill>
          <a:ln w="9360">
            <a:solidFill>
              <a:schemeClr val="accent1">
                <a:lumMod val="75000"/>
              </a:schemeClr>
            </a:solidFill>
            <a:miter lim="800000"/>
            <a:headEnd/>
            <a:tailEnd/>
          </a:ln>
        </p:spPr>
        <p:txBody>
          <a:bodyPr wrap="none" lIns="90000" tIns="46800" rIns="90000" bIns="4680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n-GB" sz="800" dirty="0">
                <a:solidFill>
                  <a:srgbClr val="000000"/>
                </a:solidFill>
                <a:latin typeface="+mn-lt"/>
              </a:rPr>
              <a:t>Backup</a:t>
            </a:r>
          </a:p>
        </p:txBody>
      </p:sp>
      <p:sp>
        <p:nvSpPr>
          <p:cNvPr id="7" name="AutoShape 3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3657600" y="2720975"/>
            <a:ext cx="381000" cy="228600"/>
          </a:xfrm>
          <a:prstGeom prst="rightArrow">
            <a:avLst>
              <a:gd name="adj1" fmla="val 50000"/>
              <a:gd name="adj2" fmla="val 41667"/>
            </a:avLst>
          </a:prstGeom>
          <a:solidFill>
            <a:schemeClr val="accent1">
              <a:lumMod val="60000"/>
              <a:lumOff val="40000"/>
            </a:schemeClr>
          </a:solidFill>
          <a:ln w="9360">
            <a:solidFill>
              <a:schemeClr val="accent1">
                <a:lumMod val="75000"/>
              </a:schemeClr>
            </a:solidFill>
            <a:miter lim="800000"/>
            <a:headEnd/>
            <a:tailEnd/>
          </a:ln>
        </p:spPr>
        <p:txBody>
          <a:bodyPr wrap="none" lIns="90000" tIns="46800" rIns="90000" bIns="4680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n-GB" sz="800" dirty="0">
                <a:solidFill>
                  <a:srgbClr val="000000"/>
                </a:solidFill>
                <a:latin typeface="+mn-lt"/>
              </a:rPr>
              <a:t>Backup</a:t>
            </a:r>
          </a:p>
        </p:txBody>
      </p:sp>
      <p:sp>
        <p:nvSpPr>
          <p:cNvPr id="8" name="AutoShape 3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874963" y="3508375"/>
            <a:ext cx="381000" cy="228600"/>
          </a:xfrm>
          <a:prstGeom prst="rightArrow">
            <a:avLst>
              <a:gd name="adj1" fmla="val 50000"/>
              <a:gd name="adj2" fmla="val 41667"/>
            </a:avLst>
          </a:prstGeom>
          <a:solidFill>
            <a:schemeClr val="accent1">
              <a:lumMod val="60000"/>
              <a:lumOff val="40000"/>
            </a:schemeClr>
          </a:solidFill>
          <a:ln w="9360">
            <a:solidFill>
              <a:schemeClr val="accent1">
                <a:lumMod val="75000"/>
              </a:schemeClr>
            </a:solidFill>
            <a:miter lim="800000"/>
            <a:headEnd/>
            <a:tailEnd/>
          </a:ln>
        </p:spPr>
        <p:txBody>
          <a:bodyPr wrap="none" lIns="90000" tIns="46800" rIns="90000" bIns="4680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n-GB" sz="800" dirty="0">
                <a:solidFill>
                  <a:srgbClr val="000000"/>
                </a:solidFill>
                <a:latin typeface="+mn-lt"/>
              </a:rPr>
              <a:t>Backup</a:t>
            </a:r>
          </a:p>
        </p:txBody>
      </p:sp>
      <p:sp>
        <p:nvSpPr>
          <p:cNvPr id="9" name="AutoShape 3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7116763" y="3978275"/>
            <a:ext cx="381000" cy="228600"/>
          </a:xfrm>
          <a:prstGeom prst="rightArrow">
            <a:avLst>
              <a:gd name="adj1" fmla="val 50000"/>
              <a:gd name="adj2" fmla="val 41667"/>
            </a:avLst>
          </a:prstGeom>
          <a:solidFill>
            <a:schemeClr val="accent1">
              <a:lumMod val="60000"/>
              <a:lumOff val="40000"/>
            </a:schemeClr>
          </a:solidFill>
          <a:ln w="9360">
            <a:solidFill>
              <a:schemeClr val="accent1">
                <a:lumMod val="75000"/>
              </a:schemeClr>
            </a:solidFill>
            <a:miter lim="800000"/>
            <a:headEnd/>
            <a:tailEnd/>
          </a:ln>
        </p:spPr>
        <p:txBody>
          <a:bodyPr wrap="none" lIns="90000" tIns="46800" rIns="90000" bIns="4680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n-GB" sz="800" dirty="0">
                <a:solidFill>
                  <a:srgbClr val="000000"/>
                </a:solidFill>
                <a:latin typeface="+mn-lt"/>
              </a:rPr>
              <a:t>Backup</a:t>
            </a:r>
          </a:p>
        </p:txBody>
      </p:sp>
      <p:sp>
        <p:nvSpPr>
          <p:cNvPr id="10" name="AutoShape 3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4876800" y="4343400"/>
            <a:ext cx="381000" cy="228600"/>
          </a:xfrm>
          <a:prstGeom prst="rightArrow">
            <a:avLst>
              <a:gd name="adj1" fmla="val 50000"/>
              <a:gd name="adj2" fmla="val 41667"/>
            </a:avLst>
          </a:prstGeom>
          <a:solidFill>
            <a:schemeClr val="accent1">
              <a:lumMod val="60000"/>
              <a:lumOff val="40000"/>
            </a:schemeClr>
          </a:solidFill>
          <a:ln w="9360">
            <a:solidFill>
              <a:schemeClr val="accent1">
                <a:lumMod val="75000"/>
              </a:schemeClr>
            </a:solidFill>
            <a:miter lim="800000"/>
            <a:headEnd/>
            <a:tailEnd/>
          </a:ln>
        </p:spPr>
        <p:txBody>
          <a:bodyPr wrap="none" lIns="90000" tIns="46800" rIns="90000" bIns="4680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n-GB" sz="800" dirty="0">
                <a:solidFill>
                  <a:srgbClr val="000000"/>
                </a:solidFill>
                <a:latin typeface="+mn-lt"/>
              </a:rPr>
              <a:t>Backup</a:t>
            </a:r>
          </a:p>
        </p:txBody>
      </p:sp>
      <p:sp>
        <p:nvSpPr>
          <p:cNvPr id="11" name="AutoShape 3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4470400" y="5180013"/>
            <a:ext cx="381000" cy="228600"/>
          </a:xfrm>
          <a:prstGeom prst="rightArrow">
            <a:avLst>
              <a:gd name="adj1" fmla="val 50000"/>
              <a:gd name="adj2" fmla="val 41667"/>
            </a:avLst>
          </a:prstGeom>
          <a:solidFill>
            <a:schemeClr val="accent1">
              <a:lumMod val="60000"/>
              <a:lumOff val="40000"/>
            </a:schemeClr>
          </a:solidFill>
          <a:ln w="9360">
            <a:solidFill>
              <a:schemeClr val="accent1">
                <a:lumMod val="75000"/>
              </a:schemeClr>
            </a:solidFill>
            <a:miter lim="800000"/>
            <a:headEnd/>
            <a:tailEnd/>
          </a:ln>
        </p:spPr>
        <p:txBody>
          <a:bodyPr wrap="none" lIns="90000" tIns="46800" rIns="90000" bIns="4680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n-GB" sz="800" dirty="0">
                <a:solidFill>
                  <a:srgbClr val="000000"/>
                </a:solidFill>
                <a:latin typeface="+mn-lt"/>
              </a:rPr>
              <a:t>Backup</a:t>
            </a:r>
          </a:p>
        </p:txBody>
      </p:sp>
      <p:sp>
        <p:nvSpPr>
          <p:cNvPr id="12" name="AutoShape 3">
            <a:hlinkClick r:id="rId8" action="ppaction://hlinksldjump"/>
          </p:cNvPr>
          <p:cNvSpPr>
            <a:spLocks noChangeArrowheads="1"/>
          </p:cNvSpPr>
          <p:nvPr/>
        </p:nvSpPr>
        <p:spPr bwMode="auto">
          <a:xfrm>
            <a:off x="6400800" y="5562600"/>
            <a:ext cx="381000" cy="228600"/>
          </a:xfrm>
          <a:prstGeom prst="rightArrow">
            <a:avLst>
              <a:gd name="adj1" fmla="val 50000"/>
              <a:gd name="adj2" fmla="val 41667"/>
            </a:avLst>
          </a:prstGeom>
          <a:solidFill>
            <a:schemeClr val="accent1">
              <a:lumMod val="60000"/>
              <a:lumOff val="40000"/>
            </a:schemeClr>
          </a:solidFill>
          <a:ln w="9360">
            <a:solidFill>
              <a:schemeClr val="accent1">
                <a:lumMod val="75000"/>
              </a:schemeClr>
            </a:solidFill>
            <a:miter lim="800000"/>
            <a:headEnd/>
            <a:tailEnd/>
          </a:ln>
        </p:spPr>
        <p:txBody>
          <a:bodyPr wrap="none" lIns="90000" tIns="46800" rIns="90000" bIns="4680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n-GB" sz="800" dirty="0">
                <a:solidFill>
                  <a:srgbClr val="000000"/>
                </a:solidFill>
                <a:latin typeface="+mn-lt"/>
              </a:rPr>
              <a:t>Backup</a:t>
            </a:r>
          </a:p>
        </p:txBody>
      </p:sp>
      <p:sp>
        <p:nvSpPr>
          <p:cNvPr id="13" name="AutoShape 3">
            <a:hlinkClick r:id="rId9" action="ppaction://hlinksldjump"/>
          </p:cNvPr>
          <p:cNvSpPr>
            <a:spLocks noChangeArrowheads="1"/>
          </p:cNvSpPr>
          <p:nvPr/>
        </p:nvSpPr>
        <p:spPr bwMode="auto">
          <a:xfrm>
            <a:off x="6800850" y="1893888"/>
            <a:ext cx="381000" cy="228600"/>
          </a:xfrm>
          <a:prstGeom prst="rightArrow">
            <a:avLst>
              <a:gd name="adj1" fmla="val 50000"/>
              <a:gd name="adj2" fmla="val 41667"/>
            </a:avLst>
          </a:prstGeom>
          <a:solidFill>
            <a:schemeClr val="accent1">
              <a:lumMod val="60000"/>
              <a:lumOff val="40000"/>
            </a:schemeClr>
          </a:solidFill>
          <a:ln w="9360">
            <a:solidFill>
              <a:schemeClr val="accent1">
                <a:lumMod val="75000"/>
              </a:schemeClr>
            </a:solidFill>
            <a:miter lim="800000"/>
            <a:headEnd/>
            <a:tailEnd/>
          </a:ln>
        </p:spPr>
        <p:txBody>
          <a:bodyPr wrap="none" lIns="90000" tIns="46800" rIns="90000" bIns="4680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n-GB" sz="800" dirty="0">
                <a:solidFill>
                  <a:srgbClr val="000000"/>
                </a:solidFill>
                <a:latin typeface="+mn-lt"/>
              </a:rPr>
              <a:t>Backup</a:t>
            </a:r>
          </a:p>
        </p:txBody>
      </p:sp>
      <p:sp>
        <p:nvSpPr>
          <p:cNvPr id="14" name="AutoShape 3">
            <a:hlinkClick r:id="rId10" action="ppaction://hlinksldjump"/>
          </p:cNvPr>
          <p:cNvSpPr>
            <a:spLocks noChangeArrowheads="1"/>
          </p:cNvSpPr>
          <p:nvPr/>
        </p:nvSpPr>
        <p:spPr bwMode="auto">
          <a:xfrm>
            <a:off x="4876800" y="4800600"/>
            <a:ext cx="381000" cy="228600"/>
          </a:xfrm>
          <a:prstGeom prst="rightArrow">
            <a:avLst>
              <a:gd name="adj1" fmla="val 50000"/>
              <a:gd name="adj2" fmla="val 41667"/>
            </a:avLst>
          </a:prstGeom>
          <a:solidFill>
            <a:schemeClr val="accent1">
              <a:lumMod val="60000"/>
              <a:lumOff val="40000"/>
            </a:schemeClr>
          </a:solidFill>
          <a:ln w="9360">
            <a:solidFill>
              <a:schemeClr val="accent1">
                <a:lumMod val="75000"/>
              </a:schemeClr>
            </a:solidFill>
            <a:miter lim="800000"/>
            <a:headEnd/>
            <a:tailEnd/>
          </a:ln>
        </p:spPr>
        <p:txBody>
          <a:bodyPr wrap="none" lIns="90000" tIns="46800" rIns="90000" bIns="4680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n-GB" sz="800" dirty="0">
                <a:solidFill>
                  <a:srgbClr val="000000"/>
                </a:solidFill>
                <a:latin typeface="+mn-lt"/>
              </a:rPr>
              <a:t>Backup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Wireless Networking and Communications Group</a:t>
            </a:r>
            <a:endParaRPr lang="en-US"/>
          </a:p>
        </p:txBody>
      </p:sp>
      <p:sp>
        <p:nvSpPr>
          <p:cNvPr id="60418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Backup Slides (cont…)</a:t>
            </a:r>
            <a:endParaRPr lang="en-GB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>
            <a:normAutofit fontScale="62500" lnSpcReduction="20000"/>
          </a:bodyPr>
          <a:lstStyle/>
          <a:p>
            <a:pPr>
              <a:defRPr/>
            </a:pPr>
            <a:fld id="{4D141938-184F-4153-BF8C-62730CDA5633}" type="slidenum">
              <a:rPr lang="en-US"/>
              <a:pPr>
                <a:defRPr/>
              </a:pPr>
              <a:t>41</a:t>
            </a:fld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pPr marL="320040" indent="-320040" fontAlgn="auto">
              <a:spcAft>
                <a:spcPts val="0"/>
              </a:spcAft>
              <a:buFont typeface="Wingdings"/>
              <a:buChar char=""/>
              <a:defRPr/>
            </a:pPr>
            <a:r>
              <a:rPr lang="en-US" dirty="0" smtClean="0"/>
              <a:t>Communication Performance of Wireless Networks</a:t>
            </a:r>
          </a:p>
          <a:p>
            <a:pPr marL="640080" lvl="1" indent="-274320" fontAlgn="auto">
              <a:spcAft>
                <a:spcPts val="0"/>
              </a:spcAft>
              <a:buFont typeface="Wingdings 2"/>
              <a:buChar char=""/>
              <a:defRPr/>
            </a:pPr>
            <a:r>
              <a:rPr lang="en-US" dirty="0" smtClean="0"/>
              <a:t>Performance Analysis of Wireless Networks</a:t>
            </a:r>
          </a:p>
          <a:p>
            <a:pPr marL="640080" lvl="1" indent="-274320" fontAlgn="auto">
              <a:spcAft>
                <a:spcPts val="0"/>
              </a:spcAft>
              <a:buFont typeface="Wingdings 2"/>
              <a:buChar char=""/>
              <a:defRPr/>
            </a:pPr>
            <a:r>
              <a:rPr lang="en-US" dirty="0" smtClean="0"/>
              <a:t>Ad hoc networks with guard zones</a:t>
            </a:r>
          </a:p>
          <a:p>
            <a:pPr marL="640080" lvl="1" indent="-274320" fontAlgn="auto">
              <a:spcAft>
                <a:spcPts val="0"/>
              </a:spcAft>
              <a:buFont typeface="Wingdings 2"/>
              <a:buChar char=""/>
              <a:defRPr/>
            </a:pPr>
            <a:r>
              <a:rPr lang="en-US" dirty="0" smtClean="0"/>
              <a:t>Local Delay</a:t>
            </a:r>
          </a:p>
          <a:p>
            <a:pPr marL="640080" lvl="1" indent="-274320" fontAlgn="auto">
              <a:spcAft>
                <a:spcPts val="0"/>
              </a:spcAft>
              <a:buFont typeface="Wingdings 2"/>
              <a:buChar char=""/>
              <a:defRPr/>
            </a:pPr>
            <a:r>
              <a:rPr lang="en-US" dirty="0" smtClean="0"/>
              <a:t>Decentralized networks with temporal correlation</a:t>
            </a:r>
          </a:p>
          <a:p>
            <a:pPr lvl="2" fontAlgn="auto">
              <a:spcAft>
                <a:spcPts val="0"/>
              </a:spcAft>
              <a:buFont typeface="Wingdings"/>
              <a:buChar char=""/>
              <a:defRPr/>
            </a:pPr>
            <a:r>
              <a:rPr lang="en-US" dirty="0" smtClean="0"/>
              <a:t>Local Delay</a:t>
            </a:r>
          </a:p>
          <a:p>
            <a:pPr lvl="2" fontAlgn="auto">
              <a:spcAft>
                <a:spcPts val="0"/>
              </a:spcAft>
              <a:buFont typeface="Wingdings"/>
              <a:buChar char=""/>
              <a:defRPr/>
            </a:pPr>
            <a:r>
              <a:rPr lang="en-US" dirty="0" smtClean="0"/>
              <a:t>Throughput Outage Probability</a:t>
            </a:r>
          </a:p>
          <a:p>
            <a:pPr lvl="2" fontAlgn="auto">
              <a:spcAft>
                <a:spcPts val="0"/>
              </a:spcAft>
              <a:buFont typeface="Wingdings"/>
              <a:buChar char=""/>
              <a:defRPr/>
            </a:pPr>
            <a:r>
              <a:rPr lang="en-US" dirty="0" smtClean="0"/>
              <a:t>Transmission Capacity</a:t>
            </a:r>
          </a:p>
          <a:p>
            <a:pPr marL="320040" indent="-320040" fontAlgn="auto">
              <a:spcAft>
                <a:spcPts val="0"/>
              </a:spcAft>
              <a:buFont typeface="Wingdings"/>
              <a:buChar char=""/>
              <a:defRPr/>
            </a:pPr>
            <a:r>
              <a:rPr lang="en-US" dirty="0" smtClean="0"/>
              <a:t>Parameter Estimation</a:t>
            </a:r>
          </a:p>
          <a:p>
            <a:pPr marL="640080" lvl="1" indent="-274320" fontAlgn="auto">
              <a:spcAft>
                <a:spcPts val="0"/>
              </a:spcAft>
              <a:buFont typeface="Wingdings 2"/>
              <a:buChar char=""/>
              <a:defRPr/>
            </a:pPr>
            <a:r>
              <a:rPr lang="en-US" dirty="0" smtClean="0"/>
              <a:t>Expectation maximization overview</a:t>
            </a:r>
          </a:p>
          <a:p>
            <a:pPr marL="640080" lvl="1" indent="-274320" fontAlgn="auto">
              <a:spcAft>
                <a:spcPts val="0"/>
              </a:spcAft>
              <a:buFont typeface="Wingdings 2"/>
              <a:buChar char=""/>
              <a:defRPr/>
            </a:pPr>
            <a:r>
              <a:rPr lang="en-US" dirty="0" smtClean="0"/>
              <a:t>Extreme order statistics based estimator for Alpha Stable</a:t>
            </a:r>
          </a:p>
          <a:p>
            <a:pPr marL="640080" lvl="1" indent="-274320" fontAlgn="auto">
              <a:spcAft>
                <a:spcPts val="0"/>
              </a:spcAft>
              <a:buFont typeface="Wingdings 2"/>
              <a:buChar char=""/>
              <a:defRPr/>
            </a:pPr>
            <a:endParaRPr lang="en-US" dirty="0" smtClean="0"/>
          </a:p>
          <a:p>
            <a:pPr marL="320040" indent="-320040" fontAlgn="auto">
              <a:spcAft>
                <a:spcPts val="0"/>
              </a:spcAft>
              <a:buFont typeface="Wingdings"/>
              <a:buChar char=""/>
              <a:defRPr/>
            </a:pPr>
            <a:endParaRPr lang="en-GB" dirty="0"/>
          </a:p>
        </p:txBody>
      </p:sp>
      <p:sp>
        <p:nvSpPr>
          <p:cNvPr id="6" name="AutoShape 3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5524500" y="2314575"/>
            <a:ext cx="381000" cy="228600"/>
          </a:xfrm>
          <a:prstGeom prst="rightArrow">
            <a:avLst>
              <a:gd name="adj1" fmla="val 50000"/>
              <a:gd name="adj2" fmla="val 41667"/>
            </a:avLst>
          </a:prstGeom>
          <a:solidFill>
            <a:schemeClr val="accent1">
              <a:lumMod val="60000"/>
              <a:lumOff val="40000"/>
            </a:schemeClr>
          </a:solidFill>
          <a:ln w="9360">
            <a:solidFill>
              <a:schemeClr val="accent1">
                <a:lumMod val="75000"/>
              </a:schemeClr>
            </a:solidFill>
            <a:miter lim="800000"/>
            <a:headEnd/>
            <a:tailEnd/>
          </a:ln>
        </p:spPr>
        <p:txBody>
          <a:bodyPr wrap="none" lIns="90000" tIns="46800" rIns="90000" bIns="4680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n-GB" sz="800" dirty="0">
                <a:solidFill>
                  <a:srgbClr val="000000"/>
                </a:solidFill>
                <a:latin typeface="+mn-lt"/>
              </a:rPr>
              <a:t>Backup</a:t>
            </a:r>
          </a:p>
        </p:txBody>
      </p:sp>
      <p:sp>
        <p:nvSpPr>
          <p:cNvPr id="7" name="AutoShape 3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2628900" y="2733675"/>
            <a:ext cx="381000" cy="228600"/>
          </a:xfrm>
          <a:prstGeom prst="rightArrow">
            <a:avLst>
              <a:gd name="adj1" fmla="val 50000"/>
              <a:gd name="adj2" fmla="val 41667"/>
            </a:avLst>
          </a:prstGeom>
          <a:solidFill>
            <a:schemeClr val="accent1">
              <a:lumMod val="60000"/>
              <a:lumOff val="40000"/>
            </a:schemeClr>
          </a:solidFill>
          <a:ln w="9360">
            <a:solidFill>
              <a:schemeClr val="accent1">
                <a:lumMod val="75000"/>
              </a:schemeClr>
            </a:solidFill>
            <a:miter lim="800000"/>
            <a:headEnd/>
            <a:tailEnd/>
          </a:ln>
        </p:spPr>
        <p:txBody>
          <a:bodyPr wrap="none" lIns="90000" tIns="46800" rIns="90000" bIns="4680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n-GB" sz="800" dirty="0">
                <a:solidFill>
                  <a:srgbClr val="000000"/>
                </a:solidFill>
                <a:latin typeface="+mn-lt"/>
              </a:rPr>
              <a:t>Backup</a:t>
            </a:r>
          </a:p>
        </p:txBody>
      </p:sp>
      <p:sp>
        <p:nvSpPr>
          <p:cNvPr id="11" name="AutoShape 3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8374063" y="5505450"/>
            <a:ext cx="381000" cy="228600"/>
          </a:xfrm>
          <a:prstGeom prst="rightArrow">
            <a:avLst>
              <a:gd name="adj1" fmla="val 50000"/>
              <a:gd name="adj2" fmla="val 41667"/>
            </a:avLst>
          </a:prstGeom>
          <a:solidFill>
            <a:schemeClr val="accent1">
              <a:lumMod val="60000"/>
              <a:lumOff val="40000"/>
            </a:schemeClr>
          </a:solidFill>
          <a:ln w="9360">
            <a:solidFill>
              <a:schemeClr val="accent1">
                <a:lumMod val="75000"/>
              </a:schemeClr>
            </a:solidFill>
            <a:miter lim="800000"/>
            <a:headEnd/>
            <a:tailEnd/>
          </a:ln>
        </p:spPr>
        <p:txBody>
          <a:bodyPr wrap="none" lIns="90000" tIns="46800" rIns="90000" bIns="4680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n-GB" sz="800" dirty="0">
                <a:solidFill>
                  <a:srgbClr val="000000"/>
                </a:solidFill>
                <a:latin typeface="+mn-lt"/>
              </a:rPr>
              <a:t>Backup</a:t>
            </a:r>
          </a:p>
        </p:txBody>
      </p:sp>
      <p:sp>
        <p:nvSpPr>
          <p:cNvPr id="12" name="AutoShape 3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5643563" y="5143500"/>
            <a:ext cx="381000" cy="228600"/>
          </a:xfrm>
          <a:prstGeom prst="rightArrow">
            <a:avLst>
              <a:gd name="adj1" fmla="val 50000"/>
              <a:gd name="adj2" fmla="val 41667"/>
            </a:avLst>
          </a:prstGeom>
          <a:solidFill>
            <a:schemeClr val="accent1">
              <a:lumMod val="60000"/>
              <a:lumOff val="40000"/>
            </a:schemeClr>
          </a:solidFill>
          <a:ln w="9360">
            <a:solidFill>
              <a:schemeClr val="accent1">
                <a:lumMod val="75000"/>
              </a:schemeClr>
            </a:solidFill>
            <a:miter lim="800000"/>
            <a:headEnd/>
            <a:tailEnd/>
          </a:ln>
        </p:spPr>
        <p:txBody>
          <a:bodyPr wrap="none" lIns="90000" tIns="46800" rIns="90000" bIns="4680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n-GB" sz="800" dirty="0">
                <a:solidFill>
                  <a:srgbClr val="000000"/>
                </a:solidFill>
                <a:latin typeface="+mn-lt"/>
              </a:rPr>
              <a:t>Backup</a:t>
            </a:r>
          </a:p>
        </p:txBody>
      </p:sp>
      <p:sp>
        <p:nvSpPr>
          <p:cNvPr id="13" name="AutoShape 3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6680200" y="1870075"/>
            <a:ext cx="381000" cy="228600"/>
          </a:xfrm>
          <a:prstGeom prst="rightArrow">
            <a:avLst>
              <a:gd name="adj1" fmla="val 50000"/>
              <a:gd name="adj2" fmla="val 41667"/>
            </a:avLst>
          </a:prstGeom>
          <a:solidFill>
            <a:schemeClr val="accent1">
              <a:lumMod val="60000"/>
              <a:lumOff val="40000"/>
            </a:schemeClr>
          </a:solidFill>
          <a:ln w="9360">
            <a:solidFill>
              <a:schemeClr val="accent1">
                <a:lumMod val="75000"/>
              </a:schemeClr>
            </a:solidFill>
            <a:miter lim="800000"/>
            <a:headEnd/>
            <a:tailEnd/>
          </a:ln>
        </p:spPr>
        <p:txBody>
          <a:bodyPr wrap="none" lIns="90000" tIns="46800" rIns="90000" bIns="4680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n-GB" sz="800" dirty="0">
                <a:solidFill>
                  <a:srgbClr val="000000"/>
                </a:solidFill>
                <a:latin typeface="+mn-lt"/>
              </a:rPr>
              <a:t>Backup</a:t>
            </a:r>
          </a:p>
        </p:txBody>
      </p:sp>
      <p:sp>
        <p:nvSpPr>
          <p:cNvPr id="14" name="AutoShape 3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3048000" y="3494088"/>
            <a:ext cx="381000" cy="228600"/>
          </a:xfrm>
          <a:prstGeom prst="rightArrow">
            <a:avLst>
              <a:gd name="adj1" fmla="val 50000"/>
              <a:gd name="adj2" fmla="val 41667"/>
            </a:avLst>
          </a:prstGeom>
          <a:solidFill>
            <a:schemeClr val="accent1">
              <a:lumMod val="60000"/>
              <a:lumOff val="40000"/>
            </a:schemeClr>
          </a:solidFill>
          <a:ln w="9360">
            <a:solidFill>
              <a:schemeClr val="accent1">
                <a:lumMod val="75000"/>
              </a:schemeClr>
            </a:solidFill>
            <a:miter lim="800000"/>
            <a:headEnd/>
            <a:tailEnd/>
          </a:ln>
        </p:spPr>
        <p:txBody>
          <a:bodyPr wrap="none" lIns="90000" tIns="46800" rIns="90000" bIns="4680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n-GB" sz="800" dirty="0">
                <a:solidFill>
                  <a:srgbClr val="000000"/>
                </a:solidFill>
                <a:latin typeface="+mn-lt"/>
              </a:rPr>
              <a:t>Backup</a:t>
            </a:r>
          </a:p>
        </p:txBody>
      </p:sp>
      <p:sp>
        <p:nvSpPr>
          <p:cNvPr id="15" name="AutoShape 3">
            <a:hlinkClick r:id="rId8" action="ppaction://hlinksldjump"/>
          </p:cNvPr>
          <p:cNvSpPr>
            <a:spLocks noChangeArrowheads="1"/>
          </p:cNvSpPr>
          <p:nvPr/>
        </p:nvSpPr>
        <p:spPr bwMode="auto">
          <a:xfrm>
            <a:off x="5410200" y="3886200"/>
            <a:ext cx="381000" cy="228600"/>
          </a:xfrm>
          <a:prstGeom prst="rightArrow">
            <a:avLst>
              <a:gd name="adj1" fmla="val 50000"/>
              <a:gd name="adj2" fmla="val 41667"/>
            </a:avLst>
          </a:prstGeom>
          <a:solidFill>
            <a:schemeClr val="accent1">
              <a:lumMod val="60000"/>
              <a:lumOff val="40000"/>
            </a:schemeClr>
          </a:solidFill>
          <a:ln w="9360">
            <a:solidFill>
              <a:schemeClr val="accent1">
                <a:lumMod val="75000"/>
              </a:schemeClr>
            </a:solidFill>
            <a:miter lim="800000"/>
            <a:headEnd/>
            <a:tailEnd/>
          </a:ln>
        </p:spPr>
        <p:txBody>
          <a:bodyPr wrap="none" lIns="90000" tIns="46800" rIns="90000" bIns="4680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n-GB" sz="800" dirty="0">
                <a:solidFill>
                  <a:srgbClr val="000000"/>
                </a:solidFill>
                <a:latin typeface="+mn-lt"/>
              </a:rPr>
              <a:t>Backup</a:t>
            </a:r>
          </a:p>
        </p:txBody>
      </p:sp>
      <p:sp>
        <p:nvSpPr>
          <p:cNvPr id="16" name="AutoShape 3">
            <a:hlinkClick r:id="rId9" action="ppaction://hlinksldjump"/>
          </p:cNvPr>
          <p:cNvSpPr>
            <a:spLocks noChangeArrowheads="1"/>
          </p:cNvSpPr>
          <p:nvPr/>
        </p:nvSpPr>
        <p:spPr bwMode="auto">
          <a:xfrm>
            <a:off x="4343400" y="4267200"/>
            <a:ext cx="381000" cy="228600"/>
          </a:xfrm>
          <a:prstGeom prst="rightArrow">
            <a:avLst>
              <a:gd name="adj1" fmla="val 50000"/>
              <a:gd name="adj2" fmla="val 41667"/>
            </a:avLst>
          </a:prstGeom>
          <a:solidFill>
            <a:schemeClr val="accent1">
              <a:lumMod val="60000"/>
              <a:lumOff val="40000"/>
            </a:schemeClr>
          </a:solidFill>
          <a:ln w="9360">
            <a:solidFill>
              <a:schemeClr val="accent1">
                <a:lumMod val="75000"/>
              </a:schemeClr>
            </a:solidFill>
            <a:miter lim="800000"/>
            <a:headEnd/>
            <a:tailEnd/>
          </a:ln>
        </p:spPr>
        <p:txBody>
          <a:bodyPr wrap="none" lIns="90000" tIns="46800" rIns="90000" bIns="4680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n-GB" sz="800" dirty="0">
                <a:solidFill>
                  <a:srgbClr val="000000"/>
                </a:solidFill>
                <a:latin typeface="+mn-lt"/>
              </a:rPr>
              <a:t>Backup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Wireless Networking and Communications Group</a:t>
            </a:r>
            <a:endParaRPr lang="en-US"/>
          </a:p>
        </p:txBody>
      </p:sp>
      <p:sp>
        <p:nvSpPr>
          <p:cNvPr id="61442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Backup Slides (cont…)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>
            <a:normAutofit fontScale="62500" lnSpcReduction="20000"/>
          </a:bodyPr>
          <a:lstStyle/>
          <a:p>
            <a:pPr>
              <a:defRPr/>
            </a:pPr>
            <a:fld id="{FF20A8C6-B960-405C-91A4-B46102CC36EE}" type="slidenum">
              <a:rPr lang="en-US"/>
              <a:pPr>
                <a:defRPr/>
              </a:pPr>
              <a:t>42</a:t>
            </a:fld>
            <a:endParaRPr lang="en-US"/>
          </a:p>
        </p:txBody>
      </p:sp>
      <p:sp>
        <p:nvSpPr>
          <p:cNvPr id="61444" name="Content Placeholder 4"/>
          <p:cNvSpPr>
            <a:spLocks noGrp="1"/>
          </p:cNvSpPr>
          <p:nvPr>
            <p:ph sz="quarter" idx="1"/>
          </p:nvPr>
        </p:nvSpPr>
        <p:spPr>
          <a:ln w="9525"/>
        </p:spPr>
        <p:txBody>
          <a:bodyPr/>
          <a:lstStyle/>
          <a:p>
            <a:r>
              <a:rPr lang="en-US" smtClean="0"/>
              <a:t>Receiver Design to Mitigate RFI</a:t>
            </a:r>
          </a:p>
          <a:p>
            <a:pPr lvl="1"/>
            <a:r>
              <a:rPr lang="en-US" smtClean="0"/>
              <a:t>Gaussian mixture vs. Alpha Stable</a:t>
            </a:r>
          </a:p>
          <a:p>
            <a:pPr lvl="1"/>
            <a:r>
              <a:rPr lang="en-US" smtClean="0"/>
              <a:t>Mitigating RFI in SISO systems</a:t>
            </a:r>
          </a:p>
          <a:p>
            <a:pPr lvl="1"/>
            <a:r>
              <a:rPr lang="en-US" smtClean="0"/>
              <a:t>Mitigating RFI in 2x2 MIMO systems</a:t>
            </a:r>
          </a:p>
          <a:p>
            <a:pPr lvl="1"/>
            <a:r>
              <a:rPr lang="en-US" smtClean="0"/>
              <a:t>Pre-filtering methods to mitigate RFI</a:t>
            </a:r>
          </a:p>
          <a:p>
            <a:r>
              <a:rPr lang="en-US" smtClean="0"/>
              <a:t>Pre-filtering methods to mitigate GMM distributed RFI</a:t>
            </a:r>
          </a:p>
          <a:p>
            <a:pPr lvl="1"/>
            <a:r>
              <a:rPr lang="en-US" smtClean="0"/>
              <a:t>Joint temporal statistics</a:t>
            </a:r>
          </a:p>
          <a:p>
            <a:pPr lvl="1"/>
            <a:r>
              <a:rPr lang="en-US" smtClean="0"/>
              <a:t>Distance Measure</a:t>
            </a:r>
          </a:p>
          <a:p>
            <a:pPr lvl="1"/>
            <a:r>
              <a:rPr lang="en-US" smtClean="0"/>
              <a:t>Correntropy Induced Metric</a:t>
            </a:r>
          </a:p>
          <a:p>
            <a:pPr lvl="1"/>
            <a:r>
              <a:rPr lang="en-US" smtClean="0"/>
              <a:t>Zero-order Statistics</a:t>
            </a:r>
          </a:p>
          <a:p>
            <a:endParaRPr lang="en-US" smtClean="0"/>
          </a:p>
        </p:txBody>
      </p:sp>
      <p:sp>
        <p:nvSpPr>
          <p:cNvPr id="6" name="AutoShape 3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5029200" y="2387600"/>
            <a:ext cx="381000" cy="228600"/>
          </a:xfrm>
          <a:prstGeom prst="rightArrow">
            <a:avLst>
              <a:gd name="adj1" fmla="val 50000"/>
              <a:gd name="adj2" fmla="val 41667"/>
            </a:avLst>
          </a:prstGeom>
          <a:solidFill>
            <a:schemeClr val="accent1">
              <a:lumMod val="60000"/>
              <a:lumOff val="40000"/>
            </a:schemeClr>
          </a:solidFill>
          <a:ln w="9360">
            <a:solidFill>
              <a:schemeClr val="accent1">
                <a:lumMod val="75000"/>
              </a:schemeClr>
            </a:solidFill>
            <a:miter lim="800000"/>
            <a:headEnd/>
            <a:tailEnd/>
          </a:ln>
        </p:spPr>
        <p:txBody>
          <a:bodyPr wrap="none" lIns="90000" tIns="46800" rIns="90000" bIns="4680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n-GB" sz="800" dirty="0">
                <a:solidFill>
                  <a:srgbClr val="000000"/>
                </a:solidFill>
                <a:latin typeface="+mn-lt"/>
              </a:rPr>
              <a:t>Backup</a:t>
            </a:r>
          </a:p>
        </p:txBody>
      </p:sp>
      <p:sp>
        <p:nvSpPr>
          <p:cNvPr id="7" name="AutoShape 3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5791200" y="2819400"/>
            <a:ext cx="381000" cy="228600"/>
          </a:xfrm>
          <a:prstGeom prst="rightArrow">
            <a:avLst>
              <a:gd name="adj1" fmla="val 50000"/>
              <a:gd name="adj2" fmla="val 41667"/>
            </a:avLst>
          </a:prstGeom>
          <a:solidFill>
            <a:schemeClr val="accent1">
              <a:lumMod val="60000"/>
              <a:lumOff val="40000"/>
            </a:schemeClr>
          </a:solidFill>
          <a:ln w="9360">
            <a:solidFill>
              <a:schemeClr val="accent1">
                <a:lumMod val="75000"/>
              </a:schemeClr>
            </a:solidFill>
            <a:miter lim="800000"/>
            <a:headEnd/>
            <a:tailEnd/>
          </a:ln>
        </p:spPr>
        <p:txBody>
          <a:bodyPr wrap="none" lIns="90000" tIns="46800" rIns="90000" bIns="4680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n-GB" sz="800" dirty="0">
                <a:solidFill>
                  <a:srgbClr val="000000"/>
                </a:solidFill>
                <a:latin typeface="+mn-lt"/>
              </a:rPr>
              <a:t>Backup</a:t>
            </a:r>
            <a:endParaRPr lang="en-GB" sz="800" dirty="0">
              <a:solidFill>
                <a:srgbClr val="000000"/>
              </a:solidFill>
              <a:latin typeface="+mn-lt"/>
            </a:endParaRPr>
          </a:p>
        </p:txBody>
      </p:sp>
      <p:sp>
        <p:nvSpPr>
          <p:cNvPr id="8" name="AutoShape 3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5802313" y="3276600"/>
            <a:ext cx="381000" cy="228600"/>
          </a:xfrm>
          <a:prstGeom prst="rightArrow">
            <a:avLst>
              <a:gd name="adj1" fmla="val 50000"/>
              <a:gd name="adj2" fmla="val 41667"/>
            </a:avLst>
          </a:prstGeom>
          <a:solidFill>
            <a:schemeClr val="accent1">
              <a:lumMod val="60000"/>
              <a:lumOff val="40000"/>
            </a:schemeClr>
          </a:solidFill>
          <a:ln w="9360">
            <a:solidFill>
              <a:schemeClr val="accent1">
                <a:lumMod val="75000"/>
              </a:schemeClr>
            </a:solidFill>
            <a:miter lim="800000"/>
            <a:headEnd/>
            <a:tailEnd/>
          </a:ln>
        </p:spPr>
        <p:txBody>
          <a:bodyPr wrap="none" lIns="90000" tIns="46800" rIns="90000" bIns="4680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n-GB" sz="800" dirty="0">
                <a:solidFill>
                  <a:srgbClr val="000000"/>
                </a:solidFill>
                <a:latin typeface="+mn-lt"/>
              </a:rPr>
              <a:t>Backup</a:t>
            </a:r>
          </a:p>
        </p:txBody>
      </p:sp>
      <p:sp>
        <p:nvSpPr>
          <p:cNvPr id="9" name="AutoShape 3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5486400" y="1981200"/>
            <a:ext cx="381000" cy="228600"/>
          </a:xfrm>
          <a:prstGeom prst="rightArrow">
            <a:avLst>
              <a:gd name="adj1" fmla="val 50000"/>
              <a:gd name="adj2" fmla="val 41667"/>
            </a:avLst>
          </a:prstGeom>
          <a:solidFill>
            <a:schemeClr val="accent1">
              <a:lumMod val="60000"/>
              <a:lumOff val="40000"/>
            </a:schemeClr>
          </a:solidFill>
          <a:ln w="9360">
            <a:solidFill>
              <a:schemeClr val="accent1">
                <a:lumMod val="75000"/>
              </a:schemeClr>
            </a:solidFill>
            <a:miter lim="800000"/>
            <a:headEnd/>
            <a:tailEnd/>
          </a:ln>
        </p:spPr>
        <p:txBody>
          <a:bodyPr wrap="none" lIns="90000" tIns="46800" rIns="90000" bIns="4680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n-GB" sz="800" dirty="0">
                <a:solidFill>
                  <a:srgbClr val="000000"/>
                </a:solidFill>
                <a:latin typeface="+mn-lt"/>
              </a:rPr>
              <a:t>Backup</a:t>
            </a:r>
            <a:endParaRPr lang="en-GB" sz="800" dirty="0">
              <a:solidFill>
                <a:srgbClr val="000000"/>
              </a:solidFill>
              <a:latin typeface="+mn-lt"/>
            </a:endParaRPr>
          </a:p>
        </p:txBody>
      </p:sp>
      <p:sp>
        <p:nvSpPr>
          <p:cNvPr id="10" name="AutoShape 3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4343400" y="4191000"/>
            <a:ext cx="381000" cy="228600"/>
          </a:xfrm>
          <a:prstGeom prst="rightArrow">
            <a:avLst>
              <a:gd name="adj1" fmla="val 50000"/>
              <a:gd name="adj2" fmla="val 41667"/>
            </a:avLst>
          </a:prstGeom>
          <a:solidFill>
            <a:schemeClr val="accent1">
              <a:lumMod val="60000"/>
              <a:lumOff val="40000"/>
            </a:schemeClr>
          </a:solidFill>
          <a:ln w="9360">
            <a:solidFill>
              <a:schemeClr val="accent1">
                <a:lumMod val="75000"/>
              </a:schemeClr>
            </a:solidFill>
            <a:miter lim="800000"/>
            <a:headEnd/>
            <a:tailEnd/>
          </a:ln>
        </p:spPr>
        <p:txBody>
          <a:bodyPr wrap="none" lIns="90000" tIns="46800" rIns="90000" bIns="4680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n-GB" sz="800" dirty="0">
                <a:solidFill>
                  <a:srgbClr val="000000"/>
                </a:solidFill>
                <a:latin typeface="+mn-lt"/>
              </a:rPr>
              <a:t>Backup</a:t>
            </a:r>
          </a:p>
        </p:txBody>
      </p:sp>
      <p:sp>
        <p:nvSpPr>
          <p:cNvPr id="11" name="AutoShape 3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3581400" y="4648200"/>
            <a:ext cx="381000" cy="228600"/>
          </a:xfrm>
          <a:prstGeom prst="rightArrow">
            <a:avLst>
              <a:gd name="adj1" fmla="val 50000"/>
              <a:gd name="adj2" fmla="val 41667"/>
            </a:avLst>
          </a:prstGeom>
          <a:solidFill>
            <a:schemeClr val="accent1">
              <a:lumMod val="60000"/>
              <a:lumOff val="40000"/>
            </a:schemeClr>
          </a:solidFill>
          <a:ln w="9360">
            <a:solidFill>
              <a:schemeClr val="accent1">
                <a:lumMod val="75000"/>
              </a:schemeClr>
            </a:solidFill>
            <a:miter lim="800000"/>
            <a:headEnd/>
            <a:tailEnd/>
          </a:ln>
        </p:spPr>
        <p:txBody>
          <a:bodyPr wrap="none" lIns="90000" tIns="46800" rIns="90000" bIns="4680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n-GB" sz="800" dirty="0">
                <a:solidFill>
                  <a:srgbClr val="000000"/>
                </a:solidFill>
                <a:latin typeface="+mn-lt"/>
              </a:rPr>
              <a:t>Backup</a:t>
            </a:r>
          </a:p>
        </p:txBody>
      </p:sp>
      <p:sp>
        <p:nvSpPr>
          <p:cNvPr id="12" name="AutoShape 3">
            <a:hlinkClick r:id="rId8" action="ppaction://hlinksldjump"/>
          </p:cNvPr>
          <p:cNvSpPr>
            <a:spLocks noChangeArrowheads="1"/>
          </p:cNvSpPr>
          <p:nvPr/>
        </p:nvSpPr>
        <p:spPr bwMode="auto">
          <a:xfrm>
            <a:off x="4724400" y="5105400"/>
            <a:ext cx="381000" cy="228600"/>
          </a:xfrm>
          <a:prstGeom prst="rightArrow">
            <a:avLst>
              <a:gd name="adj1" fmla="val 50000"/>
              <a:gd name="adj2" fmla="val 41667"/>
            </a:avLst>
          </a:prstGeom>
          <a:solidFill>
            <a:schemeClr val="accent1">
              <a:lumMod val="60000"/>
              <a:lumOff val="40000"/>
            </a:schemeClr>
          </a:solidFill>
          <a:ln w="9360">
            <a:solidFill>
              <a:schemeClr val="accent1">
                <a:lumMod val="75000"/>
              </a:schemeClr>
            </a:solidFill>
            <a:miter lim="800000"/>
            <a:headEnd/>
            <a:tailEnd/>
          </a:ln>
        </p:spPr>
        <p:txBody>
          <a:bodyPr wrap="none" lIns="90000" tIns="46800" rIns="90000" bIns="4680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n-GB" sz="800" dirty="0">
                <a:solidFill>
                  <a:srgbClr val="000000"/>
                </a:solidFill>
                <a:latin typeface="+mn-lt"/>
              </a:rPr>
              <a:t>Backup</a:t>
            </a:r>
          </a:p>
        </p:txBody>
      </p:sp>
      <p:sp>
        <p:nvSpPr>
          <p:cNvPr id="13" name="AutoShape 3">
            <a:hlinkClick r:id="rId9" action="ppaction://hlinksldjump"/>
          </p:cNvPr>
          <p:cNvSpPr>
            <a:spLocks noChangeArrowheads="1"/>
          </p:cNvSpPr>
          <p:nvPr/>
        </p:nvSpPr>
        <p:spPr bwMode="auto">
          <a:xfrm>
            <a:off x="3886200" y="5562600"/>
            <a:ext cx="381000" cy="228600"/>
          </a:xfrm>
          <a:prstGeom prst="rightArrow">
            <a:avLst>
              <a:gd name="adj1" fmla="val 50000"/>
              <a:gd name="adj2" fmla="val 41667"/>
            </a:avLst>
          </a:prstGeom>
          <a:solidFill>
            <a:schemeClr val="accent1">
              <a:lumMod val="60000"/>
              <a:lumOff val="40000"/>
            </a:schemeClr>
          </a:solidFill>
          <a:ln w="9360">
            <a:solidFill>
              <a:schemeClr val="accent1">
                <a:lumMod val="75000"/>
              </a:schemeClr>
            </a:solidFill>
            <a:miter lim="800000"/>
            <a:headEnd/>
            <a:tailEnd/>
          </a:ln>
        </p:spPr>
        <p:txBody>
          <a:bodyPr wrap="none" lIns="90000" tIns="46800" rIns="90000" bIns="4680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n-GB" sz="800" dirty="0">
                <a:solidFill>
                  <a:srgbClr val="000000"/>
                </a:solidFill>
                <a:latin typeface="+mn-lt"/>
              </a:rPr>
              <a:t>Backup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Wireless Networking and Communications Group</a:t>
            </a:r>
            <a:endParaRPr lang="en-US"/>
          </a:p>
        </p:txBody>
      </p:sp>
      <p:sp>
        <p:nvSpPr>
          <p:cNvPr id="62466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Backup Slides (cont…)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>
            <a:normAutofit fontScale="62500" lnSpcReduction="20000"/>
          </a:bodyPr>
          <a:lstStyle/>
          <a:p>
            <a:pPr>
              <a:defRPr/>
            </a:pPr>
            <a:fld id="{CE3308B2-AAE1-420D-8E88-6771BE5BE96A}" type="slidenum">
              <a:rPr lang="en-US"/>
              <a:pPr>
                <a:defRPr/>
              </a:pPr>
              <a:t>43</a:t>
            </a:fld>
            <a:endParaRPr lang="en-US"/>
          </a:p>
        </p:txBody>
      </p:sp>
      <p:sp>
        <p:nvSpPr>
          <p:cNvPr id="62468" name="Content Placeholder 4"/>
          <p:cNvSpPr>
            <a:spLocks noGrp="1"/>
          </p:cNvSpPr>
          <p:nvPr>
            <p:ph sz="quarter" idx="1"/>
          </p:nvPr>
        </p:nvSpPr>
        <p:spPr>
          <a:ln w="9525"/>
        </p:spPr>
        <p:txBody>
          <a:bodyPr/>
          <a:lstStyle/>
          <a:p>
            <a:r>
              <a:rPr lang="en-US" smtClean="0"/>
              <a:t>Pre-filtering methods to mitigate GMM RFI (cont…)</a:t>
            </a:r>
          </a:p>
          <a:p>
            <a:pPr lvl="1"/>
            <a:r>
              <a:rPr lang="en-US" smtClean="0"/>
              <a:t>Pre-filters</a:t>
            </a:r>
          </a:p>
          <a:p>
            <a:pPr lvl="1"/>
            <a:r>
              <a:rPr lang="en-US" smtClean="0"/>
              <a:t>Computational complexity</a:t>
            </a:r>
          </a:p>
          <a:p>
            <a:pPr lvl="1"/>
            <a:r>
              <a:rPr lang="en-US" smtClean="0"/>
              <a:t>Applications of ZOS scaled CIM space</a:t>
            </a:r>
          </a:p>
          <a:p>
            <a:pPr lvl="2"/>
            <a:r>
              <a:rPr lang="en-US" smtClean="0"/>
              <a:t>OFDM</a:t>
            </a:r>
          </a:p>
          <a:p>
            <a:pPr lvl="2"/>
            <a:r>
              <a:rPr lang="en-US" smtClean="0"/>
              <a:t>Turbo Decoders</a:t>
            </a:r>
          </a:p>
          <a:p>
            <a:endParaRPr lang="en-US" smtClean="0"/>
          </a:p>
        </p:txBody>
      </p:sp>
      <p:sp>
        <p:nvSpPr>
          <p:cNvPr id="6" name="AutoShape 3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2590800" y="1981200"/>
            <a:ext cx="381000" cy="228600"/>
          </a:xfrm>
          <a:prstGeom prst="rightArrow">
            <a:avLst>
              <a:gd name="adj1" fmla="val 50000"/>
              <a:gd name="adj2" fmla="val 41667"/>
            </a:avLst>
          </a:prstGeom>
          <a:solidFill>
            <a:schemeClr val="accent1">
              <a:lumMod val="60000"/>
              <a:lumOff val="40000"/>
            </a:schemeClr>
          </a:solidFill>
          <a:ln w="9360">
            <a:solidFill>
              <a:schemeClr val="accent1">
                <a:lumMod val="75000"/>
              </a:schemeClr>
            </a:solidFill>
            <a:miter lim="800000"/>
            <a:headEnd/>
            <a:tailEnd/>
          </a:ln>
        </p:spPr>
        <p:txBody>
          <a:bodyPr wrap="none" lIns="90000" tIns="46800" rIns="90000" bIns="4680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n-GB" sz="800" dirty="0">
                <a:solidFill>
                  <a:srgbClr val="000000"/>
                </a:solidFill>
                <a:latin typeface="+mn-lt"/>
              </a:rPr>
              <a:t>Backup</a:t>
            </a:r>
          </a:p>
        </p:txBody>
      </p:sp>
      <p:sp>
        <p:nvSpPr>
          <p:cNvPr id="7" name="AutoShape 3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4572000" y="2395538"/>
            <a:ext cx="381000" cy="228600"/>
          </a:xfrm>
          <a:prstGeom prst="rightArrow">
            <a:avLst>
              <a:gd name="adj1" fmla="val 50000"/>
              <a:gd name="adj2" fmla="val 41667"/>
            </a:avLst>
          </a:prstGeom>
          <a:solidFill>
            <a:schemeClr val="accent1">
              <a:lumMod val="60000"/>
              <a:lumOff val="40000"/>
            </a:schemeClr>
          </a:solidFill>
          <a:ln w="9360">
            <a:solidFill>
              <a:schemeClr val="accent1">
                <a:lumMod val="75000"/>
              </a:schemeClr>
            </a:solidFill>
            <a:miter lim="800000"/>
            <a:headEnd/>
            <a:tailEnd/>
          </a:ln>
        </p:spPr>
        <p:txBody>
          <a:bodyPr wrap="none" lIns="90000" tIns="46800" rIns="90000" bIns="4680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n-GB" sz="800" dirty="0">
                <a:solidFill>
                  <a:srgbClr val="000000"/>
                </a:solidFill>
                <a:latin typeface="+mn-lt"/>
              </a:rPr>
              <a:t>Backup</a:t>
            </a:r>
          </a:p>
        </p:txBody>
      </p:sp>
      <p:sp>
        <p:nvSpPr>
          <p:cNvPr id="8" name="AutoShape 3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514600" y="3254375"/>
            <a:ext cx="381000" cy="228600"/>
          </a:xfrm>
          <a:prstGeom prst="rightArrow">
            <a:avLst>
              <a:gd name="adj1" fmla="val 50000"/>
              <a:gd name="adj2" fmla="val 41667"/>
            </a:avLst>
          </a:prstGeom>
          <a:solidFill>
            <a:schemeClr val="accent1">
              <a:lumMod val="60000"/>
              <a:lumOff val="40000"/>
            </a:schemeClr>
          </a:solidFill>
          <a:ln w="9360">
            <a:solidFill>
              <a:schemeClr val="accent1">
                <a:lumMod val="75000"/>
              </a:schemeClr>
            </a:solidFill>
            <a:miter lim="800000"/>
            <a:headEnd/>
            <a:tailEnd/>
          </a:ln>
        </p:spPr>
        <p:txBody>
          <a:bodyPr wrap="none" lIns="90000" tIns="46800" rIns="90000" bIns="4680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n-GB" sz="800" dirty="0">
                <a:solidFill>
                  <a:srgbClr val="000000"/>
                </a:solidFill>
                <a:latin typeface="+mn-lt"/>
              </a:rPr>
              <a:t>Backup</a:t>
            </a:r>
          </a:p>
        </p:txBody>
      </p:sp>
      <p:sp>
        <p:nvSpPr>
          <p:cNvPr id="9" name="AutoShape 3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3505200" y="3702050"/>
            <a:ext cx="381000" cy="228600"/>
          </a:xfrm>
          <a:prstGeom prst="rightArrow">
            <a:avLst>
              <a:gd name="adj1" fmla="val 50000"/>
              <a:gd name="adj2" fmla="val 41667"/>
            </a:avLst>
          </a:prstGeom>
          <a:solidFill>
            <a:schemeClr val="accent1">
              <a:lumMod val="60000"/>
              <a:lumOff val="40000"/>
            </a:schemeClr>
          </a:solidFill>
          <a:ln w="9360">
            <a:solidFill>
              <a:schemeClr val="accent1">
                <a:lumMod val="75000"/>
              </a:schemeClr>
            </a:solidFill>
            <a:miter lim="800000"/>
            <a:headEnd/>
            <a:tailEnd/>
          </a:ln>
        </p:spPr>
        <p:txBody>
          <a:bodyPr wrap="none" lIns="90000" tIns="46800" rIns="90000" bIns="4680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n-GB" sz="800" dirty="0">
                <a:solidFill>
                  <a:srgbClr val="000000"/>
                </a:solidFill>
                <a:latin typeface="+mn-lt"/>
              </a:rPr>
              <a:t>Backup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Wireless Networking and Communications Group</a:t>
            </a:r>
            <a:endParaRPr lang="en-US"/>
          </a:p>
        </p:txBody>
      </p:sp>
      <p:sp>
        <p:nvSpPr>
          <p:cNvPr id="63490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Interference Mitigation Techniques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>
            <a:normAutofit fontScale="62500" lnSpcReduction="20000"/>
          </a:bodyPr>
          <a:lstStyle/>
          <a:p>
            <a:pPr>
              <a:defRPr/>
            </a:pPr>
            <a:fld id="{060E521F-9010-4D2A-B89A-3F29601F546B}" type="slidenum">
              <a:rPr lang="en-US"/>
              <a:pPr>
                <a:defRPr/>
              </a:pPr>
              <a:t>44</a:t>
            </a:fld>
            <a:endParaRPr lang="en-US"/>
          </a:p>
        </p:txBody>
      </p:sp>
      <p:pic>
        <p:nvPicPr>
          <p:cNvPr id="63492" name="Picture 6" descr="addin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533400" y="1365250"/>
            <a:ext cx="5410200" cy="4691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AutoShape 3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8534400" y="1447800"/>
            <a:ext cx="381000" cy="228600"/>
          </a:xfrm>
          <a:prstGeom prst="rightArrow">
            <a:avLst>
              <a:gd name="adj1" fmla="val 50000"/>
              <a:gd name="adj2" fmla="val 41667"/>
            </a:avLst>
          </a:prstGeom>
          <a:solidFill>
            <a:schemeClr val="accent2">
              <a:lumMod val="60000"/>
              <a:lumOff val="40000"/>
            </a:schemeClr>
          </a:solidFill>
          <a:ln w="9360">
            <a:solidFill>
              <a:schemeClr val="accent1">
                <a:lumMod val="75000"/>
              </a:schemeClr>
            </a:solidFill>
            <a:miter lim="800000"/>
            <a:headEnd/>
            <a:tailEnd/>
          </a:ln>
        </p:spPr>
        <p:txBody>
          <a:bodyPr wrap="none" lIns="90000" tIns="46800" rIns="90000" bIns="4680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n-GB" sz="800" dirty="0">
                <a:solidFill>
                  <a:srgbClr val="000000"/>
                </a:solidFill>
                <a:latin typeface="+mn-lt"/>
              </a:rPr>
              <a:t>Return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Wireless Networking and Communications Group</a:t>
            </a:r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>Interference Mitigation Techniques (cont…)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>
            <a:normAutofit fontScale="62500" lnSpcReduction="20000"/>
          </a:bodyPr>
          <a:lstStyle/>
          <a:p>
            <a:pPr>
              <a:defRPr/>
            </a:pPr>
            <a:fld id="{10BC58EB-B53E-4311-B483-31C7ADD055D0}" type="slidenum">
              <a:rPr lang="en-US"/>
              <a:pPr>
                <a:defRPr/>
              </a:pPr>
              <a:t>45</a:t>
            </a:fld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marL="320040" indent="-320040" fontAlgn="auto">
              <a:spcAft>
                <a:spcPts val="0"/>
              </a:spcAft>
              <a:buFont typeface="Wingdings"/>
              <a:buChar char=""/>
              <a:defRPr/>
            </a:pPr>
            <a:r>
              <a:rPr lang="en-US" dirty="0" smtClean="0"/>
              <a:t>Interference avoidance</a:t>
            </a:r>
          </a:p>
          <a:p>
            <a:pPr marL="640080" lvl="1" indent="-274320" fontAlgn="auto">
              <a:spcAft>
                <a:spcPts val="0"/>
              </a:spcAft>
              <a:buFont typeface="Wingdings 2"/>
              <a:buChar char=""/>
              <a:defRPr/>
            </a:pPr>
            <a:r>
              <a:rPr lang="en-US" dirty="0" smtClean="0"/>
              <a:t>CSMA / CA</a:t>
            </a:r>
          </a:p>
          <a:p>
            <a:pPr marL="320040" indent="-320040" fontAlgn="auto">
              <a:spcAft>
                <a:spcPts val="0"/>
              </a:spcAft>
              <a:buFont typeface="Wingdings"/>
              <a:buChar char=""/>
              <a:defRPr/>
            </a:pPr>
            <a:r>
              <a:rPr lang="en-US" dirty="0" smtClean="0"/>
              <a:t>Interference alignment</a:t>
            </a:r>
          </a:p>
          <a:p>
            <a:pPr marL="640080" lvl="1" indent="-274320" fontAlgn="auto">
              <a:spcAft>
                <a:spcPts val="0"/>
              </a:spcAft>
              <a:buFont typeface="Wingdings 2"/>
              <a:buChar char=""/>
              <a:defRPr/>
            </a:pPr>
            <a:r>
              <a:rPr lang="en-US" dirty="0" smtClean="0"/>
              <a:t>Example: </a:t>
            </a:r>
            <a:br>
              <a:rPr lang="en-US" dirty="0" smtClean="0"/>
            </a:br>
            <a:r>
              <a:rPr lang="en-US" sz="1800" dirty="0" smtClean="0">
                <a:solidFill>
                  <a:schemeClr val="accent2">
                    <a:lumMod val="75000"/>
                  </a:schemeClr>
                </a:solidFill>
              </a:rPr>
              <a:t>[</a:t>
            </a:r>
            <a:r>
              <a:rPr lang="en-US" sz="1800" dirty="0" err="1" smtClean="0">
                <a:solidFill>
                  <a:schemeClr val="accent2">
                    <a:lumMod val="75000"/>
                  </a:schemeClr>
                </a:solidFill>
              </a:rPr>
              <a:t>Cadambe</a:t>
            </a:r>
            <a:r>
              <a:rPr lang="en-US" sz="1800" dirty="0" smtClean="0">
                <a:solidFill>
                  <a:schemeClr val="accent2">
                    <a:lumMod val="75000"/>
                  </a:schemeClr>
                </a:solidFill>
              </a:rPr>
              <a:t> &amp; </a:t>
            </a:r>
            <a:r>
              <a:rPr lang="en-US" sz="1800" dirty="0" err="1" smtClean="0">
                <a:solidFill>
                  <a:schemeClr val="accent2">
                    <a:lumMod val="75000"/>
                  </a:schemeClr>
                </a:solidFill>
              </a:rPr>
              <a:t>Jafar</a:t>
            </a:r>
            <a:r>
              <a:rPr lang="en-US" sz="1800" dirty="0" smtClean="0">
                <a:solidFill>
                  <a:schemeClr val="accent2">
                    <a:lumMod val="75000"/>
                  </a:schemeClr>
                </a:solidFill>
              </a:rPr>
              <a:t>, 2007]</a:t>
            </a:r>
            <a:endParaRPr lang="en-US" dirty="0" smtClean="0">
              <a:solidFill>
                <a:schemeClr val="accent2">
                  <a:lumMod val="75000"/>
                </a:schemeClr>
              </a:solidFill>
            </a:endParaRPr>
          </a:p>
          <a:p>
            <a:pPr marL="320040" indent="-320040" fontAlgn="auto">
              <a:spcAft>
                <a:spcPts val="0"/>
              </a:spcAft>
              <a:buFont typeface="Wingdings"/>
              <a:buNone/>
              <a:defRPr/>
            </a:pPr>
            <a:endParaRPr lang="en-US" dirty="0" smtClean="0"/>
          </a:p>
          <a:p>
            <a:pPr marL="320040" indent="-320040" fontAlgn="auto">
              <a:spcAft>
                <a:spcPts val="0"/>
              </a:spcAft>
              <a:buFont typeface="Wingdings"/>
              <a:buNone/>
              <a:defRPr/>
            </a:pPr>
            <a:endParaRPr lang="en-US" dirty="0" smtClean="0"/>
          </a:p>
          <a:p>
            <a:pPr marL="320040" indent="-320040" fontAlgn="auto">
              <a:spcAft>
                <a:spcPts val="0"/>
              </a:spcAft>
              <a:buFont typeface="Wingdings"/>
              <a:buNone/>
              <a:defRPr/>
            </a:pPr>
            <a:endParaRPr lang="en-US" dirty="0" smtClean="0"/>
          </a:p>
        </p:txBody>
      </p:sp>
      <p:sp>
        <p:nvSpPr>
          <p:cNvPr id="6" name="AutoShape 3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8534400" y="1447800"/>
            <a:ext cx="381000" cy="228600"/>
          </a:xfrm>
          <a:prstGeom prst="rightArrow">
            <a:avLst>
              <a:gd name="adj1" fmla="val 50000"/>
              <a:gd name="adj2" fmla="val 41667"/>
            </a:avLst>
          </a:prstGeom>
          <a:solidFill>
            <a:schemeClr val="accent2">
              <a:lumMod val="60000"/>
              <a:lumOff val="40000"/>
            </a:schemeClr>
          </a:solidFill>
          <a:ln w="9360">
            <a:solidFill>
              <a:schemeClr val="accent1">
                <a:lumMod val="75000"/>
              </a:schemeClr>
            </a:solidFill>
            <a:miter lim="800000"/>
            <a:headEnd/>
            <a:tailEnd/>
          </a:ln>
        </p:spPr>
        <p:txBody>
          <a:bodyPr wrap="none" lIns="90000" tIns="46800" rIns="90000" bIns="4680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n-GB" sz="800" dirty="0">
                <a:solidFill>
                  <a:srgbClr val="000000"/>
                </a:solidFill>
                <a:latin typeface="+mn-lt"/>
              </a:rPr>
              <a:t>Return</a:t>
            </a:r>
          </a:p>
        </p:txBody>
      </p:sp>
      <p:pic>
        <p:nvPicPr>
          <p:cNvPr id="64518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038600" y="2362200"/>
            <a:ext cx="4902200" cy="3927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Wireless Networking and Communications Group</a:t>
            </a:r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>Interference Mitigation Techniques (cont…)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>
            <a:normAutofit fontScale="62500" lnSpcReduction="20000"/>
          </a:bodyPr>
          <a:lstStyle/>
          <a:p>
            <a:pPr>
              <a:defRPr/>
            </a:pPr>
            <a:fld id="{D1847405-C7A2-48B1-915C-CDA50AB0BD6C}" type="slidenum">
              <a:rPr lang="en-US"/>
              <a:pPr>
                <a:defRPr/>
              </a:pPr>
              <a:t>46</a:t>
            </a:fld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marL="320040" indent="-320040" fontAlgn="auto">
              <a:spcAft>
                <a:spcPts val="0"/>
              </a:spcAft>
              <a:buFont typeface="Wingdings"/>
              <a:buChar char=""/>
              <a:defRPr/>
            </a:pPr>
            <a:r>
              <a:rPr lang="en-US" dirty="0" smtClean="0"/>
              <a:t>Interference cancellation</a:t>
            </a:r>
          </a:p>
          <a:p>
            <a:pPr marL="0" indent="0" fontAlgn="auto">
              <a:spcAft>
                <a:spcPts val="0"/>
              </a:spcAft>
              <a:buFont typeface="Wingdings"/>
              <a:buNone/>
              <a:defRPr/>
            </a:pPr>
            <a:r>
              <a:rPr lang="en-US" sz="1800" dirty="0" smtClean="0"/>
              <a:t>Ref:</a:t>
            </a:r>
            <a:r>
              <a:rPr lang="en-US" sz="1800" dirty="0" smtClean="0">
                <a:solidFill>
                  <a:schemeClr val="tx1"/>
                </a:solidFill>
              </a:rPr>
              <a:t> J. G. Andrews, ”Interference Cancellation for Cellular Systems: A Contemporary Overview”, </a:t>
            </a:r>
            <a:r>
              <a:rPr lang="en-US" sz="1800" i="1" dirty="0" smtClean="0">
                <a:solidFill>
                  <a:schemeClr val="tx1"/>
                </a:solidFill>
              </a:rPr>
              <a:t>IEEE Wireless Communications Magazine</a:t>
            </a:r>
            <a:r>
              <a:rPr lang="en-US" sz="1800" dirty="0" smtClean="0">
                <a:solidFill>
                  <a:schemeClr val="tx1"/>
                </a:solidFill>
              </a:rPr>
              <a:t>, Vol. 12, No. 2, pp. 19-29, April 2005</a:t>
            </a:r>
            <a:endParaRPr lang="en-US" sz="1800" dirty="0">
              <a:solidFill>
                <a:schemeClr val="tx1"/>
              </a:solidFill>
            </a:endParaRPr>
          </a:p>
        </p:txBody>
      </p:sp>
      <p:pic>
        <p:nvPicPr>
          <p:cNvPr id="65541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57388" y="2432050"/>
            <a:ext cx="4495800" cy="1833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5542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09800" y="4343400"/>
            <a:ext cx="4114800" cy="1924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AutoShape 3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8534400" y="1447800"/>
            <a:ext cx="381000" cy="228600"/>
          </a:xfrm>
          <a:prstGeom prst="rightArrow">
            <a:avLst>
              <a:gd name="adj1" fmla="val 50000"/>
              <a:gd name="adj2" fmla="val 41667"/>
            </a:avLst>
          </a:prstGeom>
          <a:solidFill>
            <a:schemeClr val="accent2">
              <a:lumMod val="60000"/>
              <a:lumOff val="40000"/>
            </a:schemeClr>
          </a:solidFill>
          <a:ln w="9360">
            <a:solidFill>
              <a:schemeClr val="accent1">
                <a:lumMod val="75000"/>
              </a:schemeClr>
            </a:solidFill>
            <a:miter lim="800000"/>
            <a:headEnd/>
            <a:tailEnd/>
          </a:ln>
        </p:spPr>
        <p:txBody>
          <a:bodyPr wrap="none" lIns="90000" tIns="46800" rIns="90000" bIns="4680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n-GB" sz="800" dirty="0">
                <a:solidFill>
                  <a:srgbClr val="000000"/>
                </a:solidFill>
                <a:latin typeface="+mn-lt"/>
              </a:rPr>
              <a:t>Return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Wireless Networking and Communications Group</a:t>
            </a:r>
            <a:endParaRPr lang="en-US"/>
          </a:p>
        </p:txBody>
      </p:sp>
      <p:sp>
        <p:nvSpPr>
          <p:cNvPr id="66562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Femtocell Networks</a:t>
            </a:r>
            <a:endParaRPr lang="en-GB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>
            <a:normAutofit fontScale="62500" lnSpcReduction="20000"/>
          </a:bodyPr>
          <a:lstStyle/>
          <a:p>
            <a:pPr>
              <a:defRPr/>
            </a:pPr>
            <a:fld id="{9EB04939-658E-4423-A0E5-6001C4CA2C19}" type="slidenum">
              <a:rPr lang="en-US"/>
              <a:pPr>
                <a:defRPr/>
              </a:pPr>
              <a:t>47</a:t>
            </a:fld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marL="320040" indent="-320040" fontAlgn="auto">
              <a:spcAft>
                <a:spcPts val="0"/>
              </a:spcAft>
              <a:buFont typeface="Wingdings"/>
              <a:buNone/>
              <a:defRPr/>
            </a:pPr>
            <a:r>
              <a:rPr lang="en-GB" dirty="0" smtClean="0"/>
              <a:t>Reference:</a:t>
            </a:r>
          </a:p>
          <a:p>
            <a:pPr marL="0" indent="0" fontAlgn="auto">
              <a:spcAft>
                <a:spcPts val="0"/>
              </a:spcAft>
              <a:buFont typeface="Wingdings"/>
              <a:buNone/>
              <a:defRPr/>
            </a:pPr>
            <a:r>
              <a:rPr lang="en-US" sz="1800" dirty="0" smtClean="0">
                <a:solidFill>
                  <a:schemeClr val="tx1"/>
                </a:solidFill>
              </a:rPr>
              <a:t>V. Chandrasekhar, J. G. Andrews and A. Gatherer, "</a:t>
            </a:r>
            <a:r>
              <a:rPr lang="en-US" sz="1800" dirty="0" err="1" smtClean="0">
                <a:solidFill>
                  <a:schemeClr val="tx1"/>
                </a:solidFill>
              </a:rPr>
              <a:t>Femtocell</a:t>
            </a:r>
            <a:r>
              <a:rPr lang="en-US" sz="1800" dirty="0" smtClean="0">
                <a:solidFill>
                  <a:schemeClr val="tx1"/>
                </a:solidFill>
              </a:rPr>
              <a:t> Networks: a Survey", </a:t>
            </a:r>
            <a:r>
              <a:rPr lang="en-US" sz="1800" i="1" dirty="0" smtClean="0">
                <a:solidFill>
                  <a:schemeClr val="tx1"/>
                </a:solidFill>
              </a:rPr>
              <a:t>IEEE Communications Magazine</a:t>
            </a:r>
            <a:r>
              <a:rPr lang="en-US" sz="1800" dirty="0" smtClean="0">
                <a:solidFill>
                  <a:schemeClr val="tx1"/>
                </a:solidFill>
              </a:rPr>
              <a:t>, Vol. 46, No. 9, pp. 59-67, September 2008</a:t>
            </a:r>
            <a:endParaRPr lang="en-GB" sz="1800" dirty="0">
              <a:solidFill>
                <a:schemeClr val="tx1"/>
              </a:solidFill>
            </a:endParaRPr>
          </a:p>
        </p:txBody>
      </p:sp>
      <p:pic>
        <p:nvPicPr>
          <p:cNvPr id="66565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000" y="2590800"/>
            <a:ext cx="8545513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AutoShape 3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8534400" y="1447800"/>
            <a:ext cx="381000" cy="228600"/>
          </a:xfrm>
          <a:prstGeom prst="rightArrow">
            <a:avLst>
              <a:gd name="adj1" fmla="val 50000"/>
              <a:gd name="adj2" fmla="val 41667"/>
            </a:avLst>
          </a:prstGeom>
          <a:solidFill>
            <a:schemeClr val="accent2">
              <a:lumMod val="60000"/>
              <a:lumOff val="40000"/>
            </a:schemeClr>
          </a:solidFill>
          <a:ln w="9360">
            <a:solidFill>
              <a:schemeClr val="accent1">
                <a:lumMod val="75000"/>
              </a:schemeClr>
            </a:solidFill>
            <a:miter lim="800000"/>
            <a:headEnd/>
            <a:tailEnd/>
          </a:ln>
        </p:spPr>
        <p:txBody>
          <a:bodyPr wrap="none" lIns="90000" tIns="46800" rIns="90000" bIns="4680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n-GB" sz="800" dirty="0">
                <a:solidFill>
                  <a:srgbClr val="000000"/>
                </a:solidFill>
                <a:latin typeface="+mn-lt"/>
              </a:rPr>
              <a:t>Return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Wireless Networking and Communications Group</a:t>
            </a:r>
          </a:p>
        </p:txBody>
      </p:sp>
      <p:sp>
        <p:nvSpPr>
          <p:cNvPr id="67586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Common Spectral Occupancy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>
            <a:normAutofit fontScale="62500" lnSpcReduction="20000"/>
          </a:bodyPr>
          <a:lstStyle/>
          <a:p>
            <a:pPr>
              <a:defRPr/>
            </a:pPr>
            <a:fld id="{57423510-DE68-423B-A026-74904ABF38D2}" type="slidenum">
              <a:rPr lang="en-US"/>
              <a:pPr>
                <a:defRPr/>
              </a:pPr>
              <a:t>48</a:t>
            </a:fld>
            <a:endParaRPr lang="en-US"/>
          </a:p>
        </p:txBody>
      </p:sp>
      <p:sp>
        <p:nvSpPr>
          <p:cNvPr id="67588" name="Content Placeholder 8"/>
          <p:cNvSpPr>
            <a:spLocks noGrp="1"/>
          </p:cNvSpPr>
          <p:nvPr>
            <p:ph sz="quarter" idx="1"/>
          </p:nvPr>
        </p:nvSpPr>
        <p:spPr>
          <a:ln w="9525"/>
        </p:spPr>
        <p:txBody>
          <a:bodyPr/>
          <a:lstStyle/>
          <a:p>
            <a:endParaRPr lang="en-GB" smtClean="0"/>
          </a:p>
        </p:txBody>
      </p:sp>
      <p:sp>
        <p:nvSpPr>
          <p:cNvPr id="4" name="Slide Number Placeholder 3"/>
          <p:cNvSpPr txBox="1">
            <a:spLocks noGrp="1"/>
          </p:cNvSpPr>
          <p:nvPr/>
        </p:nvSpPr>
        <p:spPr>
          <a:xfrm>
            <a:off x="0" y="1055688"/>
            <a:ext cx="304800" cy="244475"/>
          </a:xfrm>
          <a:prstGeom prst="rect">
            <a:avLst/>
          </a:prstGeom>
          <a:noFill/>
        </p:spPr>
        <p:txBody>
          <a:bodyPr anchor="ctr">
            <a:normAutofit fontScale="62500" lnSpcReduction="20000"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fld id="{AEBF262E-1D6A-4EAD-BCAE-69A1278117B8}" type="slidenum">
              <a:rPr lang="en-US" sz="1400" b="1">
                <a:solidFill>
                  <a:srgbClr val="FFFFFF"/>
                </a:solidFill>
                <a:latin typeface="+mn-lt"/>
              </a:rPr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t>48</a:t>
            </a:fld>
            <a:endParaRPr lang="en-US" sz="1400" b="1">
              <a:solidFill>
                <a:srgbClr val="FFFFFF"/>
              </a:solidFill>
              <a:latin typeface="+mn-lt"/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420688" y="1812925"/>
          <a:ext cx="8534399" cy="4206877"/>
        </p:xfrm>
        <a:graphic>
          <a:graphicData uri="http://schemas.openxmlformats.org/drawingml/2006/table">
            <a:tbl>
              <a:tblPr firstRow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tableStyleId>{72833802-FEF1-4C79-8D5D-14CF1EAF98D9}</a:tableStyleId>
              </a:tblPr>
              <a:tblGrid>
                <a:gridCol w="1371438"/>
                <a:gridCol w="1418364"/>
                <a:gridCol w="1957249"/>
                <a:gridCol w="3787348"/>
              </a:tblGrid>
              <a:tr h="7731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</a:rPr>
                        <a:t>Standard</a:t>
                      </a: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itchFamily="34" charset="0"/>
                        <a:ea typeface="Times New Roman" pitchFamily="18" charset="0"/>
                        <a:cs typeface="Arial" pitchFamily="34" charset="0"/>
                      </a:endParaRP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</a:rPr>
                        <a:t>Carrier (GHz)</a:t>
                      </a: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itchFamily="34" charset="0"/>
                        <a:ea typeface="Times New Roman" pitchFamily="18" charset="0"/>
                        <a:cs typeface="Arial" pitchFamily="34" charset="0"/>
                      </a:endParaRP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</a:rPr>
                        <a:t>Wireless Networking</a:t>
                      </a: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itchFamily="34" charset="0"/>
                        <a:ea typeface="Times New Roman" pitchFamily="18" charset="0"/>
                        <a:cs typeface="Arial" pitchFamily="34" charset="0"/>
                      </a:endParaRP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65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</a:rPr>
                        <a:t>Interfering  Clocks and Busses </a:t>
                      </a: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</a:tr>
              <a:tr h="7762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Calibri" pitchFamily="34" charset="0"/>
                        </a:rPr>
                        <a:t>Bluetooth</a:t>
                      </a: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C6600"/>
                        </a:solidFill>
                        <a:effectLst/>
                        <a:latin typeface="Calibri" pitchFamily="34" charset="0"/>
                        <a:ea typeface="Times New Roman" pitchFamily="18" charset="0"/>
                        <a:cs typeface="Arial" pitchFamily="34" charset="0"/>
                      </a:endParaRP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Calibri" pitchFamily="34" charset="0"/>
                        </a:rPr>
                        <a:t>2.4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Times New Roman" pitchFamily="18" charset="0"/>
                        <a:cs typeface="Arial" pitchFamily="34" charset="0"/>
                      </a:endParaRP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Calibri" pitchFamily="34" charset="0"/>
                        </a:rPr>
                        <a:t>Personal Area Network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Calibri" pitchFamily="34" charset="0"/>
                        <a:ea typeface="Times New Roman" pitchFamily="18" charset="0"/>
                        <a:cs typeface="Arial" pitchFamily="34" charset="0"/>
                      </a:endParaRP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65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Calibri" pitchFamily="34" charset="0"/>
                        </a:rPr>
                        <a:t>Gigabit Ethernet, PCI Express Bus, LCD clock harmonics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C66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7731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Calibri" pitchFamily="34" charset="0"/>
                        </a:rPr>
                        <a:t>IEEE 802. 11 b/g/n</a:t>
                      </a: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C6600"/>
                        </a:solidFill>
                        <a:effectLst/>
                        <a:latin typeface="Calibri" pitchFamily="34" charset="0"/>
                        <a:ea typeface="Times New Roman" pitchFamily="18" charset="0"/>
                        <a:cs typeface="Arial" pitchFamily="34" charset="0"/>
                      </a:endParaRP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Calibri" pitchFamily="34" charset="0"/>
                        </a:rPr>
                        <a:t>2.4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Times New Roman" pitchFamily="18" charset="0"/>
                        <a:cs typeface="Arial" pitchFamily="34" charset="0"/>
                      </a:endParaRP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Calibri" pitchFamily="34" charset="0"/>
                        </a:rPr>
                        <a:t>Wireless LAN (Wi-Fi)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Calibri" pitchFamily="34" charset="0"/>
                        <a:ea typeface="Times New Roman" pitchFamily="18" charset="0"/>
                        <a:cs typeface="Arial" pitchFamily="34" charset="0"/>
                      </a:endParaRP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65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Calibri" pitchFamily="34" charset="0"/>
                        </a:rPr>
                        <a:t>Gigabit Ethernet, PCI Express Bus, LCD clock harmonics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C66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11112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u="none" strike="noStrike" cap="none" normalizeH="0" baseline="0" smtClean="0">
                          <a:ln>
                            <a:noFill/>
                          </a:ln>
                          <a:effectLst/>
                          <a:latin typeface="Calibri" pitchFamily="34" charset="0"/>
                        </a:rPr>
                        <a:t>IEEE 802.16e</a:t>
                      </a:r>
                      <a:endParaRPr kumimoji="0" 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CC6600"/>
                        </a:solidFill>
                        <a:effectLst/>
                        <a:latin typeface="Calibri" pitchFamily="34" charset="0"/>
                        <a:ea typeface="Times New Roman" pitchFamily="18" charset="0"/>
                        <a:cs typeface="Arial" pitchFamily="34" charset="0"/>
                      </a:endParaRP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u="none" strike="noStrike" cap="none" normalizeH="0" baseline="0" smtClean="0">
                          <a:ln>
                            <a:noFill/>
                          </a:ln>
                          <a:effectLst/>
                          <a:latin typeface="Calibri" pitchFamily="34" charset="0"/>
                        </a:rPr>
                        <a:t>2.5–2.69 </a:t>
                      </a:r>
                      <a:br>
                        <a:rPr kumimoji="0" lang="en-US" sz="2000" u="none" strike="noStrike" cap="none" normalizeH="0" baseline="0" smtClean="0">
                          <a:ln>
                            <a:noFill/>
                          </a:ln>
                          <a:effectLst/>
                          <a:latin typeface="Calibri" pitchFamily="34" charset="0"/>
                        </a:rPr>
                      </a:br>
                      <a:r>
                        <a:rPr kumimoji="0" lang="en-US" sz="2000" u="none" strike="noStrike" cap="none" normalizeH="0" baseline="0" smtClean="0">
                          <a:ln>
                            <a:noFill/>
                          </a:ln>
                          <a:effectLst/>
                          <a:latin typeface="Calibri" pitchFamily="34" charset="0"/>
                        </a:rPr>
                        <a:t>3.3–3.8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u="none" strike="noStrike" cap="none" normalizeH="0" baseline="0" smtClean="0">
                          <a:ln>
                            <a:noFill/>
                          </a:ln>
                          <a:effectLst/>
                          <a:latin typeface="Calibri" pitchFamily="34" charset="0"/>
                        </a:rPr>
                        <a:t>5.725–5.85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Times New Roman" pitchFamily="18" charset="0"/>
                        <a:cs typeface="Arial" pitchFamily="34" charset="0"/>
                      </a:endParaRP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Calibri" pitchFamily="34" charset="0"/>
                        </a:rPr>
                        <a:t>Mobile Broadband</a:t>
                      </a:r>
                      <a:br>
                        <a:rPr kumimoji="0" lang="en-US" sz="20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Calibri" pitchFamily="34" charset="0"/>
                        </a:rPr>
                      </a:br>
                      <a:r>
                        <a:rPr kumimoji="0" lang="en-US" sz="20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Calibri" pitchFamily="34" charset="0"/>
                        </a:rPr>
                        <a:t>(</a:t>
                      </a:r>
                      <a:r>
                        <a:rPr kumimoji="0" lang="en-US" sz="2000" u="none" strike="noStrike" cap="none" normalizeH="0" baseline="0" dirty="0" err="1" smtClean="0">
                          <a:ln>
                            <a:noFill/>
                          </a:ln>
                          <a:effectLst/>
                          <a:latin typeface="Calibri" pitchFamily="34" charset="0"/>
                        </a:rPr>
                        <a:t>Wi</a:t>
                      </a:r>
                      <a:r>
                        <a:rPr kumimoji="0" lang="en-US" sz="20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Calibri" pitchFamily="34" charset="0"/>
                        </a:rPr>
                        <a:t>-Max)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Calibri" pitchFamily="34" charset="0"/>
                        <a:ea typeface="Times New Roman" pitchFamily="18" charset="0"/>
                        <a:cs typeface="Arial" pitchFamily="34" charset="0"/>
                      </a:endParaRP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65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Calibri" pitchFamily="34" charset="0"/>
                        </a:rPr>
                        <a:t>PCI Express Bus,</a:t>
                      </a:r>
                      <a:br>
                        <a:rPr kumimoji="0" lang="en-US" sz="20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Calibri" pitchFamily="34" charset="0"/>
                        </a:rPr>
                      </a:br>
                      <a:r>
                        <a:rPr kumimoji="0" lang="en-US" sz="20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Calibri" pitchFamily="34" charset="0"/>
                        </a:rPr>
                        <a:t>LCD clock harmonics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C66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7731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Calibri" pitchFamily="34" charset="0"/>
                        </a:rPr>
                        <a:t>IEEE 802.11a</a:t>
                      </a: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C6600"/>
                        </a:solidFill>
                        <a:effectLst/>
                        <a:latin typeface="Calibri" pitchFamily="34" charset="0"/>
                        <a:ea typeface="Times New Roman" pitchFamily="18" charset="0"/>
                        <a:cs typeface="Arial" pitchFamily="34" charset="0"/>
                      </a:endParaRP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Calibri" pitchFamily="34" charset="0"/>
                        </a:rPr>
                        <a:t>5.2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Times New Roman" pitchFamily="18" charset="0"/>
                        <a:cs typeface="Arial" pitchFamily="34" charset="0"/>
                      </a:endParaRP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u="none" strike="noStrike" cap="none" normalizeH="0" baseline="0" smtClean="0">
                          <a:ln>
                            <a:noFill/>
                          </a:ln>
                          <a:effectLst/>
                          <a:latin typeface="Calibri" pitchFamily="34" charset="0"/>
                        </a:rPr>
                        <a:t>Wireless LAN (Wi-Fi)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Calibri" pitchFamily="34" charset="0"/>
                        <a:ea typeface="Times New Roman" pitchFamily="18" charset="0"/>
                        <a:cs typeface="Arial" pitchFamily="34" charset="0"/>
                      </a:endParaRP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65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Calibri" pitchFamily="34" charset="0"/>
                        </a:rPr>
                        <a:t>PCI Express Bus,</a:t>
                      </a:r>
                      <a:br>
                        <a:rPr kumimoji="0" lang="en-US" sz="20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Calibri" pitchFamily="34" charset="0"/>
                        </a:rPr>
                      </a:br>
                      <a:r>
                        <a:rPr kumimoji="0" lang="en-US" sz="20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Calibri" pitchFamily="34" charset="0"/>
                        </a:rPr>
                        <a:t>LCD clock harmonics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C66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10" name="AutoShape 3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8534400" y="1447800"/>
            <a:ext cx="381000" cy="228600"/>
          </a:xfrm>
          <a:prstGeom prst="rightArrow">
            <a:avLst>
              <a:gd name="adj1" fmla="val 50000"/>
              <a:gd name="adj2" fmla="val 41667"/>
            </a:avLst>
          </a:prstGeom>
          <a:solidFill>
            <a:schemeClr val="accent2">
              <a:lumMod val="60000"/>
              <a:lumOff val="40000"/>
            </a:schemeClr>
          </a:solidFill>
          <a:ln w="9360">
            <a:solidFill>
              <a:schemeClr val="accent1">
                <a:lumMod val="75000"/>
              </a:schemeClr>
            </a:solidFill>
            <a:miter lim="800000"/>
            <a:headEnd/>
            <a:tailEnd/>
          </a:ln>
        </p:spPr>
        <p:txBody>
          <a:bodyPr wrap="none" lIns="90000" tIns="46800" rIns="90000" bIns="4680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n-GB" sz="800" dirty="0">
                <a:solidFill>
                  <a:srgbClr val="000000"/>
                </a:solidFill>
                <a:latin typeface="+mn-lt"/>
              </a:rPr>
              <a:t>Return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Wireless Networking and Communications Group</a:t>
            </a:r>
          </a:p>
        </p:txBody>
      </p:sp>
      <p:sp>
        <p:nvSpPr>
          <p:cNvPr id="2052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Impact of RFI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>
            <a:normAutofit fontScale="62500" lnSpcReduction="20000"/>
          </a:bodyPr>
          <a:lstStyle/>
          <a:p>
            <a:pPr>
              <a:defRPr/>
            </a:pPr>
            <a:fld id="{5E908AB8-9E6B-462D-856E-19A6D08D3383}" type="slidenum">
              <a:rPr lang="en-US"/>
              <a:pPr>
                <a:defRPr/>
              </a:pPr>
              <a:t>49</a:t>
            </a:fld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pPr marL="320040" indent="-320040" fontAlgn="auto">
              <a:spcAft>
                <a:spcPts val="0"/>
              </a:spcAft>
              <a:buFont typeface="Wingdings"/>
              <a:buChar char=""/>
              <a:defRPr/>
            </a:pPr>
            <a:r>
              <a:rPr lang="en-US" dirty="0" smtClean="0"/>
              <a:t>Calculated in terms of desensitization (“</a:t>
            </a:r>
            <a:r>
              <a:rPr lang="en-US" i="1" dirty="0" err="1" smtClean="0"/>
              <a:t>desense</a:t>
            </a:r>
            <a:r>
              <a:rPr lang="en-US" i="1" dirty="0" smtClean="0"/>
              <a:t>”</a:t>
            </a:r>
            <a:r>
              <a:rPr lang="en-US" dirty="0" smtClean="0"/>
              <a:t>)</a:t>
            </a:r>
          </a:p>
          <a:p>
            <a:pPr marL="640080" lvl="1" indent="-274320" fontAlgn="auto">
              <a:spcAft>
                <a:spcPts val="0"/>
              </a:spcAft>
              <a:buFont typeface="Wingdings 2"/>
              <a:buChar char=""/>
              <a:defRPr/>
            </a:pPr>
            <a:r>
              <a:rPr lang="en-US" dirty="0" smtClean="0"/>
              <a:t>Interference raises noise floor</a:t>
            </a:r>
          </a:p>
          <a:p>
            <a:pPr marL="640080" lvl="1" indent="-274320" fontAlgn="auto">
              <a:spcAft>
                <a:spcPts val="0"/>
              </a:spcAft>
              <a:buFont typeface="Wingdings 2"/>
              <a:buChar char=""/>
              <a:defRPr/>
            </a:pPr>
            <a:r>
              <a:rPr lang="en-US" dirty="0" smtClean="0"/>
              <a:t>Receiver sensitivity will degrade to maintain SNR</a:t>
            </a:r>
          </a:p>
          <a:p>
            <a:pPr marL="640080" lvl="1" indent="-274320" fontAlgn="auto">
              <a:spcAft>
                <a:spcPts val="0"/>
              </a:spcAft>
              <a:buFont typeface="Wingdings 2"/>
              <a:buChar char=""/>
              <a:defRPr/>
            </a:pPr>
            <a:endParaRPr lang="en-US" dirty="0" smtClean="0"/>
          </a:p>
          <a:p>
            <a:pPr marL="640080" lvl="1" indent="-274320" fontAlgn="auto">
              <a:spcAft>
                <a:spcPts val="0"/>
              </a:spcAft>
              <a:buFont typeface="Wingdings 2"/>
              <a:buChar char=""/>
              <a:defRPr/>
            </a:pPr>
            <a:endParaRPr lang="en-US" dirty="0" smtClean="0"/>
          </a:p>
          <a:p>
            <a:pPr marL="640080" lvl="1" indent="-274320" fontAlgn="auto">
              <a:spcAft>
                <a:spcPts val="0"/>
              </a:spcAft>
              <a:buFont typeface="Wingdings 2"/>
              <a:buChar char=""/>
              <a:defRPr/>
            </a:pPr>
            <a:r>
              <a:rPr lang="en-US" dirty="0" smtClean="0"/>
              <a:t>Desensitization levels can exceed 10 dB for 802.11a/b/g due to computational platform noise </a:t>
            </a:r>
            <a:br>
              <a:rPr lang="en-US" dirty="0" smtClean="0"/>
            </a:br>
            <a:r>
              <a:rPr lang="en-US" sz="1800" dirty="0" smtClean="0">
                <a:solidFill>
                  <a:schemeClr val="accent2">
                    <a:lumMod val="75000"/>
                  </a:schemeClr>
                </a:solidFill>
              </a:rPr>
              <a:t>[J. Shi </a:t>
            </a:r>
            <a:r>
              <a:rPr lang="en-US" sz="1800" i="1" dirty="0" smtClean="0">
                <a:solidFill>
                  <a:schemeClr val="accent2">
                    <a:lumMod val="75000"/>
                  </a:schemeClr>
                </a:solidFill>
              </a:rPr>
              <a:t>et al.</a:t>
            </a:r>
            <a:r>
              <a:rPr lang="en-US" sz="1800" dirty="0" smtClean="0">
                <a:solidFill>
                  <a:schemeClr val="accent2">
                    <a:lumMod val="75000"/>
                  </a:schemeClr>
                </a:solidFill>
              </a:rPr>
              <a:t>, 2006]</a:t>
            </a:r>
          </a:p>
          <a:p>
            <a:pPr lvl="2" fontAlgn="auto">
              <a:spcAft>
                <a:spcPts val="0"/>
              </a:spcAft>
              <a:buFont typeface="Wingdings"/>
              <a:buNone/>
              <a:defRPr/>
            </a:pPr>
            <a:r>
              <a:rPr lang="en-US" sz="2000" dirty="0" smtClean="0">
                <a:solidFill>
                  <a:srgbClr val="0070C0"/>
                </a:solidFill>
              </a:rPr>
              <a:t>Case </a:t>
            </a:r>
            <a:r>
              <a:rPr lang="en-US" sz="2000" dirty="0" err="1" smtClean="0">
                <a:solidFill>
                  <a:srgbClr val="0070C0"/>
                </a:solidFill>
              </a:rPr>
              <a:t>Sudy</a:t>
            </a:r>
            <a:r>
              <a:rPr lang="en-US" sz="2000" dirty="0" smtClean="0">
                <a:solidFill>
                  <a:srgbClr val="0070C0"/>
                </a:solidFill>
              </a:rPr>
              <a:t>: 802.11b, Channel 2, </a:t>
            </a:r>
            <a:r>
              <a:rPr lang="en-US" sz="2000" dirty="0" err="1" smtClean="0">
                <a:solidFill>
                  <a:srgbClr val="0070C0"/>
                </a:solidFill>
              </a:rPr>
              <a:t>desense</a:t>
            </a:r>
            <a:r>
              <a:rPr lang="en-US" sz="2000" dirty="0" smtClean="0">
                <a:solidFill>
                  <a:srgbClr val="0070C0"/>
                </a:solidFill>
              </a:rPr>
              <a:t> of 11dB</a:t>
            </a:r>
          </a:p>
          <a:p>
            <a:pPr lvl="2" fontAlgn="auto">
              <a:spcAft>
                <a:spcPts val="0"/>
              </a:spcAft>
              <a:buFont typeface="Wingdings"/>
              <a:buChar char=""/>
              <a:defRPr/>
            </a:pPr>
            <a:r>
              <a:rPr lang="en-US" sz="2000" dirty="0" smtClean="0">
                <a:solidFill>
                  <a:srgbClr val="0070C0"/>
                </a:solidFill>
              </a:rPr>
              <a:t>More than </a:t>
            </a:r>
            <a:r>
              <a:rPr lang="en-US" sz="2000" dirty="0" smtClean="0">
                <a:solidFill>
                  <a:schemeClr val="accent2">
                    <a:lumMod val="75000"/>
                  </a:schemeClr>
                </a:solidFill>
              </a:rPr>
              <a:t>50%</a:t>
            </a:r>
            <a:r>
              <a:rPr lang="en-US" sz="2000" dirty="0" smtClean="0">
                <a:solidFill>
                  <a:srgbClr val="0070C0"/>
                </a:solidFill>
              </a:rPr>
              <a:t> loss in range</a:t>
            </a:r>
          </a:p>
          <a:p>
            <a:pPr lvl="2" fontAlgn="auto">
              <a:spcAft>
                <a:spcPts val="0"/>
              </a:spcAft>
              <a:buFont typeface="Wingdings"/>
              <a:buChar char=""/>
              <a:defRPr/>
            </a:pPr>
            <a:r>
              <a:rPr lang="en-US" sz="2000" dirty="0" smtClean="0">
                <a:solidFill>
                  <a:srgbClr val="0070C0"/>
                </a:solidFill>
              </a:rPr>
              <a:t>Throughput loss </a:t>
            </a:r>
            <a:r>
              <a:rPr lang="en-US" sz="2000" dirty="0" smtClean="0">
                <a:solidFill>
                  <a:schemeClr val="accent2">
                    <a:lumMod val="75000"/>
                  </a:schemeClr>
                </a:solidFill>
              </a:rPr>
              <a:t>up to ~3.5 Mbps </a:t>
            </a:r>
            <a:r>
              <a:rPr lang="en-US" sz="2000" dirty="0" smtClean="0">
                <a:solidFill>
                  <a:srgbClr val="0070C0"/>
                </a:solidFill>
              </a:rPr>
              <a:t>for very low receive signal strengths </a:t>
            </a:r>
            <a:br>
              <a:rPr lang="en-US" sz="2000" dirty="0" smtClean="0">
                <a:solidFill>
                  <a:srgbClr val="0070C0"/>
                </a:solidFill>
              </a:rPr>
            </a:br>
            <a:r>
              <a:rPr lang="en-US" sz="2000" dirty="0" smtClean="0">
                <a:solidFill>
                  <a:srgbClr val="0070C0"/>
                </a:solidFill>
              </a:rPr>
              <a:t>(~ -80 </a:t>
            </a:r>
            <a:r>
              <a:rPr lang="en-US" sz="2000" dirty="0" err="1" smtClean="0">
                <a:solidFill>
                  <a:srgbClr val="0070C0"/>
                </a:solidFill>
              </a:rPr>
              <a:t>dbm</a:t>
            </a:r>
            <a:r>
              <a:rPr lang="en-US" sz="2000" dirty="0" smtClean="0">
                <a:solidFill>
                  <a:srgbClr val="0070C0"/>
                </a:solidFill>
              </a:rPr>
              <a:t>)</a:t>
            </a:r>
            <a:endParaRPr lang="en-US" sz="2000" dirty="0">
              <a:solidFill>
                <a:srgbClr val="0070C0"/>
              </a:solidFill>
            </a:endParaRPr>
          </a:p>
        </p:txBody>
      </p:sp>
      <p:sp>
        <p:nvSpPr>
          <p:cNvPr id="4" name="Slide Number Placeholder 3"/>
          <p:cNvSpPr txBox="1">
            <a:spLocks noGrp="1"/>
          </p:cNvSpPr>
          <p:nvPr/>
        </p:nvSpPr>
        <p:spPr>
          <a:xfrm>
            <a:off x="0" y="1055688"/>
            <a:ext cx="304800" cy="244475"/>
          </a:xfrm>
          <a:prstGeom prst="rect">
            <a:avLst/>
          </a:prstGeom>
          <a:noFill/>
        </p:spPr>
        <p:txBody>
          <a:bodyPr anchor="ctr">
            <a:normAutofit fontScale="62500" lnSpcReduction="20000"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fld id="{8730F97C-D078-428A-9509-0AE1E56547CE}" type="slidenum">
              <a:rPr lang="en-US" sz="1400" b="1">
                <a:solidFill>
                  <a:srgbClr val="FFFFFF"/>
                </a:solidFill>
                <a:latin typeface="+mn-lt"/>
              </a:rPr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t>49</a:t>
            </a:fld>
            <a:endParaRPr lang="en-US" sz="1400" b="1">
              <a:solidFill>
                <a:srgbClr val="FFFFFF"/>
              </a:solidFill>
              <a:latin typeface="+mn-lt"/>
            </a:endParaRPr>
          </a:p>
        </p:txBody>
      </p:sp>
      <p:graphicFrame>
        <p:nvGraphicFramePr>
          <p:cNvPr id="2050" name="Object 3"/>
          <p:cNvGraphicFramePr>
            <a:graphicFrameLocks noChangeAspect="1"/>
          </p:cNvGraphicFramePr>
          <p:nvPr/>
        </p:nvGraphicFramePr>
        <p:xfrm>
          <a:off x="1752600" y="2667000"/>
          <a:ext cx="4940300" cy="706438"/>
        </p:xfrm>
        <a:graphic>
          <a:graphicData uri="http://schemas.openxmlformats.org/presentationml/2006/ole">
            <p:oleObj spid="_x0000_s2050" name="Equation" r:id="rId3" imgW="3022560" imgH="431640" progId="Equation.3">
              <p:embed/>
            </p:oleObj>
          </a:graphicData>
        </a:graphic>
      </p:graphicFrame>
      <p:sp>
        <p:nvSpPr>
          <p:cNvPr id="9" name="AutoShape 3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8534400" y="1447800"/>
            <a:ext cx="381000" cy="228600"/>
          </a:xfrm>
          <a:prstGeom prst="rightArrow">
            <a:avLst>
              <a:gd name="adj1" fmla="val 50000"/>
              <a:gd name="adj2" fmla="val 41667"/>
            </a:avLst>
          </a:prstGeom>
          <a:solidFill>
            <a:schemeClr val="accent2">
              <a:lumMod val="60000"/>
              <a:lumOff val="40000"/>
            </a:schemeClr>
          </a:solidFill>
          <a:ln w="9360">
            <a:solidFill>
              <a:schemeClr val="accent1">
                <a:lumMod val="75000"/>
              </a:schemeClr>
            </a:solidFill>
            <a:miter lim="800000"/>
            <a:headEnd/>
            <a:tailEnd/>
          </a:ln>
        </p:spPr>
        <p:txBody>
          <a:bodyPr wrap="none" lIns="90000" tIns="46800" rIns="90000" bIns="4680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n-GB" sz="800" dirty="0">
                <a:solidFill>
                  <a:srgbClr val="000000"/>
                </a:solidFill>
                <a:latin typeface="+mn-lt"/>
              </a:rPr>
              <a:t>Return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Wireless Networking and Communications Group</a:t>
            </a:r>
            <a:endParaRPr lang="en-US"/>
          </a:p>
        </p:txBody>
      </p:sp>
      <p:sp>
        <p:nvSpPr>
          <p:cNvPr id="20482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Problem Statement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fld id="{C08C18CD-4260-419A-AF11-68DBFF3B4362}" type="slidenum">
              <a:rPr lang="en-US"/>
              <a:pPr>
                <a:defRPr/>
              </a:pPr>
              <a:t>5</a:t>
            </a:fld>
            <a:endParaRPr lang="en-US" dirty="0"/>
          </a:p>
        </p:txBody>
      </p:sp>
      <p:sp>
        <p:nvSpPr>
          <p:cNvPr id="20484" name="Content Placeholder 4"/>
          <p:cNvSpPr>
            <a:spLocks noGrp="1"/>
          </p:cNvSpPr>
          <p:nvPr>
            <p:ph sz="quarter" idx="1"/>
          </p:nvPr>
        </p:nvSpPr>
        <p:spPr>
          <a:ln w="9525"/>
        </p:spPr>
        <p:txBody>
          <a:bodyPr/>
          <a:lstStyle/>
          <a:p>
            <a:r>
              <a:rPr lang="en-US" smtClean="0"/>
              <a:t>Designing wireless transceivers to mitigate residual RFI </a:t>
            </a:r>
          </a:p>
        </p:txBody>
      </p:sp>
      <p:sp>
        <p:nvSpPr>
          <p:cNvPr id="108" name="Oval 107"/>
          <p:cNvSpPr/>
          <p:nvPr/>
        </p:nvSpPr>
        <p:spPr>
          <a:xfrm>
            <a:off x="2476500" y="2362200"/>
            <a:ext cx="3124200" cy="3048000"/>
          </a:xfrm>
          <a:prstGeom prst="ellipse">
            <a:avLst/>
          </a:prstGeom>
          <a:noFill/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14" name="Multiply 113"/>
          <p:cNvSpPr/>
          <p:nvPr/>
        </p:nvSpPr>
        <p:spPr>
          <a:xfrm>
            <a:off x="3543300" y="3276600"/>
            <a:ext cx="228600" cy="228600"/>
          </a:xfrm>
          <a:prstGeom prst="mathMultiply">
            <a:avLst/>
          </a:pr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cxnSp>
        <p:nvCxnSpPr>
          <p:cNvPr id="115" name="Straight Arrow Connector 114"/>
          <p:cNvCxnSpPr/>
          <p:nvPr/>
        </p:nvCxnSpPr>
        <p:spPr>
          <a:xfrm>
            <a:off x="876300" y="2895600"/>
            <a:ext cx="3276600" cy="685800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7" name="Straight Arrow Connector 116"/>
          <p:cNvCxnSpPr/>
          <p:nvPr/>
        </p:nvCxnSpPr>
        <p:spPr>
          <a:xfrm>
            <a:off x="3086100" y="2895600"/>
            <a:ext cx="1066800" cy="609600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9" name="Straight Arrow Connector 118"/>
          <p:cNvCxnSpPr/>
          <p:nvPr/>
        </p:nvCxnSpPr>
        <p:spPr>
          <a:xfrm flipV="1">
            <a:off x="495300" y="3657600"/>
            <a:ext cx="3581400" cy="1219200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4" name="TextBox 123"/>
          <p:cNvSpPr txBox="1"/>
          <p:nvPr/>
        </p:nvSpPr>
        <p:spPr>
          <a:xfrm>
            <a:off x="3390900" y="5029200"/>
            <a:ext cx="1463675" cy="3698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chemeClr val="accent2">
                    <a:lumMod val="75000"/>
                  </a:schemeClr>
                </a:solidFill>
                <a:latin typeface="Calibri" pitchFamily="34" charset="0"/>
              </a:rPr>
              <a:t>Guard zone</a:t>
            </a:r>
          </a:p>
        </p:txBody>
      </p:sp>
      <p:sp>
        <p:nvSpPr>
          <p:cNvPr id="20491" name="TextBox 124"/>
          <p:cNvSpPr txBox="1">
            <a:spLocks noChangeArrowheads="1"/>
          </p:cNvSpPr>
          <p:nvPr/>
        </p:nvSpPr>
        <p:spPr bwMode="auto">
          <a:xfrm>
            <a:off x="2781300" y="5715000"/>
            <a:ext cx="32766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solidFill>
                  <a:srgbClr val="0070C0"/>
                </a:solidFill>
                <a:latin typeface="Calibri" pitchFamily="34" charset="0"/>
              </a:rPr>
              <a:t>Example: Dense Wi-Fi Networks</a:t>
            </a:r>
          </a:p>
        </p:txBody>
      </p:sp>
      <p:grpSp>
        <p:nvGrpSpPr>
          <p:cNvPr id="20492" name="Group 90"/>
          <p:cNvGrpSpPr>
            <a:grpSpLocks/>
          </p:cNvGrpSpPr>
          <p:nvPr/>
        </p:nvGrpSpPr>
        <p:grpSpPr bwMode="auto">
          <a:xfrm>
            <a:off x="114300" y="1905000"/>
            <a:ext cx="1600200" cy="1752600"/>
            <a:chOff x="114300" y="1905000"/>
            <a:chExt cx="1600200" cy="1752600"/>
          </a:xfrm>
        </p:grpSpPr>
        <p:sp>
          <p:nvSpPr>
            <p:cNvPr id="23" name="laptop"/>
            <p:cNvSpPr>
              <a:spLocks noEditPoints="1" noChangeArrowheads="1"/>
            </p:cNvSpPr>
            <p:nvPr/>
          </p:nvSpPr>
          <p:spPr bwMode="auto">
            <a:xfrm>
              <a:off x="1181100" y="2438400"/>
              <a:ext cx="381000" cy="304800"/>
            </a:xfrm>
            <a:custGeom>
              <a:avLst/>
              <a:gdLst>
                <a:gd name="T0" fmla="*/ 3362 w 21600"/>
                <a:gd name="T1" fmla="*/ 0 h 21600"/>
                <a:gd name="T2" fmla="*/ 3362 w 21600"/>
                <a:gd name="T3" fmla="*/ 7173 h 21600"/>
                <a:gd name="T4" fmla="*/ 18327 w 21600"/>
                <a:gd name="T5" fmla="*/ 0 h 21600"/>
                <a:gd name="T6" fmla="*/ 18327 w 21600"/>
                <a:gd name="T7" fmla="*/ 7173 h 21600"/>
                <a:gd name="T8" fmla="*/ 10800 w 21600"/>
                <a:gd name="T9" fmla="*/ 0 h 21600"/>
                <a:gd name="T10" fmla="*/ 10800 w 21600"/>
                <a:gd name="T11" fmla="*/ 21600 h 21600"/>
                <a:gd name="T12" fmla="*/ 0 w 21600"/>
                <a:gd name="T13" fmla="*/ 21600 h 21600"/>
                <a:gd name="T14" fmla="*/ 21600 w 21600"/>
                <a:gd name="T15" fmla="*/ 21600 h 21600"/>
                <a:gd name="T16" fmla="*/ 4445 w 21600"/>
                <a:gd name="T17" fmla="*/ 1858 h 21600"/>
                <a:gd name="T18" fmla="*/ 17311 w 21600"/>
                <a:gd name="T19" fmla="*/ 12323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 extrusionOk="0">
                  <a:moveTo>
                    <a:pt x="3362" y="0"/>
                  </a:moveTo>
                  <a:lnTo>
                    <a:pt x="18327" y="0"/>
                  </a:lnTo>
                  <a:lnTo>
                    <a:pt x="18327" y="14347"/>
                  </a:lnTo>
                  <a:lnTo>
                    <a:pt x="3362" y="14347"/>
                  </a:lnTo>
                  <a:lnTo>
                    <a:pt x="3362" y="0"/>
                  </a:lnTo>
                  <a:close/>
                </a:path>
                <a:path w="21600" h="21600" extrusionOk="0">
                  <a:moveTo>
                    <a:pt x="3340" y="15068"/>
                  </a:moveTo>
                  <a:lnTo>
                    <a:pt x="0" y="19877"/>
                  </a:lnTo>
                  <a:lnTo>
                    <a:pt x="21600" y="19877"/>
                  </a:lnTo>
                  <a:lnTo>
                    <a:pt x="18327" y="15068"/>
                  </a:lnTo>
                  <a:lnTo>
                    <a:pt x="3340" y="15068"/>
                  </a:lnTo>
                  <a:close/>
                </a:path>
                <a:path w="21600" h="21600" extrusionOk="0">
                  <a:moveTo>
                    <a:pt x="0" y="19877"/>
                  </a:moveTo>
                  <a:lnTo>
                    <a:pt x="0" y="21600"/>
                  </a:lnTo>
                  <a:lnTo>
                    <a:pt x="21600" y="21600"/>
                  </a:lnTo>
                  <a:lnTo>
                    <a:pt x="21600" y="19877"/>
                  </a:lnTo>
                  <a:lnTo>
                    <a:pt x="0" y="19877"/>
                  </a:lnTo>
                  <a:close/>
                </a:path>
                <a:path w="21600" h="21600" extrusionOk="0">
                  <a:moveTo>
                    <a:pt x="4186" y="1523"/>
                  </a:moveTo>
                  <a:lnTo>
                    <a:pt x="17547" y="1523"/>
                  </a:lnTo>
                  <a:lnTo>
                    <a:pt x="17547" y="12744"/>
                  </a:lnTo>
                  <a:lnTo>
                    <a:pt x="4186" y="12744"/>
                  </a:lnTo>
                  <a:lnTo>
                    <a:pt x="4186" y="1523"/>
                  </a:lnTo>
                  <a:close/>
                </a:path>
                <a:path w="21600" h="21600" extrusionOk="0">
                  <a:moveTo>
                    <a:pt x="3318" y="15549"/>
                  </a:moveTo>
                  <a:lnTo>
                    <a:pt x="2917" y="16110"/>
                  </a:lnTo>
                  <a:lnTo>
                    <a:pt x="18727" y="16110"/>
                  </a:lnTo>
                  <a:lnTo>
                    <a:pt x="18327" y="15549"/>
                  </a:lnTo>
                  <a:lnTo>
                    <a:pt x="3318" y="15549"/>
                  </a:lnTo>
                  <a:close/>
                </a:path>
                <a:path w="21600" h="21600" extrusionOk="0">
                  <a:moveTo>
                    <a:pt x="6213" y="18314"/>
                  </a:moveTo>
                  <a:lnTo>
                    <a:pt x="5946" y="18875"/>
                  </a:lnTo>
                  <a:lnTo>
                    <a:pt x="15766" y="18875"/>
                  </a:lnTo>
                  <a:lnTo>
                    <a:pt x="15499" y="18314"/>
                  </a:lnTo>
                  <a:lnTo>
                    <a:pt x="6213" y="18314"/>
                  </a:lnTo>
                  <a:close/>
                </a:path>
                <a:path w="21600" h="21600" extrusionOk="0">
                  <a:moveTo>
                    <a:pt x="2828" y="16471"/>
                  </a:moveTo>
                  <a:lnTo>
                    <a:pt x="2405" y="17072"/>
                  </a:lnTo>
                  <a:lnTo>
                    <a:pt x="19284" y="17072"/>
                  </a:lnTo>
                  <a:lnTo>
                    <a:pt x="18839" y="16471"/>
                  </a:lnTo>
                  <a:lnTo>
                    <a:pt x="2828" y="16471"/>
                  </a:lnTo>
                  <a:close/>
                </a:path>
                <a:path w="21600" h="21600" extrusionOk="0">
                  <a:moveTo>
                    <a:pt x="2316" y="17352"/>
                  </a:moveTo>
                  <a:lnTo>
                    <a:pt x="1871" y="17953"/>
                  </a:lnTo>
                  <a:lnTo>
                    <a:pt x="19863" y="17953"/>
                  </a:lnTo>
                  <a:lnTo>
                    <a:pt x="19395" y="17352"/>
                  </a:lnTo>
                  <a:lnTo>
                    <a:pt x="2316" y="17352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9525">
              <a:solidFill>
                <a:schemeClr val="accent1"/>
              </a:solidFill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cxnSp>
          <p:nvCxnSpPr>
            <p:cNvPr id="25" name="Straight Arrow Connector 24"/>
            <p:cNvCxnSpPr/>
            <p:nvPr/>
          </p:nvCxnSpPr>
          <p:spPr>
            <a:xfrm rot="10800000" flipV="1">
              <a:off x="647700" y="2590800"/>
              <a:ext cx="533400" cy="457200"/>
            </a:xfrm>
            <a:prstGeom prst="straightConnector1">
              <a:avLst/>
            </a:prstGeom>
            <a:ln>
              <a:solidFill>
                <a:srgbClr val="128438"/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0549" name="Group 54"/>
            <p:cNvGrpSpPr>
              <a:grpSpLocks/>
            </p:cNvGrpSpPr>
            <p:nvPr/>
          </p:nvGrpSpPr>
          <p:grpSpPr bwMode="auto">
            <a:xfrm>
              <a:off x="114300" y="1905000"/>
              <a:ext cx="1600200" cy="1752600"/>
              <a:chOff x="115888" y="1914525"/>
              <a:chExt cx="1600200" cy="1795463"/>
            </a:xfrm>
          </p:grpSpPr>
          <p:sp>
            <p:nvSpPr>
              <p:cNvPr id="56" name="Rectangle 55"/>
              <p:cNvSpPr/>
              <p:nvPr/>
            </p:nvSpPr>
            <p:spPr bwMode="auto">
              <a:xfrm>
                <a:off x="115888" y="2338996"/>
                <a:ext cx="1600200" cy="1370992"/>
              </a:xfrm>
              <a:prstGeom prst="rect">
                <a:avLst/>
              </a:prstGeom>
              <a:noFill/>
              <a:ln w="9525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/>
              </a:p>
            </p:txBody>
          </p:sp>
          <p:cxnSp>
            <p:nvCxnSpPr>
              <p:cNvPr id="57" name="Straight Connector 56"/>
              <p:cNvCxnSpPr/>
              <p:nvPr/>
            </p:nvCxnSpPr>
            <p:spPr bwMode="auto">
              <a:xfrm>
                <a:off x="115888" y="2308096"/>
                <a:ext cx="1600200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8" name="Straight Connector 57"/>
              <p:cNvCxnSpPr/>
              <p:nvPr/>
            </p:nvCxnSpPr>
            <p:spPr bwMode="auto">
              <a:xfrm flipV="1">
                <a:off x="115888" y="1927536"/>
                <a:ext cx="762000" cy="38056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9" name="Straight Connector 58"/>
              <p:cNvCxnSpPr/>
              <p:nvPr/>
            </p:nvCxnSpPr>
            <p:spPr bwMode="auto">
              <a:xfrm>
                <a:off x="877888" y="1927536"/>
                <a:ext cx="419100" cy="182148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0" name="Straight Connector 59"/>
              <p:cNvCxnSpPr/>
              <p:nvPr/>
            </p:nvCxnSpPr>
            <p:spPr bwMode="auto">
              <a:xfrm rot="5400000" flipH="1" flipV="1">
                <a:off x="1201055" y="2008871"/>
                <a:ext cx="190281" cy="1587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1" name="Straight Connector 60"/>
              <p:cNvCxnSpPr/>
              <p:nvPr/>
            </p:nvCxnSpPr>
            <p:spPr bwMode="auto">
              <a:xfrm>
                <a:off x="1296988" y="1917778"/>
                <a:ext cx="114300" cy="3253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2" name="Straight Connector 61"/>
              <p:cNvCxnSpPr/>
              <p:nvPr/>
            </p:nvCxnSpPr>
            <p:spPr bwMode="auto">
              <a:xfrm>
                <a:off x="1411288" y="2156848"/>
                <a:ext cx="304800" cy="146369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3" name="Straight Connector 62"/>
              <p:cNvCxnSpPr/>
              <p:nvPr/>
            </p:nvCxnSpPr>
            <p:spPr bwMode="auto">
              <a:xfrm rot="5400000">
                <a:off x="1290979" y="2036500"/>
                <a:ext cx="237443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pic>
          <p:nvPicPr>
            <p:cNvPr id="20550" name="Picture 2" descr="http://www.pcrush.com/images/hi-res/191735.jpg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266700" y="3048000"/>
              <a:ext cx="457200" cy="457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47" name="Rectangle 146"/>
            <p:cNvSpPr/>
            <p:nvPr/>
          </p:nvSpPr>
          <p:spPr>
            <a:xfrm>
              <a:off x="419100" y="2667000"/>
              <a:ext cx="457200" cy="76200"/>
            </a:xfrm>
            <a:prstGeom prst="rect">
              <a:avLst/>
            </a:prstGeom>
            <a:gradFill flip="none" rotWithShape="1">
              <a:gsLst>
                <a:gs pos="52000">
                  <a:schemeClr val="bg1"/>
                </a:gs>
                <a:gs pos="0">
                  <a:schemeClr val="accent1">
                    <a:lumMod val="75000"/>
                  </a:schemeClr>
                </a:gs>
              </a:gsLst>
              <a:lin ang="0" scaled="0"/>
              <a:tileRect/>
            </a:gradFill>
            <a:ln w="3175"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</p:grpSp>
      <p:grpSp>
        <p:nvGrpSpPr>
          <p:cNvPr id="20493" name="Group 89"/>
          <p:cNvGrpSpPr>
            <a:grpSpLocks/>
          </p:cNvGrpSpPr>
          <p:nvPr/>
        </p:nvGrpSpPr>
        <p:grpSpPr bwMode="auto">
          <a:xfrm>
            <a:off x="114300" y="3878263"/>
            <a:ext cx="1600200" cy="1752600"/>
            <a:chOff x="114300" y="3878580"/>
            <a:chExt cx="1600200" cy="1752600"/>
          </a:xfrm>
        </p:grpSpPr>
        <p:sp>
          <p:nvSpPr>
            <p:cNvPr id="73" name="laptop"/>
            <p:cNvSpPr>
              <a:spLocks noEditPoints="1" noChangeArrowheads="1"/>
            </p:cNvSpPr>
            <p:nvPr/>
          </p:nvSpPr>
          <p:spPr bwMode="auto">
            <a:xfrm>
              <a:off x="266700" y="4335780"/>
              <a:ext cx="381000" cy="304800"/>
            </a:xfrm>
            <a:custGeom>
              <a:avLst/>
              <a:gdLst>
                <a:gd name="T0" fmla="*/ 3362 w 21600"/>
                <a:gd name="T1" fmla="*/ 0 h 21600"/>
                <a:gd name="T2" fmla="*/ 3362 w 21600"/>
                <a:gd name="T3" fmla="*/ 7173 h 21600"/>
                <a:gd name="T4" fmla="*/ 18327 w 21600"/>
                <a:gd name="T5" fmla="*/ 0 h 21600"/>
                <a:gd name="T6" fmla="*/ 18327 w 21600"/>
                <a:gd name="T7" fmla="*/ 7173 h 21600"/>
                <a:gd name="T8" fmla="*/ 10800 w 21600"/>
                <a:gd name="T9" fmla="*/ 0 h 21600"/>
                <a:gd name="T10" fmla="*/ 10800 w 21600"/>
                <a:gd name="T11" fmla="*/ 21600 h 21600"/>
                <a:gd name="T12" fmla="*/ 0 w 21600"/>
                <a:gd name="T13" fmla="*/ 21600 h 21600"/>
                <a:gd name="T14" fmla="*/ 21600 w 21600"/>
                <a:gd name="T15" fmla="*/ 21600 h 21600"/>
                <a:gd name="T16" fmla="*/ 4445 w 21600"/>
                <a:gd name="T17" fmla="*/ 1858 h 21600"/>
                <a:gd name="T18" fmla="*/ 17311 w 21600"/>
                <a:gd name="T19" fmla="*/ 12323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 extrusionOk="0">
                  <a:moveTo>
                    <a:pt x="3362" y="0"/>
                  </a:moveTo>
                  <a:lnTo>
                    <a:pt x="18327" y="0"/>
                  </a:lnTo>
                  <a:lnTo>
                    <a:pt x="18327" y="14347"/>
                  </a:lnTo>
                  <a:lnTo>
                    <a:pt x="3362" y="14347"/>
                  </a:lnTo>
                  <a:lnTo>
                    <a:pt x="3362" y="0"/>
                  </a:lnTo>
                  <a:close/>
                </a:path>
                <a:path w="21600" h="21600" extrusionOk="0">
                  <a:moveTo>
                    <a:pt x="3340" y="15068"/>
                  </a:moveTo>
                  <a:lnTo>
                    <a:pt x="0" y="19877"/>
                  </a:lnTo>
                  <a:lnTo>
                    <a:pt x="21600" y="19877"/>
                  </a:lnTo>
                  <a:lnTo>
                    <a:pt x="18327" y="15068"/>
                  </a:lnTo>
                  <a:lnTo>
                    <a:pt x="3340" y="15068"/>
                  </a:lnTo>
                  <a:close/>
                </a:path>
                <a:path w="21600" h="21600" extrusionOk="0">
                  <a:moveTo>
                    <a:pt x="0" y="19877"/>
                  </a:moveTo>
                  <a:lnTo>
                    <a:pt x="0" y="21600"/>
                  </a:lnTo>
                  <a:lnTo>
                    <a:pt x="21600" y="21600"/>
                  </a:lnTo>
                  <a:lnTo>
                    <a:pt x="21600" y="19877"/>
                  </a:lnTo>
                  <a:lnTo>
                    <a:pt x="0" y="19877"/>
                  </a:lnTo>
                  <a:close/>
                </a:path>
                <a:path w="21600" h="21600" extrusionOk="0">
                  <a:moveTo>
                    <a:pt x="4186" y="1523"/>
                  </a:moveTo>
                  <a:lnTo>
                    <a:pt x="17547" y="1523"/>
                  </a:lnTo>
                  <a:lnTo>
                    <a:pt x="17547" y="12744"/>
                  </a:lnTo>
                  <a:lnTo>
                    <a:pt x="4186" y="12744"/>
                  </a:lnTo>
                  <a:lnTo>
                    <a:pt x="4186" y="1523"/>
                  </a:lnTo>
                  <a:close/>
                </a:path>
                <a:path w="21600" h="21600" extrusionOk="0">
                  <a:moveTo>
                    <a:pt x="3318" y="15549"/>
                  </a:moveTo>
                  <a:lnTo>
                    <a:pt x="2917" y="16110"/>
                  </a:lnTo>
                  <a:lnTo>
                    <a:pt x="18727" y="16110"/>
                  </a:lnTo>
                  <a:lnTo>
                    <a:pt x="18327" y="15549"/>
                  </a:lnTo>
                  <a:lnTo>
                    <a:pt x="3318" y="15549"/>
                  </a:lnTo>
                  <a:close/>
                </a:path>
                <a:path w="21600" h="21600" extrusionOk="0">
                  <a:moveTo>
                    <a:pt x="6213" y="18314"/>
                  </a:moveTo>
                  <a:lnTo>
                    <a:pt x="5946" y="18875"/>
                  </a:lnTo>
                  <a:lnTo>
                    <a:pt x="15766" y="18875"/>
                  </a:lnTo>
                  <a:lnTo>
                    <a:pt x="15499" y="18314"/>
                  </a:lnTo>
                  <a:lnTo>
                    <a:pt x="6213" y="18314"/>
                  </a:lnTo>
                  <a:close/>
                </a:path>
                <a:path w="21600" h="21600" extrusionOk="0">
                  <a:moveTo>
                    <a:pt x="2828" y="16471"/>
                  </a:moveTo>
                  <a:lnTo>
                    <a:pt x="2405" y="17072"/>
                  </a:lnTo>
                  <a:lnTo>
                    <a:pt x="19284" y="17072"/>
                  </a:lnTo>
                  <a:lnTo>
                    <a:pt x="18839" y="16471"/>
                  </a:lnTo>
                  <a:lnTo>
                    <a:pt x="2828" y="16471"/>
                  </a:lnTo>
                  <a:close/>
                </a:path>
                <a:path w="21600" h="21600" extrusionOk="0">
                  <a:moveTo>
                    <a:pt x="2316" y="17352"/>
                  </a:moveTo>
                  <a:lnTo>
                    <a:pt x="1871" y="17953"/>
                  </a:lnTo>
                  <a:lnTo>
                    <a:pt x="19863" y="17953"/>
                  </a:lnTo>
                  <a:lnTo>
                    <a:pt x="19395" y="17352"/>
                  </a:lnTo>
                  <a:lnTo>
                    <a:pt x="2316" y="17352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9525">
              <a:solidFill>
                <a:schemeClr val="accent1"/>
              </a:solidFill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cxnSp>
          <p:nvCxnSpPr>
            <p:cNvPr id="74" name="Straight Arrow Connector 73"/>
            <p:cNvCxnSpPr/>
            <p:nvPr/>
          </p:nvCxnSpPr>
          <p:spPr>
            <a:xfrm flipH="1">
              <a:off x="419100" y="4640580"/>
              <a:ext cx="19050" cy="508000"/>
            </a:xfrm>
            <a:prstGeom prst="straightConnector1">
              <a:avLst/>
            </a:prstGeom>
            <a:ln>
              <a:solidFill>
                <a:srgbClr val="128438"/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0536" name="Group 74"/>
            <p:cNvGrpSpPr>
              <a:grpSpLocks/>
            </p:cNvGrpSpPr>
            <p:nvPr/>
          </p:nvGrpSpPr>
          <p:grpSpPr bwMode="auto">
            <a:xfrm>
              <a:off x="114300" y="3878580"/>
              <a:ext cx="1600200" cy="1752600"/>
              <a:chOff x="115888" y="1914525"/>
              <a:chExt cx="1600200" cy="1795463"/>
            </a:xfrm>
          </p:grpSpPr>
          <p:sp>
            <p:nvSpPr>
              <p:cNvPr id="76" name="Rectangle 75"/>
              <p:cNvSpPr/>
              <p:nvPr/>
            </p:nvSpPr>
            <p:spPr bwMode="auto">
              <a:xfrm>
                <a:off x="115888" y="2338995"/>
                <a:ext cx="1600200" cy="1370993"/>
              </a:xfrm>
              <a:prstGeom prst="rect">
                <a:avLst/>
              </a:prstGeom>
              <a:noFill/>
              <a:ln w="9525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/>
              </a:p>
            </p:txBody>
          </p:sp>
          <p:cxnSp>
            <p:nvCxnSpPr>
              <p:cNvPr id="77" name="Straight Connector 76"/>
              <p:cNvCxnSpPr/>
              <p:nvPr/>
            </p:nvCxnSpPr>
            <p:spPr bwMode="auto">
              <a:xfrm>
                <a:off x="115888" y="2308096"/>
                <a:ext cx="1600200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8" name="Straight Connector 77"/>
              <p:cNvCxnSpPr/>
              <p:nvPr/>
            </p:nvCxnSpPr>
            <p:spPr bwMode="auto">
              <a:xfrm flipV="1">
                <a:off x="115888" y="1927536"/>
                <a:ext cx="762000" cy="38056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9" name="Straight Connector 78"/>
              <p:cNvCxnSpPr/>
              <p:nvPr/>
            </p:nvCxnSpPr>
            <p:spPr bwMode="auto">
              <a:xfrm>
                <a:off x="877888" y="1927536"/>
                <a:ext cx="419100" cy="182148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0" name="Straight Connector 79"/>
              <p:cNvCxnSpPr/>
              <p:nvPr/>
            </p:nvCxnSpPr>
            <p:spPr bwMode="auto">
              <a:xfrm rot="5400000" flipH="1" flipV="1">
                <a:off x="1201055" y="2008871"/>
                <a:ext cx="190280" cy="1587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1" name="Straight Connector 80"/>
              <p:cNvCxnSpPr/>
              <p:nvPr/>
            </p:nvCxnSpPr>
            <p:spPr bwMode="auto">
              <a:xfrm>
                <a:off x="1296988" y="1917778"/>
                <a:ext cx="114300" cy="3253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2" name="Straight Connector 81"/>
              <p:cNvCxnSpPr/>
              <p:nvPr/>
            </p:nvCxnSpPr>
            <p:spPr bwMode="auto">
              <a:xfrm>
                <a:off x="1411288" y="2156847"/>
                <a:ext cx="304800" cy="146369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3" name="Straight Connector 82"/>
              <p:cNvCxnSpPr/>
              <p:nvPr/>
            </p:nvCxnSpPr>
            <p:spPr bwMode="auto">
              <a:xfrm rot="5400000">
                <a:off x="1290979" y="2036500"/>
                <a:ext cx="237443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pic>
          <p:nvPicPr>
            <p:cNvPr id="20537" name="Picture 2" descr="http://www.pcrush.com/images/hi-res/191735.jpg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266700" y="5173980"/>
              <a:ext cx="457200" cy="457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64" name="Rectangle 163"/>
            <p:cNvSpPr/>
            <p:nvPr/>
          </p:nvSpPr>
          <p:spPr>
            <a:xfrm>
              <a:off x="495300" y="5029517"/>
              <a:ext cx="457200" cy="76200"/>
            </a:xfrm>
            <a:prstGeom prst="rect">
              <a:avLst/>
            </a:prstGeom>
            <a:gradFill flip="none" rotWithShape="1">
              <a:gsLst>
                <a:gs pos="80000">
                  <a:schemeClr val="bg1"/>
                </a:gs>
                <a:gs pos="0">
                  <a:schemeClr val="accent1">
                    <a:lumMod val="75000"/>
                  </a:schemeClr>
                </a:gs>
              </a:gsLst>
              <a:lin ang="0" scaled="0"/>
              <a:tileRect/>
            </a:gradFill>
            <a:ln w="3175"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</p:grpSp>
      <p:grpSp>
        <p:nvGrpSpPr>
          <p:cNvPr id="20494" name="Group 88"/>
          <p:cNvGrpSpPr>
            <a:grpSpLocks/>
          </p:cNvGrpSpPr>
          <p:nvPr/>
        </p:nvGrpSpPr>
        <p:grpSpPr bwMode="auto">
          <a:xfrm>
            <a:off x="1943100" y="1752600"/>
            <a:ext cx="3733800" cy="3200400"/>
            <a:chOff x="1943100" y="1752600"/>
            <a:chExt cx="3734435" cy="3200400"/>
          </a:xfrm>
        </p:grpSpPr>
        <p:cxnSp>
          <p:nvCxnSpPr>
            <p:cNvPr id="15" name="Straight Arrow Connector 14"/>
            <p:cNvCxnSpPr/>
            <p:nvPr/>
          </p:nvCxnSpPr>
          <p:spPr>
            <a:xfrm rot="5400000" flipH="1" flipV="1">
              <a:off x="4037408" y="3467080"/>
              <a:ext cx="458788" cy="230226"/>
            </a:xfrm>
            <a:prstGeom prst="straightConnector1">
              <a:avLst/>
            </a:prstGeom>
            <a:ln>
              <a:solidFill>
                <a:srgbClr val="128438"/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0515" name="Group 53"/>
            <p:cNvGrpSpPr>
              <a:grpSpLocks/>
            </p:cNvGrpSpPr>
            <p:nvPr/>
          </p:nvGrpSpPr>
          <p:grpSpPr bwMode="auto">
            <a:xfrm>
              <a:off x="1943100" y="1752600"/>
              <a:ext cx="2819400" cy="3200400"/>
              <a:chOff x="115888" y="1914525"/>
              <a:chExt cx="1600200" cy="1795463"/>
            </a:xfrm>
          </p:grpSpPr>
          <p:sp>
            <p:nvSpPr>
              <p:cNvPr id="44" name="Rectangle 43"/>
              <p:cNvSpPr/>
              <p:nvPr/>
            </p:nvSpPr>
            <p:spPr bwMode="auto">
              <a:xfrm>
                <a:off x="115888" y="2338454"/>
                <a:ext cx="1600472" cy="1371534"/>
              </a:xfrm>
              <a:prstGeom prst="rect">
                <a:avLst/>
              </a:prstGeom>
              <a:noFill/>
              <a:ln w="9525">
                <a:solidFill>
                  <a:schemeClr val="accent2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/>
              </a:p>
            </p:txBody>
          </p:sp>
          <p:cxnSp>
            <p:nvCxnSpPr>
              <p:cNvPr id="45" name="Straight Connector 44"/>
              <p:cNvCxnSpPr/>
              <p:nvPr/>
            </p:nvCxnSpPr>
            <p:spPr bwMode="auto">
              <a:xfrm>
                <a:off x="115888" y="2308173"/>
                <a:ext cx="1600472" cy="0"/>
              </a:xfrm>
              <a:prstGeom prst="line">
                <a:avLst/>
              </a:prstGeom>
              <a:ln>
                <a:solidFill>
                  <a:schemeClr val="accent2">
                    <a:lumMod val="60000"/>
                    <a:lumOff val="4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" name="Straight Connector 45"/>
              <p:cNvCxnSpPr/>
              <p:nvPr/>
            </p:nvCxnSpPr>
            <p:spPr bwMode="auto">
              <a:xfrm flipV="1">
                <a:off x="115888" y="1926993"/>
                <a:ext cx="762387" cy="381180"/>
              </a:xfrm>
              <a:prstGeom prst="line">
                <a:avLst/>
              </a:prstGeom>
              <a:ln>
                <a:solidFill>
                  <a:schemeClr val="accent2">
                    <a:lumMod val="60000"/>
                    <a:lumOff val="4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7" name="Straight Connector 46"/>
              <p:cNvCxnSpPr/>
              <p:nvPr/>
            </p:nvCxnSpPr>
            <p:spPr bwMode="auto">
              <a:xfrm>
                <a:off x="878275" y="1926993"/>
                <a:ext cx="419043" cy="182575"/>
              </a:xfrm>
              <a:prstGeom prst="line">
                <a:avLst/>
              </a:prstGeom>
              <a:ln>
                <a:solidFill>
                  <a:schemeClr val="accent2">
                    <a:lumMod val="60000"/>
                    <a:lumOff val="4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8" name="Straight Connector 47"/>
              <p:cNvCxnSpPr/>
              <p:nvPr/>
            </p:nvCxnSpPr>
            <p:spPr bwMode="auto">
              <a:xfrm rot="5400000" flipH="1" flipV="1">
                <a:off x="1201122" y="2008919"/>
                <a:ext cx="190590" cy="1802"/>
              </a:xfrm>
              <a:prstGeom prst="line">
                <a:avLst/>
              </a:prstGeom>
              <a:ln>
                <a:solidFill>
                  <a:schemeClr val="accent2">
                    <a:lumMod val="60000"/>
                    <a:lumOff val="4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9" name="Straight Connector 48"/>
              <p:cNvCxnSpPr/>
              <p:nvPr/>
            </p:nvCxnSpPr>
            <p:spPr bwMode="auto">
              <a:xfrm>
                <a:off x="1297318" y="1918087"/>
                <a:ext cx="114448" cy="2672"/>
              </a:xfrm>
              <a:prstGeom prst="line">
                <a:avLst/>
              </a:prstGeom>
              <a:ln>
                <a:solidFill>
                  <a:schemeClr val="accent2">
                    <a:lumMod val="60000"/>
                    <a:lumOff val="4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" name="Straight Connector 49"/>
              <p:cNvCxnSpPr/>
              <p:nvPr/>
            </p:nvCxnSpPr>
            <p:spPr bwMode="auto">
              <a:xfrm>
                <a:off x="1411766" y="2157661"/>
                <a:ext cx="304594" cy="146059"/>
              </a:xfrm>
              <a:prstGeom prst="line">
                <a:avLst/>
              </a:prstGeom>
              <a:ln>
                <a:solidFill>
                  <a:schemeClr val="accent2">
                    <a:lumMod val="60000"/>
                    <a:lumOff val="4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" name="Straight Connector 50"/>
              <p:cNvCxnSpPr/>
              <p:nvPr/>
            </p:nvCxnSpPr>
            <p:spPr bwMode="auto">
              <a:xfrm rot="5400000">
                <a:off x="1291067" y="2036984"/>
                <a:ext cx="237792" cy="0"/>
              </a:xfrm>
              <a:prstGeom prst="line">
                <a:avLst/>
              </a:prstGeom>
              <a:ln>
                <a:solidFill>
                  <a:schemeClr val="accent2">
                    <a:lumMod val="60000"/>
                    <a:lumOff val="4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65" name="laptop"/>
            <p:cNvSpPr>
              <a:spLocks noEditPoints="1" noChangeArrowheads="1"/>
            </p:cNvSpPr>
            <p:nvPr/>
          </p:nvSpPr>
          <p:spPr bwMode="auto">
            <a:xfrm>
              <a:off x="1943100" y="2514600"/>
              <a:ext cx="457278" cy="381000"/>
            </a:xfrm>
            <a:custGeom>
              <a:avLst/>
              <a:gdLst>
                <a:gd name="T0" fmla="*/ 3362 w 21600"/>
                <a:gd name="T1" fmla="*/ 0 h 21600"/>
                <a:gd name="T2" fmla="*/ 3362 w 21600"/>
                <a:gd name="T3" fmla="*/ 7173 h 21600"/>
                <a:gd name="T4" fmla="*/ 18327 w 21600"/>
                <a:gd name="T5" fmla="*/ 0 h 21600"/>
                <a:gd name="T6" fmla="*/ 18327 w 21600"/>
                <a:gd name="T7" fmla="*/ 7173 h 21600"/>
                <a:gd name="T8" fmla="*/ 10800 w 21600"/>
                <a:gd name="T9" fmla="*/ 0 h 21600"/>
                <a:gd name="T10" fmla="*/ 10800 w 21600"/>
                <a:gd name="T11" fmla="*/ 21600 h 21600"/>
                <a:gd name="T12" fmla="*/ 0 w 21600"/>
                <a:gd name="T13" fmla="*/ 21600 h 21600"/>
                <a:gd name="T14" fmla="*/ 21600 w 21600"/>
                <a:gd name="T15" fmla="*/ 21600 h 21600"/>
                <a:gd name="T16" fmla="*/ 4445 w 21600"/>
                <a:gd name="T17" fmla="*/ 1858 h 21600"/>
                <a:gd name="T18" fmla="*/ 17311 w 21600"/>
                <a:gd name="T19" fmla="*/ 12323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 extrusionOk="0">
                  <a:moveTo>
                    <a:pt x="3362" y="0"/>
                  </a:moveTo>
                  <a:lnTo>
                    <a:pt x="18327" y="0"/>
                  </a:lnTo>
                  <a:lnTo>
                    <a:pt x="18327" y="14347"/>
                  </a:lnTo>
                  <a:lnTo>
                    <a:pt x="3362" y="14347"/>
                  </a:lnTo>
                  <a:lnTo>
                    <a:pt x="3362" y="0"/>
                  </a:lnTo>
                  <a:close/>
                </a:path>
                <a:path w="21600" h="21600" extrusionOk="0">
                  <a:moveTo>
                    <a:pt x="3340" y="15068"/>
                  </a:moveTo>
                  <a:lnTo>
                    <a:pt x="0" y="19877"/>
                  </a:lnTo>
                  <a:lnTo>
                    <a:pt x="21600" y="19877"/>
                  </a:lnTo>
                  <a:lnTo>
                    <a:pt x="18327" y="15068"/>
                  </a:lnTo>
                  <a:lnTo>
                    <a:pt x="3340" y="15068"/>
                  </a:lnTo>
                  <a:close/>
                </a:path>
                <a:path w="21600" h="21600" extrusionOk="0">
                  <a:moveTo>
                    <a:pt x="0" y="19877"/>
                  </a:moveTo>
                  <a:lnTo>
                    <a:pt x="0" y="21600"/>
                  </a:lnTo>
                  <a:lnTo>
                    <a:pt x="21600" y="21600"/>
                  </a:lnTo>
                  <a:lnTo>
                    <a:pt x="21600" y="19877"/>
                  </a:lnTo>
                  <a:lnTo>
                    <a:pt x="0" y="19877"/>
                  </a:lnTo>
                  <a:close/>
                </a:path>
                <a:path w="21600" h="21600" extrusionOk="0">
                  <a:moveTo>
                    <a:pt x="4186" y="1523"/>
                  </a:moveTo>
                  <a:lnTo>
                    <a:pt x="17547" y="1523"/>
                  </a:lnTo>
                  <a:lnTo>
                    <a:pt x="17547" y="12744"/>
                  </a:lnTo>
                  <a:lnTo>
                    <a:pt x="4186" y="12744"/>
                  </a:lnTo>
                  <a:lnTo>
                    <a:pt x="4186" y="1523"/>
                  </a:lnTo>
                  <a:close/>
                </a:path>
                <a:path w="21600" h="21600" extrusionOk="0">
                  <a:moveTo>
                    <a:pt x="3318" y="15549"/>
                  </a:moveTo>
                  <a:lnTo>
                    <a:pt x="2917" y="16110"/>
                  </a:lnTo>
                  <a:lnTo>
                    <a:pt x="18727" y="16110"/>
                  </a:lnTo>
                  <a:lnTo>
                    <a:pt x="18327" y="15549"/>
                  </a:lnTo>
                  <a:lnTo>
                    <a:pt x="3318" y="15549"/>
                  </a:lnTo>
                  <a:close/>
                </a:path>
                <a:path w="21600" h="21600" extrusionOk="0">
                  <a:moveTo>
                    <a:pt x="6213" y="18314"/>
                  </a:moveTo>
                  <a:lnTo>
                    <a:pt x="5946" y="18875"/>
                  </a:lnTo>
                  <a:lnTo>
                    <a:pt x="15766" y="18875"/>
                  </a:lnTo>
                  <a:lnTo>
                    <a:pt x="15499" y="18314"/>
                  </a:lnTo>
                  <a:lnTo>
                    <a:pt x="6213" y="18314"/>
                  </a:lnTo>
                  <a:close/>
                </a:path>
                <a:path w="21600" h="21600" extrusionOk="0">
                  <a:moveTo>
                    <a:pt x="2828" y="16471"/>
                  </a:moveTo>
                  <a:lnTo>
                    <a:pt x="2405" y="17072"/>
                  </a:lnTo>
                  <a:lnTo>
                    <a:pt x="19284" y="17072"/>
                  </a:lnTo>
                  <a:lnTo>
                    <a:pt x="18839" y="16471"/>
                  </a:lnTo>
                  <a:lnTo>
                    <a:pt x="2828" y="16471"/>
                  </a:lnTo>
                  <a:close/>
                </a:path>
                <a:path w="21600" h="21600" extrusionOk="0">
                  <a:moveTo>
                    <a:pt x="2316" y="17352"/>
                  </a:moveTo>
                  <a:lnTo>
                    <a:pt x="1871" y="17953"/>
                  </a:lnTo>
                  <a:lnTo>
                    <a:pt x="19863" y="17953"/>
                  </a:lnTo>
                  <a:lnTo>
                    <a:pt x="19395" y="17352"/>
                  </a:lnTo>
                  <a:lnTo>
                    <a:pt x="2316" y="17352"/>
                  </a:lnTo>
                  <a:close/>
                </a:path>
              </a:pathLst>
            </a:custGeom>
            <a:solidFill>
              <a:schemeClr val="accent2">
                <a:lumMod val="20000"/>
                <a:lumOff val="80000"/>
              </a:schemeClr>
            </a:solidFill>
            <a:ln w="9525">
              <a:solidFill>
                <a:schemeClr val="accent2">
                  <a:lumMod val="75000"/>
                </a:schemeClr>
              </a:solidFill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pic>
          <p:nvPicPr>
            <p:cNvPr id="20517" name="Picture 2" descr="http://www.pcrush.com/images/hi-res/191735.jpg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4076700" y="2667000"/>
              <a:ext cx="609600" cy="609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69" name="laptop"/>
            <p:cNvSpPr>
              <a:spLocks noEditPoints="1" noChangeArrowheads="1"/>
            </p:cNvSpPr>
            <p:nvPr/>
          </p:nvSpPr>
          <p:spPr bwMode="auto">
            <a:xfrm>
              <a:off x="2857656" y="3429000"/>
              <a:ext cx="457278" cy="381000"/>
            </a:xfrm>
            <a:custGeom>
              <a:avLst/>
              <a:gdLst>
                <a:gd name="T0" fmla="*/ 3362 w 21600"/>
                <a:gd name="T1" fmla="*/ 0 h 21600"/>
                <a:gd name="T2" fmla="*/ 3362 w 21600"/>
                <a:gd name="T3" fmla="*/ 7173 h 21600"/>
                <a:gd name="T4" fmla="*/ 18327 w 21600"/>
                <a:gd name="T5" fmla="*/ 0 h 21600"/>
                <a:gd name="T6" fmla="*/ 18327 w 21600"/>
                <a:gd name="T7" fmla="*/ 7173 h 21600"/>
                <a:gd name="T8" fmla="*/ 10800 w 21600"/>
                <a:gd name="T9" fmla="*/ 0 h 21600"/>
                <a:gd name="T10" fmla="*/ 10800 w 21600"/>
                <a:gd name="T11" fmla="*/ 21600 h 21600"/>
                <a:gd name="T12" fmla="*/ 0 w 21600"/>
                <a:gd name="T13" fmla="*/ 21600 h 21600"/>
                <a:gd name="T14" fmla="*/ 21600 w 21600"/>
                <a:gd name="T15" fmla="*/ 21600 h 21600"/>
                <a:gd name="T16" fmla="*/ 4445 w 21600"/>
                <a:gd name="T17" fmla="*/ 1858 h 21600"/>
                <a:gd name="T18" fmla="*/ 17311 w 21600"/>
                <a:gd name="T19" fmla="*/ 12323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 extrusionOk="0">
                  <a:moveTo>
                    <a:pt x="3362" y="0"/>
                  </a:moveTo>
                  <a:lnTo>
                    <a:pt x="18327" y="0"/>
                  </a:lnTo>
                  <a:lnTo>
                    <a:pt x="18327" y="14347"/>
                  </a:lnTo>
                  <a:lnTo>
                    <a:pt x="3362" y="14347"/>
                  </a:lnTo>
                  <a:lnTo>
                    <a:pt x="3362" y="0"/>
                  </a:lnTo>
                  <a:close/>
                </a:path>
                <a:path w="21600" h="21600" extrusionOk="0">
                  <a:moveTo>
                    <a:pt x="3340" y="15068"/>
                  </a:moveTo>
                  <a:lnTo>
                    <a:pt x="0" y="19877"/>
                  </a:lnTo>
                  <a:lnTo>
                    <a:pt x="21600" y="19877"/>
                  </a:lnTo>
                  <a:lnTo>
                    <a:pt x="18327" y="15068"/>
                  </a:lnTo>
                  <a:lnTo>
                    <a:pt x="3340" y="15068"/>
                  </a:lnTo>
                  <a:close/>
                </a:path>
                <a:path w="21600" h="21600" extrusionOk="0">
                  <a:moveTo>
                    <a:pt x="0" y="19877"/>
                  </a:moveTo>
                  <a:lnTo>
                    <a:pt x="0" y="21600"/>
                  </a:lnTo>
                  <a:lnTo>
                    <a:pt x="21600" y="21600"/>
                  </a:lnTo>
                  <a:lnTo>
                    <a:pt x="21600" y="19877"/>
                  </a:lnTo>
                  <a:lnTo>
                    <a:pt x="0" y="19877"/>
                  </a:lnTo>
                  <a:close/>
                </a:path>
                <a:path w="21600" h="21600" extrusionOk="0">
                  <a:moveTo>
                    <a:pt x="4186" y="1523"/>
                  </a:moveTo>
                  <a:lnTo>
                    <a:pt x="17547" y="1523"/>
                  </a:lnTo>
                  <a:lnTo>
                    <a:pt x="17547" y="12744"/>
                  </a:lnTo>
                  <a:lnTo>
                    <a:pt x="4186" y="12744"/>
                  </a:lnTo>
                  <a:lnTo>
                    <a:pt x="4186" y="1523"/>
                  </a:lnTo>
                  <a:close/>
                </a:path>
                <a:path w="21600" h="21600" extrusionOk="0">
                  <a:moveTo>
                    <a:pt x="3318" y="15549"/>
                  </a:moveTo>
                  <a:lnTo>
                    <a:pt x="2917" y="16110"/>
                  </a:lnTo>
                  <a:lnTo>
                    <a:pt x="18727" y="16110"/>
                  </a:lnTo>
                  <a:lnTo>
                    <a:pt x="18327" y="15549"/>
                  </a:lnTo>
                  <a:lnTo>
                    <a:pt x="3318" y="15549"/>
                  </a:lnTo>
                  <a:close/>
                </a:path>
                <a:path w="21600" h="21600" extrusionOk="0">
                  <a:moveTo>
                    <a:pt x="6213" y="18314"/>
                  </a:moveTo>
                  <a:lnTo>
                    <a:pt x="5946" y="18875"/>
                  </a:lnTo>
                  <a:lnTo>
                    <a:pt x="15766" y="18875"/>
                  </a:lnTo>
                  <a:lnTo>
                    <a:pt x="15499" y="18314"/>
                  </a:lnTo>
                  <a:lnTo>
                    <a:pt x="6213" y="18314"/>
                  </a:lnTo>
                  <a:close/>
                </a:path>
                <a:path w="21600" h="21600" extrusionOk="0">
                  <a:moveTo>
                    <a:pt x="2828" y="16471"/>
                  </a:moveTo>
                  <a:lnTo>
                    <a:pt x="2405" y="17072"/>
                  </a:lnTo>
                  <a:lnTo>
                    <a:pt x="19284" y="17072"/>
                  </a:lnTo>
                  <a:lnTo>
                    <a:pt x="18839" y="16471"/>
                  </a:lnTo>
                  <a:lnTo>
                    <a:pt x="2828" y="16471"/>
                  </a:lnTo>
                  <a:close/>
                </a:path>
                <a:path w="21600" h="21600" extrusionOk="0">
                  <a:moveTo>
                    <a:pt x="2316" y="17352"/>
                  </a:moveTo>
                  <a:lnTo>
                    <a:pt x="1871" y="17953"/>
                  </a:lnTo>
                  <a:lnTo>
                    <a:pt x="19863" y="17953"/>
                  </a:lnTo>
                  <a:lnTo>
                    <a:pt x="19395" y="17352"/>
                  </a:lnTo>
                  <a:lnTo>
                    <a:pt x="2316" y="17352"/>
                  </a:lnTo>
                  <a:close/>
                </a:path>
              </a:pathLst>
            </a:custGeom>
            <a:solidFill>
              <a:schemeClr val="accent2">
                <a:lumMod val="20000"/>
                <a:lumOff val="80000"/>
              </a:schemeClr>
            </a:solidFill>
            <a:ln w="9525">
              <a:solidFill>
                <a:schemeClr val="accent2">
                  <a:lumMod val="75000"/>
                </a:schemeClr>
              </a:solidFill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cxnSp>
          <p:nvCxnSpPr>
            <p:cNvPr id="103" name="Straight Arrow Connector 102"/>
            <p:cNvCxnSpPr/>
            <p:nvPr/>
          </p:nvCxnSpPr>
          <p:spPr>
            <a:xfrm flipV="1">
              <a:off x="3314933" y="3200400"/>
              <a:ext cx="685917" cy="381000"/>
            </a:xfrm>
            <a:prstGeom prst="straightConnector1">
              <a:avLst/>
            </a:prstGeom>
            <a:ln>
              <a:solidFill>
                <a:srgbClr val="128438"/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2" name="Straight Arrow Connector 121"/>
            <p:cNvCxnSpPr/>
            <p:nvPr/>
          </p:nvCxnSpPr>
          <p:spPr>
            <a:xfrm>
              <a:off x="2476591" y="2668588"/>
              <a:ext cx="1524259" cy="379412"/>
            </a:xfrm>
            <a:prstGeom prst="straightConnector1">
              <a:avLst/>
            </a:prstGeom>
            <a:ln>
              <a:solidFill>
                <a:srgbClr val="128438"/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5" name="Rectangle 144"/>
            <p:cNvSpPr/>
            <p:nvPr/>
          </p:nvSpPr>
          <p:spPr>
            <a:xfrm>
              <a:off x="4319992" y="3527425"/>
              <a:ext cx="457278" cy="76200"/>
            </a:xfrm>
            <a:prstGeom prst="rect">
              <a:avLst/>
            </a:prstGeom>
            <a:gradFill>
              <a:gsLst>
                <a:gs pos="100000">
                  <a:schemeClr val="bg1"/>
                </a:gs>
                <a:gs pos="32000">
                  <a:schemeClr val="accent2">
                    <a:lumMod val="75000"/>
                  </a:schemeClr>
                </a:gs>
              </a:gsLst>
              <a:lin ang="0" scaled="1"/>
            </a:gradFill>
            <a:ln w="3175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166" name="TextBox 165"/>
            <p:cNvSpPr txBox="1"/>
            <p:nvPr/>
          </p:nvSpPr>
          <p:spPr>
            <a:xfrm>
              <a:off x="4213611" y="3543300"/>
              <a:ext cx="1463924" cy="307975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400" dirty="0">
                  <a:solidFill>
                    <a:schemeClr val="accent2">
                      <a:lumMod val="75000"/>
                    </a:schemeClr>
                  </a:solidFill>
                  <a:latin typeface="Calibri" pitchFamily="34" charset="0"/>
                </a:rPr>
                <a:t>Duration</a:t>
              </a:r>
              <a:endParaRPr lang="en-US" sz="1400" dirty="0">
                <a:solidFill>
                  <a:schemeClr val="accent2">
                    <a:lumMod val="75000"/>
                  </a:schemeClr>
                </a:solidFill>
                <a:latin typeface="Calibri" pitchFamily="34" charset="0"/>
              </a:endParaRPr>
            </a:p>
          </p:txBody>
        </p:sp>
        <p:sp>
          <p:nvSpPr>
            <p:cNvPr id="171" name="Rectangle 170"/>
            <p:cNvSpPr/>
            <p:nvPr/>
          </p:nvSpPr>
          <p:spPr>
            <a:xfrm>
              <a:off x="3162507" y="2743200"/>
              <a:ext cx="457278" cy="76200"/>
            </a:xfrm>
            <a:prstGeom prst="rect">
              <a:avLst/>
            </a:prstGeom>
            <a:gradFill>
              <a:gsLst>
                <a:gs pos="60000">
                  <a:schemeClr val="bg1"/>
                </a:gs>
                <a:gs pos="7000">
                  <a:schemeClr val="accent2">
                    <a:lumMod val="75000"/>
                  </a:schemeClr>
                </a:gs>
              </a:gsLst>
              <a:lin ang="0" scaled="1"/>
            </a:gradFill>
            <a:ln w="3175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172" name="Rectangle 171"/>
            <p:cNvSpPr/>
            <p:nvPr/>
          </p:nvSpPr>
          <p:spPr>
            <a:xfrm>
              <a:off x="3183149" y="3228975"/>
              <a:ext cx="457278" cy="76200"/>
            </a:xfrm>
            <a:prstGeom prst="rect">
              <a:avLst/>
            </a:prstGeom>
            <a:gradFill>
              <a:gsLst>
                <a:gs pos="34000">
                  <a:schemeClr val="bg1"/>
                </a:gs>
                <a:gs pos="2000">
                  <a:schemeClr val="accent2">
                    <a:lumMod val="75000"/>
                  </a:schemeClr>
                </a:gs>
              </a:gsLst>
              <a:lin ang="0" scaled="1"/>
            </a:gradFill>
            <a:ln w="3175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12" name="laptop"/>
            <p:cNvSpPr>
              <a:spLocks noEditPoints="1" noChangeArrowheads="1"/>
            </p:cNvSpPr>
            <p:nvPr/>
          </p:nvSpPr>
          <p:spPr bwMode="auto">
            <a:xfrm>
              <a:off x="3538809" y="3890963"/>
              <a:ext cx="1143194" cy="990600"/>
            </a:xfrm>
            <a:custGeom>
              <a:avLst/>
              <a:gdLst>
                <a:gd name="T0" fmla="*/ 3362 w 21600"/>
                <a:gd name="T1" fmla="*/ 0 h 21600"/>
                <a:gd name="T2" fmla="*/ 3362 w 21600"/>
                <a:gd name="T3" fmla="*/ 7173 h 21600"/>
                <a:gd name="T4" fmla="*/ 18327 w 21600"/>
                <a:gd name="T5" fmla="*/ 0 h 21600"/>
                <a:gd name="T6" fmla="*/ 18327 w 21600"/>
                <a:gd name="T7" fmla="*/ 7173 h 21600"/>
                <a:gd name="T8" fmla="*/ 10800 w 21600"/>
                <a:gd name="T9" fmla="*/ 0 h 21600"/>
                <a:gd name="T10" fmla="*/ 10800 w 21600"/>
                <a:gd name="T11" fmla="*/ 21600 h 21600"/>
                <a:gd name="T12" fmla="*/ 0 w 21600"/>
                <a:gd name="T13" fmla="*/ 21600 h 21600"/>
                <a:gd name="T14" fmla="*/ 21600 w 21600"/>
                <a:gd name="T15" fmla="*/ 21600 h 21600"/>
                <a:gd name="T16" fmla="*/ 4445 w 21600"/>
                <a:gd name="T17" fmla="*/ 1858 h 21600"/>
                <a:gd name="T18" fmla="*/ 17311 w 21600"/>
                <a:gd name="T19" fmla="*/ 12323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 extrusionOk="0">
                  <a:moveTo>
                    <a:pt x="3362" y="0"/>
                  </a:moveTo>
                  <a:lnTo>
                    <a:pt x="18327" y="0"/>
                  </a:lnTo>
                  <a:lnTo>
                    <a:pt x="18327" y="14347"/>
                  </a:lnTo>
                  <a:lnTo>
                    <a:pt x="3362" y="14347"/>
                  </a:lnTo>
                  <a:lnTo>
                    <a:pt x="3362" y="0"/>
                  </a:lnTo>
                  <a:close/>
                </a:path>
                <a:path w="21600" h="21600" extrusionOk="0">
                  <a:moveTo>
                    <a:pt x="3340" y="15068"/>
                  </a:moveTo>
                  <a:lnTo>
                    <a:pt x="0" y="19877"/>
                  </a:lnTo>
                  <a:lnTo>
                    <a:pt x="21600" y="19877"/>
                  </a:lnTo>
                  <a:lnTo>
                    <a:pt x="18327" y="15068"/>
                  </a:lnTo>
                  <a:lnTo>
                    <a:pt x="3340" y="15068"/>
                  </a:lnTo>
                  <a:close/>
                </a:path>
                <a:path w="21600" h="21600" extrusionOk="0">
                  <a:moveTo>
                    <a:pt x="0" y="19877"/>
                  </a:moveTo>
                  <a:lnTo>
                    <a:pt x="0" y="21600"/>
                  </a:lnTo>
                  <a:lnTo>
                    <a:pt x="21600" y="21600"/>
                  </a:lnTo>
                  <a:lnTo>
                    <a:pt x="21600" y="19877"/>
                  </a:lnTo>
                  <a:lnTo>
                    <a:pt x="0" y="19877"/>
                  </a:lnTo>
                  <a:close/>
                </a:path>
                <a:path w="21600" h="21600" extrusionOk="0">
                  <a:moveTo>
                    <a:pt x="4186" y="1523"/>
                  </a:moveTo>
                  <a:lnTo>
                    <a:pt x="17547" y="1523"/>
                  </a:lnTo>
                  <a:lnTo>
                    <a:pt x="17547" y="12744"/>
                  </a:lnTo>
                  <a:lnTo>
                    <a:pt x="4186" y="12744"/>
                  </a:lnTo>
                  <a:lnTo>
                    <a:pt x="4186" y="1523"/>
                  </a:lnTo>
                  <a:close/>
                </a:path>
                <a:path w="21600" h="21600" extrusionOk="0">
                  <a:moveTo>
                    <a:pt x="3318" y="15549"/>
                  </a:moveTo>
                  <a:lnTo>
                    <a:pt x="2917" y="16110"/>
                  </a:lnTo>
                  <a:lnTo>
                    <a:pt x="18727" y="16110"/>
                  </a:lnTo>
                  <a:lnTo>
                    <a:pt x="18327" y="15549"/>
                  </a:lnTo>
                  <a:lnTo>
                    <a:pt x="3318" y="15549"/>
                  </a:lnTo>
                  <a:close/>
                </a:path>
                <a:path w="21600" h="21600" extrusionOk="0">
                  <a:moveTo>
                    <a:pt x="6213" y="18314"/>
                  </a:moveTo>
                  <a:lnTo>
                    <a:pt x="5946" y="18875"/>
                  </a:lnTo>
                  <a:lnTo>
                    <a:pt x="15766" y="18875"/>
                  </a:lnTo>
                  <a:lnTo>
                    <a:pt x="15499" y="18314"/>
                  </a:lnTo>
                  <a:lnTo>
                    <a:pt x="6213" y="18314"/>
                  </a:lnTo>
                  <a:close/>
                </a:path>
                <a:path w="21600" h="21600" extrusionOk="0">
                  <a:moveTo>
                    <a:pt x="2828" y="16471"/>
                  </a:moveTo>
                  <a:lnTo>
                    <a:pt x="2405" y="17072"/>
                  </a:lnTo>
                  <a:lnTo>
                    <a:pt x="19284" y="17072"/>
                  </a:lnTo>
                  <a:lnTo>
                    <a:pt x="18839" y="16471"/>
                  </a:lnTo>
                  <a:lnTo>
                    <a:pt x="2828" y="16471"/>
                  </a:lnTo>
                  <a:close/>
                </a:path>
                <a:path w="21600" h="21600" extrusionOk="0">
                  <a:moveTo>
                    <a:pt x="2316" y="17352"/>
                  </a:moveTo>
                  <a:lnTo>
                    <a:pt x="1871" y="17953"/>
                  </a:lnTo>
                  <a:lnTo>
                    <a:pt x="19863" y="17953"/>
                  </a:lnTo>
                  <a:lnTo>
                    <a:pt x="19395" y="17352"/>
                  </a:lnTo>
                  <a:lnTo>
                    <a:pt x="2316" y="17352"/>
                  </a:lnTo>
                  <a:close/>
                </a:path>
              </a:pathLst>
            </a:custGeom>
            <a:solidFill>
              <a:schemeClr val="accent2">
                <a:lumMod val="20000"/>
                <a:lumOff val="80000"/>
              </a:schemeClr>
            </a:solidFill>
            <a:ln w="9525">
              <a:solidFill>
                <a:schemeClr val="accent2">
                  <a:lumMod val="75000"/>
                </a:schemeClr>
              </a:solidFill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</p:grpSp>
      <p:pic>
        <p:nvPicPr>
          <p:cNvPr id="20495" name="Picture 135" descr="antenna.bmp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146550" y="3900488"/>
            <a:ext cx="350838" cy="165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7" name="Picture 136" descr="roboard-wifi-card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076700" y="4521999"/>
            <a:ext cx="316424" cy="228600"/>
          </a:xfrm>
          <a:prstGeom prst="rect">
            <a:avLst/>
          </a:prstGeom>
          <a:noFill/>
          <a:ln>
            <a:noFill/>
          </a:ln>
          <a:scene3d>
            <a:camera prst="orthographicFront">
              <a:rot lat="18492322" lon="2183792" rev="19805648"/>
            </a:camera>
            <a:lightRig rig="twoPt" dir="t"/>
          </a:scene3d>
          <a:sp3d z="-88900"/>
        </p:spPr>
      </p:pic>
      <p:cxnSp>
        <p:nvCxnSpPr>
          <p:cNvPr id="138" name="Straight Connector 137"/>
          <p:cNvCxnSpPr/>
          <p:nvPr/>
        </p:nvCxnSpPr>
        <p:spPr>
          <a:xfrm rot="16200000" flipH="1">
            <a:off x="4102894" y="4312444"/>
            <a:ext cx="512762" cy="6350"/>
          </a:xfrm>
          <a:prstGeom prst="line">
            <a:avLst/>
          </a:prstGeom>
          <a:ln>
            <a:solidFill>
              <a:schemeClr val="accent4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0" name="Freeform 169"/>
          <p:cNvSpPr/>
          <p:nvPr/>
        </p:nvSpPr>
        <p:spPr>
          <a:xfrm>
            <a:off x="3278188" y="3962400"/>
            <a:ext cx="798512" cy="788988"/>
          </a:xfrm>
          <a:custGeom>
            <a:avLst/>
            <a:gdLst>
              <a:gd name="connsiteX0" fmla="*/ 273538 w 789354"/>
              <a:gd name="connsiteY0" fmla="*/ 789354 h 789354"/>
              <a:gd name="connsiteX1" fmla="*/ 85969 w 789354"/>
              <a:gd name="connsiteY1" fmla="*/ 265723 h 789354"/>
              <a:gd name="connsiteX2" fmla="*/ 789354 w 789354"/>
              <a:gd name="connsiteY2" fmla="*/ 0 h 7893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89354" h="789354">
                <a:moveTo>
                  <a:pt x="273538" y="789354"/>
                </a:moveTo>
                <a:cubicBezTo>
                  <a:pt x="136769" y="593318"/>
                  <a:pt x="0" y="397282"/>
                  <a:pt x="85969" y="265723"/>
                </a:cubicBezTo>
                <a:cubicBezTo>
                  <a:pt x="171938" y="134164"/>
                  <a:pt x="480646" y="67082"/>
                  <a:pt x="789354" y="0"/>
                </a:cubicBezTo>
              </a:path>
            </a:pathLst>
          </a:custGeom>
          <a:ln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pic>
        <p:nvPicPr>
          <p:cNvPr id="20499" name="Picture 2" descr="http://upload.wikimedia.org/wikipedia/en/thumb/3/32/Wi-Fi_Logo.svg/220px-Wi-Fi_Logo.svg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797300" y="2533650"/>
            <a:ext cx="238125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00" name="TextBox 92"/>
          <p:cNvSpPr txBox="1">
            <a:spLocks noChangeArrowheads="1"/>
          </p:cNvSpPr>
          <p:nvPr/>
        </p:nvSpPr>
        <p:spPr bwMode="auto">
          <a:xfrm>
            <a:off x="3962400" y="2470150"/>
            <a:ext cx="1463675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200">
                <a:latin typeface="Calibri" pitchFamily="34" charset="0"/>
              </a:rPr>
              <a:t>Channel 11</a:t>
            </a:r>
          </a:p>
        </p:txBody>
      </p:sp>
      <p:pic>
        <p:nvPicPr>
          <p:cNvPr id="20501" name="Picture 2" descr="http://upload.wikimedia.org/wikipedia/en/thumb/3/32/Wi-Fi_Logo.svg/220px-Wi-Fi_Logo.svg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73100" y="3416300"/>
            <a:ext cx="238125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02" name="TextBox 94"/>
          <p:cNvSpPr txBox="1">
            <a:spLocks noChangeArrowheads="1"/>
          </p:cNvSpPr>
          <p:nvPr/>
        </p:nvSpPr>
        <p:spPr bwMode="auto">
          <a:xfrm>
            <a:off x="838200" y="3352800"/>
            <a:ext cx="9906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200">
                <a:latin typeface="Calibri" pitchFamily="34" charset="0"/>
              </a:rPr>
              <a:t>Channel 11</a:t>
            </a:r>
          </a:p>
        </p:txBody>
      </p:sp>
      <p:pic>
        <p:nvPicPr>
          <p:cNvPr id="20503" name="Picture 2" descr="http://upload.wikimedia.org/wikipedia/en/thumb/3/32/Wi-Fi_Logo.svg/220px-Wi-Fi_Logo.svg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55650" y="5416550"/>
            <a:ext cx="238125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04" name="TextBox 96"/>
          <p:cNvSpPr txBox="1">
            <a:spLocks noChangeArrowheads="1"/>
          </p:cNvSpPr>
          <p:nvPr/>
        </p:nvSpPr>
        <p:spPr bwMode="auto">
          <a:xfrm>
            <a:off x="920750" y="5353050"/>
            <a:ext cx="83185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200">
                <a:latin typeface="Calibri" pitchFamily="34" charset="0"/>
              </a:rPr>
              <a:t>Channel 9</a:t>
            </a:r>
          </a:p>
        </p:txBody>
      </p:sp>
      <p:cxnSp>
        <p:nvCxnSpPr>
          <p:cNvPr id="101" name="Straight Arrow Connector 100"/>
          <p:cNvCxnSpPr/>
          <p:nvPr/>
        </p:nvCxnSpPr>
        <p:spPr>
          <a:xfrm flipV="1">
            <a:off x="2895600" y="3733800"/>
            <a:ext cx="1143000" cy="685800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06" name="Picture 5" descr="C:\Documents and Settings\Kapil Gulati\Local Settings\Temporary Internet Files\Content.IE5\T9B53Z35\MC900013345[1].wmf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286000" y="4419600"/>
            <a:ext cx="685800" cy="49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4" name="TextBox 103"/>
          <p:cNvSpPr txBox="1">
            <a:spLocks noChangeArrowheads="1"/>
          </p:cNvSpPr>
          <p:nvPr/>
        </p:nvSpPr>
        <p:spPr bwMode="auto">
          <a:xfrm>
            <a:off x="2171700" y="2936875"/>
            <a:ext cx="609600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600">
                <a:latin typeface="Calibri" pitchFamily="34" charset="0"/>
              </a:rPr>
              <a:t>(a)</a:t>
            </a:r>
            <a:endParaRPr lang="en-US" sz="1200">
              <a:latin typeface="Calibri" pitchFamily="34" charset="0"/>
            </a:endParaRPr>
          </a:p>
        </p:txBody>
      </p:sp>
      <p:sp>
        <p:nvSpPr>
          <p:cNvPr id="105" name="TextBox 104"/>
          <p:cNvSpPr txBox="1">
            <a:spLocks noChangeArrowheads="1"/>
          </p:cNvSpPr>
          <p:nvPr/>
        </p:nvSpPr>
        <p:spPr bwMode="auto">
          <a:xfrm>
            <a:off x="3425825" y="2890838"/>
            <a:ext cx="609600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600">
                <a:latin typeface="Calibri" pitchFamily="34" charset="0"/>
              </a:rPr>
              <a:t>(a)</a:t>
            </a:r>
            <a:endParaRPr lang="en-US" sz="1200">
              <a:latin typeface="Calibri" pitchFamily="34" charset="0"/>
            </a:endParaRPr>
          </a:p>
        </p:txBody>
      </p:sp>
      <p:sp>
        <p:nvSpPr>
          <p:cNvPr id="106" name="TextBox 105"/>
          <p:cNvSpPr txBox="1">
            <a:spLocks noChangeArrowheads="1"/>
          </p:cNvSpPr>
          <p:nvPr/>
        </p:nvSpPr>
        <p:spPr bwMode="auto">
          <a:xfrm>
            <a:off x="1874838" y="4022725"/>
            <a:ext cx="609600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600">
                <a:latin typeface="Calibri" pitchFamily="34" charset="0"/>
              </a:rPr>
              <a:t>(b)</a:t>
            </a:r>
            <a:endParaRPr lang="en-US" sz="1200">
              <a:latin typeface="Calibri" pitchFamily="34" charset="0"/>
            </a:endParaRPr>
          </a:p>
        </p:txBody>
      </p:sp>
      <p:sp>
        <p:nvSpPr>
          <p:cNvPr id="107" name="TextBox 106"/>
          <p:cNvSpPr txBox="1">
            <a:spLocks noChangeArrowheads="1"/>
          </p:cNvSpPr>
          <p:nvPr/>
        </p:nvSpPr>
        <p:spPr bwMode="auto">
          <a:xfrm>
            <a:off x="3101975" y="3867150"/>
            <a:ext cx="609600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600">
                <a:latin typeface="Calibri" pitchFamily="34" charset="0"/>
              </a:rPr>
              <a:t>(c)</a:t>
            </a:r>
            <a:endParaRPr lang="en-US" sz="1200">
              <a:latin typeface="Calibri" pitchFamily="34" charset="0"/>
            </a:endParaRPr>
          </a:p>
        </p:txBody>
      </p:sp>
      <p:sp>
        <p:nvSpPr>
          <p:cNvPr id="109" name="TextBox 108"/>
          <p:cNvSpPr txBox="1">
            <a:spLocks noChangeArrowheads="1"/>
          </p:cNvSpPr>
          <p:nvPr/>
        </p:nvSpPr>
        <p:spPr bwMode="auto">
          <a:xfrm>
            <a:off x="3287713" y="4157663"/>
            <a:ext cx="609600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600">
                <a:latin typeface="Calibri" pitchFamily="34" charset="0"/>
              </a:rPr>
              <a:t>(d)</a:t>
            </a:r>
            <a:endParaRPr lang="en-US" sz="1200">
              <a:latin typeface="Calibri" pitchFamily="34" charset="0"/>
            </a:endParaRPr>
          </a:p>
        </p:txBody>
      </p:sp>
      <p:sp>
        <p:nvSpPr>
          <p:cNvPr id="110" name="TextBox 109"/>
          <p:cNvSpPr txBox="1"/>
          <p:nvPr/>
        </p:nvSpPr>
        <p:spPr>
          <a:xfrm>
            <a:off x="6019800" y="2438400"/>
            <a:ext cx="2819400" cy="19177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/>
            <a:r>
              <a:rPr lang="en-US" sz="2400">
                <a:latin typeface="Calibri" pitchFamily="34" charset="0"/>
              </a:rPr>
              <a:t>Residual RFI</a:t>
            </a:r>
          </a:p>
          <a:p>
            <a:pPr>
              <a:buFont typeface="Tw Cen MT" pitchFamily="34" charset="0"/>
              <a:buAutoNum type="alphaLcParenR"/>
            </a:pPr>
            <a:r>
              <a:rPr lang="en-US" sz="2400">
                <a:solidFill>
                  <a:srgbClr val="0070C0"/>
                </a:solidFill>
                <a:latin typeface="Calibri" pitchFamily="34" charset="0"/>
              </a:rPr>
              <a:t> Co-channel</a:t>
            </a:r>
          </a:p>
          <a:p>
            <a:pPr>
              <a:buFont typeface="Tw Cen MT" pitchFamily="34" charset="0"/>
              <a:buAutoNum type="alphaLcParenR"/>
            </a:pPr>
            <a:r>
              <a:rPr lang="en-US" sz="2400">
                <a:solidFill>
                  <a:srgbClr val="0070C0"/>
                </a:solidFill>
                <a:latin typeface="Calibri" pitchFamily="34" charset="0"/>
              </a:rPr>
              <a:t> Adjacent channel</a:t>
            </a:r>
          </a:p>
          <a:p>
            <a:pPr>
              <a:buFont typeface="Tw Cen MT" pitchFamily="34" charset="0"/>
              <a:buAutoNum type="alphaLcParenR"/>
            </a:pPr>
            <a:r>
              <a:rPr lang="en-US" sz="2400">
                <a:solidFill>
                  <a:srgbClr val="0070C0"/>
                </a:solidFill>
                <a:latin typeface="Calibri" pitchFamily="34" charset="0"/>
              </a:rPr>
              <a:t> Out-of-platform</a:t>
            </a:r>
          </a:p>
          <a:p>
            <a:pPr>
              <a:buFont typeface="Tw Cen MT" pitchFamily="34" charset="0"/>
              <a:buAutoNum type="alphaLcParenR"/>
            </a:pPr>
            <a:r>
              <a:rPr lang="en-US" sz="2400">
                <a:solidFill>
                  <a:srgbClr val="0070C0"/>
                </a:solidFill>
                <a:latin typeface="Calibri" pitchFamily="34" charset="0"/>
              </a:rPr>
              <a:t> In-platform</a:t>
            </a:r>
          </a:p>
        </p:txBody>
      </p:sp>
      <p:cxnSp>
        <p:nvCxnSpPr>
          <p:cNvPr id="140" name="Straight Connector 139"/>
          <p:cNvCxnSpPr/>
          <p:nvPr/>
        </p:nvCxnSpPr>
        <p:spPr>
          <a:xfrm rot="5400000">
            <a:off x="4305300" y="4591050"/>
            <a:ext cx="76200" cy="38100"/>
          </a:xfrm>
          <a:prstGeom prst="line">
            <a:avLst/>
          </a:prstGeom>
          <a:ln>
            <a:solidFill>
              <a:schemeClr val="accent4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8" grpId="0" animBg="1"/>
      <p:bldP spid="114" grpId="0" animBg="1"/>
      <p:bldP spid="124" grpId="0"/>
      <p:bldP spid="170" grpId="0" animBg="1"/>
      <p:bldP spid="104" grpId="0"/>
      <p:bldP spid="105" grpId="0"/>
      <p:bldP spid="106" grpId="0"/>
      <p:bldP spid="107" grpId="0"/>
      <p:bldP spid="109" grpId="0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Wireless Networking and Communications Group</a:t>
            </a:r>
          </a:p>
        </p:txBody>
      </p:sp>
      <p:sp>
        <p:nvSpPr>
          <p:cNvPr id="7065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Impact of LCD clock on 802.11g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>
            <a:normAutofit fontScale="62500" lnSpcReduction="20000"/>
          </a:bodyPr>
          <a:lstStyle/>
          <a:p>
            <a:pPr>
              <a:defRPr/>
            </a:pPr>
            <a:fld id="{EF841C49-6A9B-46B1-A469-8E9BC4CE5E9C}" type="slidenum">
              <a:rPr lang="en-US"/>
              <a:pPr>
                <a:defRPr/>
              </a:pPr>
              <a:t>50</a:t>
            </a:fld>
            <a:endParaRPr lang="en-US"/>
          </a:p>
        </p:txBody>
      </p:sp>
      <p:sp>
        <p:nvSpPr>
          <p:cNvPr id="70660" name="Content Placeholder 2"/>
          <p:cNvSpPr>
            <a:spLocks noGrp="1"/>
          </p:cNvSpPr>
          <p:nvPr>
            <p:ph sz="quarter" idx="1"/>
          </p:nvPr>
        </p:nvSpPr>
        <p:spPr>
          <a:ln w="9525"/>
        </p:spPr>
        <p:txBody>
          <a:bodyPr/>
          <a:lstStyle/>
          <a:p>
            <a:r>
              <a:rPr lang="en-US" smtClean="0"/>
              <a:t>Pixel clock 65 MHz</a:t>
            </a:r>
          </a:p>
          <a:p>
            <a:r>
              <a:rPr lang="en-US" smtClean="0"/>
              <a:t>LCD Interferers and 802.11g center frequencies</a:t>
            </a:r>
          </a:p>
        </p:txBody>
      </p:sp>
      <p:sp>
        <p:nvSpPr>
          <p:cNvPr id="5" name="Slide Number Placeholder 4"/>
          <p:cNvSpPr txBox="1">
            <a:spLocks noGrp="1"/>
          </p:cNvSpPr>
          <p:nvPr/>
        </p:nvSpPr>
        <p:spPr>
          <a:xfrm>
            <a:off x="0" y="1055688"/>
            <a:ext cx="304800" cy="244475"/>
          </a:xfrm>
          <a:prstGeom prst="rect">
            <a:avLst/>
          </a:prstGeom>
          <a:noFill/>
        </p:spPr>
        <p:txBody>
          <a:bodyPr anchor="ctr">
            <a:normAutofit fontScale="62500" lnSpcReduction="20000"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fld id="{1471BA82-80CD-4A18-94F1-99B58D165BC9}" type="slidenum">
              <a:rPr lang="en-US" sz="1400" b="1">
                <a:solidFill>
                  <a:srgbClr val="FFFFFF"/>
                </a:solidFill>
                <a:latin typeface="+mn-lt"/>
              </a:rPr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t>50</a:t>
            </a:fld>
            <a:endParaRPr lang="en-US" sz="1400" b="1">
              <a:solidFill>
                <a:srgbClr val="FFFFFF"/>
              </a:solidFill>
              <a:latin typeface="+mn-lt"/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787725" y="2438400"/>
          <a:ext cx="8077200" cy="2296160"/>
        </p:xfrm>
        <a:graphic>
          <a:graphicData uri="http://schemas.openxmlformats.org/drawingml/2006/table">
            <a:tbl>
              <a:tblPr firstRow="1" firstCol="1" bandRow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tableStyleId>{5C22544A-7EE6-4342-B048-85BDC9FD1C3A}</a:tableStyleId>
              </a:tblPr>
              <a:tblGrid>
                <a:gridCol w="1320312"/>
                <a:gridCol w="1242646"/>
                <a:gridCol w="1242646"/>
                <a:gridCol w="2019300"/>
                <a:gridCol w="2252296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Calibri" pitchFamily="34" charset="0"/>
                        </a:rPr>
                        <a:t>LCD </a:t>
                      </a:r>
                      <a:br>
                        <a:rPr lang="en-US" dirty="0" smtClean="0">
                          <a:latin typeface="Calibri" pitchFamily="34" charset="0"/>
                        </a:rPr>
                      </a:br>
                      <a:r>
                        <a:rPr lang="en-US" dirty="0" smtClean="0">
                          <a:latin typeface="Calibri" pitchFamily="34" charset="0"/>
                        </a:rPr>
                        <a:t>Interferers</a:t>
                      </a:r>
                      <a:endParaRPr lang="en-US" dirty="0">
                        <a:latin typeface="Calibri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Calibri" pitchFamily="34" charset="0"/>
                        </a:rPr>
                        <a:t>802.11g Channel</a:t>
                      </a:r>
                      <a:endParaRPr lang="en-US" dirty="0">
                        <a:latin typeface="Calibri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Calibri" pitchFamily="34" charset="0"/>
                        </a:rPr>
                        <a:t>Center</a:t>
                      </a:r>
                      <a:r>
                        <a:rPr lang="en-US" baseline="0" dirty="0" smtClean="0">
                          <a:latin typeface="Calibri" pitchFamily="34" charset="0"/>
                        </a:rPr>
                        <a:t> Frequency</a:t>
                      </a:r>
                      <a:endParaRPr lang="en-US" dirty="0">
                        <a:latin typeface="Calibri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Calibri" pitchFamily="34" charset="0"/>
                        </a:rPr>
                        <a:t>Difference</a:t>
                      </a:r>
                      <a:r>
                        <a:rPr lang="en-US" baseline="0" dirty="0" smtClean="0">
                          <a:latin typeface="Calibri" pitchFamily="34" charset="0"/>
                        </a:rPr>
                        <a:t> of Interference from Center Frequencies</a:t>
                      </a:r>
                      <a:endParaRPr lang="en-US" dirty="0">
                        <a:latin typeface="Calibri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Calibri" pitchFamily="34" charset="0"/>
                        </a:rPr>
                        <a:t>Impact</a:t>
                      </a:r>
                      <a:endParaRPr lang="en-US" dirty="0">
                        <a:latin typeface="Calibri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Calibri" pitchFamily="34" charset="0"/>
                        </a:rPr>
                        <a:t>2.410 GHz</a:t>
                      </a:r>
                      <a:endParaRPr lang="en-US" dirty="0">
                        <a:latin typeface="Calibri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Calibri" pitchFamily="34" charset="0"/>
                        </a:rPr>
                        <a:t>Channel 1</a:t>
                      </a:r>
                      <a:endParaRPr lang="en-US" dirty="0">
                        <a:latin typeface="Calibri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Calibri" pitchFamily="34" charset="0"/>
                        </a:rPr>
                        <a:t>2.412 GHz</a:t>
                      </a:r>
                      <a:endParaRPr lang="en-US" dirty="0">
                        <a:latin typeface="Calibri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Calibri" pitchFamily="34" charset="0"/>
                        </a:rPr>
                        <a:t>~2 MHz</a:t>
                      </a:r>
                      <a:endParaRPr lang="en-US" dirty="0">
                        <a:latin typeface="Calibri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Calibri" pitchFamily="34" charset="0"/>
                        </a:rPr>
                        <a:t>Significant</a:t>
                      </a:r>
                      <a:endParaRPr lang="en-US" dirty="0">
                        <a:latin typeface="Calibri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Calibri" pitchFamily="34" charset="0"/>
                        </a:rPr>
                        <a:t>2.442 GHz</a:t>
                      </a:r>
                      <a:endParaRPr lang="en-US" dirty="0">
                        <a:latin typeface="Calibri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Calibri" pitchFamily="34" charset="0"/>
                        </a:rPr>
                        <a:t>Channel 7</a:t>
                      </a:r>
                      <a:endParaRPr lang="en-US" dirty="0">
                        <a:latin typeface="Calibri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Calibri" pitchFamily="34" charset="0"/>
                        </a:rPr>
                        <a:t>2.442 GHz</a:t>
                      </a:r>
                      <a:endParaRPr lang="en-US" dirty="0">
                        <a:latin typeface="Calibri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Calibri" pitchFamily="34" charset="0"/>
                        </a:rPr>
                        <a:t>~0 MHz</a:t>
                      </a:r>
                      <a:endParaRPr lang="en-US" dirty="0">
                        <a:latin typeface="Calibri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 smtClean="0">
                          <a:solidFill>
                            <a:srgbClr val="FF0000"/>
                          </a:solidFill>
                          <a:latin typeface="Calibri" pitchFamily="34" charset="0"/>
                        </a:rPr>
                        <a:t>Severe</a:t>
                      </a:r>
                      <a:endParaRPr lang="en-US" b="0" dirty="0">
                        <a:solidFill>
                          <a:srgbClr val="FF0000"/>
                        </a:solidFill>
                        <a:latin typeface="Calibri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Calibri" pitchFamily="34" charset="0"/>
                        </a:rPr>
                        <a:t>2.475 GHz</a:t>
                      </a:r>
                      <a:endParaRPr lang="en-US" dirty="0">
                        <a:latin typeface="Calibri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Calibri" pitchFamily="34" charset="0"/>
                        </a:rPr>
                        <a:t>Channel 11</a:t>
                      </a:r>
                      <a:endParaRPr lang="en-US" dirty="0">
                        <a:latin typeface="Calibri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Calibri" pitchFamily="34" charset="0"/>
                        </a:rPr>
                        <a:t>2.462 GHz</a:t>
                      </a:r>
                      <a:endParaRPr lang="en-US" dirty="0">
                        <a:latin typeface="Calibri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Calibri" pitchFamily="34" charset="0"/>
                        </a:rPr>
                        <a:t>~13 MHz</a:t>
                      </a:r>
                      <a:endParaRPr lang="en-US" dirty="0">
                        <a:latin typeface="Calibri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 smtClean="0">
                          <a:solidFill>
                            <a:schemeClr val="tx1"/>
                          </a:solidFill>
                          <a:latin typeface="Calibri" pitchFamily="34" charset="0"/>
                        </a:rPr>
                        <a:t>Just</a:t>
                      </a:r>
                      <a:r>
                        <a:rPr lang="en-US" b="0" baseline="0" dirty="0" smtClean="0">
                          <a:solidFill>
                            <a:schemeClr val="tx1"/>
                          </a:solidFill>
                          <a:latin typeface="Calibri" pitchFamily="34" charset="0"/>
                        </a:rPr>
                        <a:t> outside Ch. 11. Impact minor</a:t>
                      </a:r>
                      <a:endParaRPr lang="en-US" b="0" dirty="0">
                        <a:solidFill>
                          <a:schemeClr val="tx1"/>
                        </a:solidFill>
                        <a:latin typeface="Calibri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sp>
        <p:nvSpPr>
          <p:cNvPr id="9" name="AutoShape 3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8534400" y="1447800"/>
            <a:ext cx="381000" cy="228600"/>
          </a:xfrm>
          <a:prstGeom prst="rightArrow">
            <a:avLst>
              <a:gd name="adj1" fmla="val 50000"/>
              <a:gd name="adj2" fmla="val 41667"/>
            </a:avLst>
          </a:prstGeom>
          <a:solidFill>
            <a:schemeClr val="accent2">
              <a:lumMod val="60000"/>
              <a:lumOff val="40000"/>
            </a:schemeClr>
          </a:solidFill>
          <a:ln w="9360">
            <a:solidFill>
              <a:schemeClr val="accent1">
                <a:lumMod val="75000"/>
              </a:schemeClr>
            </a:solidFill>
            <a:miter lim="800000"/>
            <a:headEnd/>
            <a:tailEnd/>
          </a:ln>
        </p:spPr>
        <p:txBody>
          <a:bodyPr wrap="none" lIns="90000" tIns="46800" rIns="90000" bIns="4680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n-GB" sz="800" dirty="0">
                <a:solidFill>
                  <a:srgbClr val="000000"/>
                </a:solidFill>
                <a:latin typeface="+mn-lt"/>
              </a:rPr>
              <a:t>Return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1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Results on Measured RFI Data</a:t>
            </a: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>
            <a:normAutofit fontScale="62500" lnSpcReduction="20000"/>
          </a:bodyPr>
          <a:lstStyle/>
          <a:p>
            <a:pPr>
              <a:defRPr/>
            </a:pPr>
            <a:fld id="{BA621F1A-79AF-41F0-A07C-D4F9487C4263}" type="slidenum">
              <a:rPr lang="en-US"/>
              <a:pPr>
                <a:defRPr/>
              </a:pPr>
              <a:t>51</a:t>
            </a:fld>
            <a:endParaRPr lang="en-US"/>
          </a:p>
        </p:txBody>
      </p:sp>
      <p:sp>
        <p:nvSpPr>
          <p:cNvPr id="71683" name="Content Placeholder 4"/>
          <p:cNvSpPr>
            <a:spLocks noGrp="1"/>
          </p:cNvSpPr>
          <p:nvPr>
            <p:ph sz="quarter" idx="1"/>
          </p:nvPr>
        </p:nvSpPr>
        <p:spPr>
          <a:ln w="9525"/>
        </p:spPr>
        <p:txBody>
          <a:bodyPr/>
          <a:lstStyle/>
          <a:p>
            <a:r>
              <a:rPr lang="en-US" smtClean="0"/>
              <a:t>25 radiated computer platform RFI data sets from Intel</a:t>
            </a:r>
          </a:p>
          <a:p>
            <a:r>
              <a:rPr lang="en-US" smtClean="0"/>
              <a:t>50,000 samples taken at 100 MSPS</a:t>
            </a:r>
          </a:p>
        </p:txBody>
      </p:sp>
      <p:sp>
        <p:nvSpPr>
          <p:cNvPr id="2" name="Footer Placeholder 1"/>
          <p:cNvSpPr txBox="1">
            <a:spLocks noGrp="1"/>
          </p:cNvSpPr>
          <p:nvPr/>
        </p:nvSpPr>
        <p:spPr>
          <a:xfrm>
            <a:off x="838200" y="6248400"/>
            <a:ext cx="3733800" cy="365125"/>
          </a:xfrm>
          <a:prstGeom prst="roundRect">
            <a:avLst/>
          </a:prstGeom>
          <a:noFill/>
          <a:ln w="19050" cap="flat" algn="ctr"/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>
                <a:solidFill>
                  <a:schemeClr val="accent2">
                    <a:lumMod val="75000"/>
                  </a:schemeClr>
                </a:solidFill>
                <a:latin typeface="+mn-lt"/>
              </a:rPr>
              <a:t>Wireless Networking and Communications Group</a:t>
            </a:r>
          </a:p>
        </p:txBody>
      </p:sp>
      <p:pic>
        <p:nvPicPr>
          <p:cNvPr id="71685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0" y="2057400"/>
            <a:ext cx="5970588" cy="426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Rectangle 11"/>
          <p:cNvSpPr/>
          <p:nvPr/>
        </p:nvSpPr>
        <p:spPr>
          <a:xfrm>
            <a:off x="6477000" y="2133600"/>
            <a:ext cx="152400" cy="4114800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8" name="AutoShape 3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8534400" y="1447800"/>
            <a:ext cx="381000" cy="228600"/>
          </a:xfrm>
          <a:prstGeom prst="rightArrow">
            <a:avLst>
              <a:gd name="adj1" fmla="val 50000"/>
              <a:gd name="adj2" fmla="val 41667"/>
            </a:avLst>
          </a:prstGeom>
          <a:solidFill>
            <a:schemeClr val="accent2">
              <a:lumMod val="60000"/>
              <a:lumOff val="40000"/>
            </a:schemeClr>
          </a:solidFill>
          <a:ln w="9360">
            <a:solidFill>
              <a:schemeClr val="accent1">
                <a:lumMod val="75000"/>
              </a:schemeClr>
            </a:solidFill>
            <a:miter lim="800000"/>
            <a:headEnd/>
            <a:tailEnd/>
          </a:ln>
        </p:spPr>
        <p:txBody>
          <a:bodyPr wrap="none" lIns="90000" tIns="46800" rIns="90000" bIns="4680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n-GB" sz="800" dirty="0">
                <a:solidFill>
                  <a:srgbClr val="000000"/>
                </a:solidFill>
                <a:latin typeface="+mn-lt"/>
              </a:rPr>
              <a:t>Return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Wireless Networking and Communications Group</a:t>
            </a:r>
            <a:endParaRPr lang="en-US"/>
          </a:p>
        </p:txBody>
      </p:sp>
      <p:sp>
        <p:nvSpPr>
          <p:cNvPr id="72706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Results on Measured RFI Data</a:t>
            </a:r>
            <a:endParaRPr lang="en-GB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>
            <a:normAutofit fontScale="62500" lnSpcReduction="20000"/>
          </a:bodyPr>
          <a:lstStyle/>
          <a:p>
            <a:pPr>
              <a:defRPr/>
            </a:pPr>
            <a:fld id="{435D6A64-ADF6-405F-992B-9BE730BD5B46}" type="slidenum">
              <a:rPr lang="en-US"/>
              <a:pPr>
                <a:defRPr/>
              </a:pPr>
              <a:t>52</a:t>
            </a:fld>
            <a:endParaRPr lang="en-US"/>
          </a:p>
        </p:txBody>
      </p:sp>
      <p:sp>
        <p:nvSpPr>
          <p:cNvPr id="72708" name="Content Placeholder 4"/>
          <p:cNvSpPr>
            <a:spLocks noGrp="1"/>
          </p:cNvSpPr>
          <p:nvPr>
            <p:ph sz="quarter" idx="1"/>
          </p:nvPr>
        </p:nvSpPr>
        <p:spPr>
          <a:ln w="9525"/>
        </p:spPr>
        <p:txBody>
          <a:bodyPr/>
          <a:lstStyle/>
          <a:p>
            <a:r>
              <a:rPr lang="en-US" smtClean="0"/>
              <a:t>For measurement set #23</a:t>
            </a:r>
          </a:p>
          <a:p>
            <a:endParaRPr lang="en-GB" smtClean="0"/>
          </a:p>
        </p:txBody>
      </p:sp>
      <p:pic>
        <p:nvPicPr>
          <p:cNvPr id="72709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76400" y="1739900"/>
            <a:ext cx="6248400" cy="4465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AutoShape 3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8534400" y="1447800"/>
            <a:ext cx="381000" cy="228600"/>
          </a:xfrm>
          <a:prstGeom prst="rightArrow">
            <a:avLst>
              <a:gd name="adj1" fmla="val 50000"/>
              <a:gd name="adj2" fmla="val 41667"/>
            </a:avLst>
          </a:prstGeom>
          <a:solidFill>
            <a:schemeClr val="accent2">
              <a:lumMod val="60000"/>
              <a:lumOff val="40000"/>
            </a:schemeClr>
          </a:solidFill>
          <a:ln w="9360">
            <a:solidFill>
              <a:schemeClr val="accent1">
                <a:lumMod val="75000"/>
              </a:schemeClr>
            </a:solidFill>
            <a:miter lim="800000"/>
            <a:headEnd/>
            <a:tailEnd/>
          </a:ln>
        </p:spPr>
        <p:txBody>
          <a:bodyPr wrap="none" lIns="90000" tIns="46800" rIns="90000" bIns="4680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n-GB" sz="800" dirty="0">
                <a:solidFill>
                  <a:srgbClr val="000000"/>
                </a:solidFill>
                <a:latin typeface="+mn-lt"/>
              </a:rPr>
              <a:t>Return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729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-76200" y="2743200"/>
            <a:ext cx="4953000" cy="3714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Wireless Networking and Communications Group</a:t>
            </a:r>
            <a:endParaRPr lang="en-US"/>
          </a:p>
        </p:txBody>
      </p:sp>
      <p:sp>
        <p:nvSpPr>
          <p:cNvPr id="73731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Transients in Digital FIR Filters</a:t>
            </a:r>
            <a:endParaRPr lang="en-GB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>
            <a:normAutofit fontScale="62500" lnSpcReduction="20000"/>
          </a:bodyPr>
          <a:lstStyle/>
          <a:p>
            <a:pPr>
              <a:defRPr/>
            </a:pPr>
            <a:fld id="{1ABDBBD9-1A27-46F4-A66E-6F26A4DFE5A0}" type="slidenum">
              <a:rPr lang="en-US"/>
              <a:pPr>
                <a:defRPr/>
              </a:pPr>
              <a:t>53</a:t>
            </a:fld>
            <a:endParaRPr lang="en-US"/>
          </a:p>
        </p:txBody>
      </p:sp>
      <p:sp>
        <p:nvSpPr>
          <p:cNvPr id="6" name="Rounded Rectangle 5"/>
          <p:cNvSpPr/>
          <p:nvPr/>
        </p:nvSpPr>
        <p:spPr>
          <a:xfrm>
            <a:off x="2749550" y="1354138"/>
            <a:ext cx="3657600" cy="914400"/>
          </a:xfrm>
          <a:prstGeom prst="roundRect">
            <a:avLst/>
          </a:prstGeom>
          <a:noFill/>
          <a:ln>
            <a:solidFill>
              <a:srgbClr val="D86E2C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solidFill>
                  <a:srgbClr val="0070C0"/>
                </a:solidFill>
                <a:latin typeface="Calibri" pitchFamily="34" charset="0"/>
              </a:rPr>
              <a:t>25-Tap FIR Filter</a:t>
            </a:r>
          </a:p>
          <a:p>
            <a:pPr marL="228600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>
                <a:solidFill>
                  <a:schemeClr val="tx1"/>
                </a:solidFill>
                <a:latin typeface="Calibri" pitchFamily="34" charset="0"/>
              </a:rPr>
              <a:t>Low pass</a:t>
            </a:r>
          </a:p>
          <a:p>
            <a:pPr marL="228600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err="1">
                <a:solidFill>
                  <a:schemeClr val="tx1"/>
                </a:solidFill>
                <a:latin typeface="Calibri" pitchFamily="34" charset="0"/>
              </a:rPr>
              <a:t>Stopband</a:t>
            </a:r>
            <a:r>
              <a:rPr lang="en-US" dirty="0">
                <a:solidFill>
                  <a:schemeClr val="tx1"/>
                </a:solidFill>
                <a:latin typeface="Calibri" pitchFamily="34" charset="0"/>
              </a:rPr>
              <a:t> freq. 0.22 (normalized)</a:t>
            </a:r>
            <a:endParaRPr lang="en-GB" dirty="0">
              <a:solidFill>
                <a:schemeClr val="tx1"/>
              </a:solidFill>
              <a:latin typeface="Calibri" pitchFamily="34" charset="0"/>
            </a:endParaRPr>
          </a:p>
        </p:txBody>
      </p:sp>
      <p:cxnSp>
        <p:nvCxnSpPr>
          <p:cNvPr id="8" name="Straight Arrow Connector 7"/>
          <p:cNvCxnSpPr/>
          <p:nvPr/>
        </p:nvCxnSpPr>
        <p:spPr>
          <a:xfrm>
            <a:off x="1651000" y="1811338"/>
            <a:ext cx="1098550" cy="1587"/>
          </a:xfrm>
          <a:prstGeom prst="straightConnector1">
            <a:avLst/>
          </a:prstGeom>
          <a:ln w="12700">
            <a:solidFill>
              <a:srgbClr val="D86E2C"/>
            </a:solidFill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>
            <a:off x="6407150" y="1811338"/>
            <a:ext cx="1143000" cy="1587"/>
          </a:xfrm>
          <a:prstGeom prst="straightConnector1">
            <a:avLst/>
          </a:prstGeom>
          <a:ln w="12700">
            <a:solidFill>
              <a:srgbClr val="D86E2C"/>
            </a:solidFill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3736" name="TextBox 10"/>
          <p:cNvSpPr txBox="1">
            <a:spLocks noChangeArrowheads="1"/>
          </p:cNvSpPr>
          <p:nvPr/>
        </p:nvSpPr>
        <p:spPr bwMode="auto">
          <a:xfrm>
            <a:off x="1454150" y="1430338"/>
            <a:ext cx="684213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solidFill>
                  <a:srgbClr val="0070C0"/>
                </a:solidFill>
                <a:latin typeface="Calibri" pitchFamily="34" charset="0"/>
              </a:rPr>
              <a:t>Input</a:t>
            </a:r>
            <a:endParaRPr lang="en-GB">
              <a:solidFill>
                <a:srgbClr val="0070C0"/>
              </a:solidFill>
              <a:latin typeface="Calibri" pitchFamily="34" charset="0"/>
            </a:endParaRPr>
          </a:p>
        </p:txBody>
      </p:sp>
      <p:sp>
        <p:nvSpPr>
          <p:cNvPr id="73737" name="TextBox 11"/>
          <p:cNvSpPr txBox="1">
            <a:spLocks noChangeArrowheads="1"/>
          </p:cNvSpPr>
          <p:nvPr/>
        </p:nvSpPr>
        <p:spPr bwMode="auto">
          <a:xfrm>
            <a:off x="6788150" y="1430338"/>
            <a:ext cx="855663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solidFill>
                  <a:srgbClr val="0070C0"/>
                </a:solidFill>
                <a:latin typeface="Calibri" pitchFamily="34" charset="0"/>
              </a:rPr>
              <a:t>Output</a:t>
            </a:r>
            <a:endParaRPr lang="en-GB">
              <a:solidFill>
                <a:srgbClr val="0070C0"/>
              </a:solidFill>
              <a:latin typeface="Calibri" pitchFamily="34" charset="0"/>
            </a:endParaRPr>
          </a:p>
        </p:txBody>
      </p:sp>
      <p:sp>
        <p:nvSpPr>
          <p:cNvPr id="73738" name="TextBox 14"/>
          <p:cNvSpPr txBox="1">
            <a:spLocks noChangeArrowheads="1"/>
          </p:cNvSpPr>
          <p:nvPr/>
        </p:nvSpPr>
        <p:spPr bwMode="auto">
          <a:xfrm>
            <a:off x="1454150" y="1811338"/>
            <a:ext cx="1233488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latin typeface="Calibri" pitchFamily="34" charset="0"/>
              </a:rPr>
              <a:t>Freq = 0.16</a:t>
            </a:r>
            <a:endParaRPr lang="en-GB">
              <a:latin typeface="Calibri" pitchFamily="34" charset="0"/>
            </a:endParaRPr>
          </a:p>
        </p:txBody>
      </p:sp>
      <p:sp>
        <p:nvSpPr>
          <p:cNvPr id="73739" name="TextBox 15"/>
          <p:cNvSpPr txBox="1">
            <a:spLocks noChangeArrowheads="1"/>
          </p:cNvSpPr>
          <p:nvPr/>
        </p:nvSpPr>
        <p:spPr bwMode="auto">
          <a:xfrm>
            <a:off x="685800" y="2371725"/>
            <a:ext cx="359092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latin typeface="Calibri" pitchFamily="34" charset="0"/>
              </a:rPr>
              <a:t>Interference duration = </a:t>
            </a:r>
            <a:r>
              <a:rPr lang="en-US">
                <a:solidFill>
                  <a:srgbClr val="C00000"/>
                </a:solidFill>
                <a:latin typeface="Calibri" pitchFamily="34" charset="0"/>
              </a:rPr>
              <a:t>10</a:t>
            </a:r>
            <a:r>
              <a:rPr lang="en-US">
                <a:latin typeface="Calibri" pitchFamily="34" charset="0"/>
              </a:rPr>
              <a:t> * 1/0.22</a:t>
            </a:r>
            <a:endParaRPr lang="en-GB">
              <a:latin typeface="Calibri" pitchFamily="34" charset="0"/>
            </a:endParaRPr>
          </a:p>
        </p:txBody>
      </p:sp>
      <p:pic>
        <p:nvPicPr>
          <p:cNvPr id="73740" name="Content Placeholder 17" descr="addin_tmp.png"/>
          <p:cNvPicPr>
            <a:picLocks noGrp="1" noChangeAspect="1"/>
          </p:cNvPicPr>
          <p:nvPr>
            <p:ph sz="quarter" idx="1"/>
            <p:custDataLst>
              <p:tags r:id="rId1"/>
            </p:custDataLst>
          </p:nvPr>
        </p:nvPicPr>
        <p:blipFill>
          <a:blip r:embed="rId5"/>
          <a:srcRect/>
          <a:stretch>
            <a:fillRect/>
          </a:stretch>
        </p:blipFill>
        <p:spPr>
          <a:xfrm>
            <a:off x="6248400" y="2667000"/>
            <a:ext cx="1108075" cy="304800"/>
          </a:xfrm>
          <a:ln w="9525"/>
        </p:spPr>
      </p:pic>
      <p:sp>
        <p:nvSpPr>
          <p:cNvPr id="73741" name="TextBox 19"/>
          <p:cNvSpPr txBox="1">
            <a:spLocks noChangeArrowheads="1"/>
          </p:cNvSpPr>
          <p:nvPr/>
        </p:nvSpPr>
        <p:spPr bwMode="auto">
          <a:xfrm>
            <a:off x="4953000" y="2362200"/>
            <a:ext cx="369252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latin typeface="Calibri" pitchFamily="34" charset="0"/>
              </a:rPr>
              <a:t>Interference duration = </a:t>
            </a:r>
            <a:r>
              <a:rPr lang="en-US">
                <a:solidFill>
                  <a:srgbClr val="C00000"/>
                </a:solidFill>
                <a:latin typeface="Calibri" pitchFamily="34" charset="0"/>
              </a:rPr>
              <a:t>100</a:t>
            </a:r>
            <a:r>
              <a:rPr lang="en-US">
                <a:latin typeface="Calibri" pitchFamily="34" charset="0"/>
              </a:rPr>
              <a:t> x 1/0.22</a:t>
            </a:r>
            <a:endParaRPr lang="en-GB">
              <a:latin typeface="Calibri" pitchFamily="34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1747838" y="3025775"/>
            <a:ext cx="381000" cy="2689225"/>
          </a:xfrm>
          <a:prstGeom prst="rect">
            <a:avLst/>
          </a:prstGeom>
          <a:solidFill>
            <a:schemeClr val="accent1">
              <a:alpha val="33000"/>
            </a:schemeClr>
          </a:solidFill>
          <a:ln w="63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25" name="Rectangle 24"/>
          <p:cNvSpPr/>
          <p:nvPr/>
        </p:nvSpPr>
        <p:spPr>
          <a:xfrm>
            <a:off x="2465388" y="3025775"/>
            <a:ext cx="381000" cy="2689225"/>
          </a:xfrm>
          <a:prstGeom prst="rect">
            <a:avLst/>
          </a:prstGeom>
          <a:solidFill>
            <a:schemeClr val="accent1">
              <a:alpha val="33000"/>
            </a:schemeClr>
          </a:solidFill>
          <a:ln w="63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29" name="TextBox 28"/>
          <p:cNvSpPr txBox="1"/>
          <p:nvPr/>
        </p:nvSpPr>
        <p:spPr>
          <a:xfrm>
            <a:off x="3505200" y="4552950"/>
            <a:ext cx="841375" cy="306388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>
                <a:latin typeface="Calibri" pitchFamily="34" charset="0"/>
              </a:rPr>
              <a:t>Transients</a:t>
            </a:r>
            <a:endParaRPr lang="en-GB" sz="1200" dirty="0">
              <a:latin typeface="Calibri" pitchFamily="34" charset="0"/>
            </a:endParaRPr>
          </a:p>
        </p:txBody>
      </p:sp>
      <p:cxnSp>
        <p:nvCxnSpPr>
          <p:cNvPr id="31" name="Straight Arrow Connector 30"/>
          <p:cNvCxnSpPr>
            <a:stCxn id="22" idx="3"/>
            <a:endCxn id="29" idx="1"/>
          </p:cNvCxnSpPr>
          <p:nvPr/>
        </p:nvCxnSpPr>
        <p:spPr>
          <a:xfrm>
            <a:off x="2128838" y="4370388"/>
            <a:ext cx="1376362" cy="336550"/>
          </a:xfrm>
          <a:prstGeom prst="straightConnector1">
            <a:avLst/>
          </a:prstGeom>
          <a:ln>
            <a:solidFill>
              <a:schemeClr val="accent2"/>
            </a:solidFill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>
            <a:stCxn id="25" idx="3"/>
            <a:endCxn id="29" idx="1"/>
          </p:cNvCxnSpPr>
          <p:nvPr/>
        </p:nvCxnSpPr>
        <p:spPr>
          <a:xfrm>
            <a:off x="2846388" y="4370388"/>
            <a:ext cx="658812" cy="33655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34" name="TextBox 33"/>
          <p:cNvSpPr txBox="1">
            <a:spLocks noChangeArrowheads="1"/>
          </p:cNvSpPr>
          <p:nvPr/>
        </p:nvSpPr>
        <p:spPr bwMode="auto">
          <a:xfrm>
            <a:off x="533400" y="5867400"/>
            <a:ext cx="3878263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latin typeface="Calibri" pitchFamily="34" charset="0"/>
              </a:rPr>
              <a:t>Transients </a:t>
            </a:r>
            <a:r>
              <a:rPr lang="en-US">
                <a:solidFill>
                  <a:srgbClr val="0070C0"/>
                </a:solidFill>
                <a:latin typeface="Calibri" pitchFamily="34" charset="0"/>
              </a:rPr>
              <a:t>Significant</a:t>
            </a:r>
            <a:r>
              <a:rPr lang="en-US">
                <a:latin typeface="Calibri" pitchFamily="34" charset="0"/>
              </a:rPr>
              <a:t> w.r.t. Steady State</a:t>
            </a:r>
            <a:endParaRPr lang="en-GB">
              <a:latin typeface="Calibri" pitchFamily="34" charset="0"/>
            </a:endParaRPr>
          </a:p>
        </p:txBody>
      </p:sp>
      <p:pic>
        <p:nvPicPr>
          <p:cNvPr id="73748" name="Picture 37" descr="addin_tmp.pn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6"/>
          <a:srcRect/>
          <a:stretch>
            <a:fillRect/>
          </a:stretch>
        </p:blipFill>
        <p:spPr bwMode="auto">
          <a:xfrm>
            <a:off x="1828800" y="2686050"/>
            <a:ext cx="914400" cy="298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9" name="Rounded Rectangle 38"/>
          <p:cNvSpPr/>
          <p:nvPr/>
        </p:nvSpPr>
        <p:spPr>
          <a:xfrm>
            <a:off x="4705350" y="2362200"/>
            <a:ext cx="4362450" cy="3886200"/>
          </a:xfrm>
          <a:prstGeom prst="roundRect">
            <a:avLst>
              <a:gd name="adj" fmla="val 5369"/>
            </a:avLst>
          </a:prstGeom>
          <a:noFill/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pic>
        <p:nvPicPr>
          <p:cNvPr id="73750" name="Picture 4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524375" y="2743200"/>
            <a:ext cx="4962525" cy="3722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" name="Rectangle 40"/>
          <p:cNvSpPr/>
          <p:nvPr/>
        </p:nvSpPr>
        <p:spPr>
          <a:xfrm>
            <a:off x="5619750" y="3028950"/>
            <a:ext cx="136525" cy="2689225"/>
          </a:xfrm>
          <a:prstGeom prst="rect">
            <a:avLst/>
          </a:prstGeom>
          <a:solidFill>
            <a:schemeClr val="accent1">
              <a:alpha val="33000"/>
            </a:schemeClr>
          </a:solidFill>
          <a:ln w="63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42" name="Rectangle 41"/>
          <p:cNvSpPr/>
          <p:nvPr/>
        </p:nvSpPr>
        <p:spPr>
          <a:xfrm>
            <a:off x="8286750" y="3028950"/>
            <a:ext cx="136525" cy="2689225"/>
          </a:xfrm>
          <a:prstGeom prst="rect">
            <a:avLst/>
          </a:prstGeom>
          <a:solidFill>
            <a:schemeClr val="accent1">
              <a:alpha val="33000"/>
            </a:schemeClr>
          </a:solidFill>
          <a:ln w="63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43" name="Rounded Rectangle 42"/>
          <p:cNvSpPr/>
          <p:nvPr/>
        </p:nvSpPr>
        <p:spPr>
          <a:xfrm>
            <a:off x="107950" y="2362200"/>
            <a:ext cx="4362450" cy="3886200"/>
          </a:xfrm>
          <a:prstGeom prst="roundRect">
            <a:avLst>
              <a:gd name="adj" fmla="val 5369"/>
            </a:avLst>
          </a:prstGeom>
          <a:noFill/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44" name="TextBox 43"/>
          <p:cNvSpPr txBox="1">
            <a:spLocks noChangeArrowheads="1"/>
          </p:cNvSpPr>
          <p:nvPr/>
        </p:nvSpPr>
        <p:spPr bwMode="auto">
          <a:xfrm>
            <a:off x="5111750" y="5867400"/>
            <a:ext cx="3795713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latin typeface="Calibri" pitchFamily="34" charset="0"/>
              </a:rPr>
              <a:t>Transients </a:t>
            </a:r>
            <a:r>
              <a:rPr lang="en-US">
                <a:solidFill>
                  <a:srgbClr val="0070C0"/>
                </a:solidFill>
                <a:latin typeface="Calibri" pitchFamily="34" charset="0"/>
              </a:rPr>
              <a:t>Ignorable </a:t>
            </a:r>
            <a:r>
              <a:rPr lang="en-US">
                <a:latin typeface="Calibri" pitchFamily="34" charset="0"/>
              </a:rPr>
              <a:t>w.r.t. Steady State</a:t>
            </a:r>
            <a:endParaRPr lang="en-GB">
              <a:latin typeface="Calibri" pitchFamily="34" charset="0"/>
            </a:endParaRPr>
          </a:p>
        </p:txBody>
      </p:sp>
      <p:sp>
        <p:nvSpPr>
          <p:cNvPr id="28" name="AutoShape 3">
            <a:hlinkClick r:id="rId8" action="ppaction://hlinksldjump"/>
          </p:cNvPr>
          <p:cNvSpPr>
            <a:spLocks noChangeArrowheads="1"/>
          </p:cNvSpPr>
          <p:nvPr/>
        </p:nvSpPr>
        <p:spPr bwMode="auto">
          <a:xfrm>
            <a:off x="8534400" y="1447800"/>
            <a:ext cx="381000" cy="228600"/>
          </a:xfrm>
          <a:prstGeom prst="rightArrow">
            <a:avLst>
              <a:gd name="adj1" fmla="val 50000"/>
              <a:gd name="adj2" fmla="val 41667"/>
            </a:avLst>
          </a:prstGeom>
          <a:solidFill>
            <a:schemeClr val="accent2">
              <a:lumMod val="60000"/>
              <a:lumOff val="40000"/>
            </a:schemeClr>
          </a:solidFill>
          <a:ln w="9360">
            <a:solidFill>
              <a:schemeClr val="accent1">
                <a:lumMod val="75000"/>
              </a:schemeClr>
            </a:solidFill>
            <a:miter lim="800000"/>
            <a:headEnd/>
            <a:tailEnd/>
          </a:ln>
        </p:spPr>
        <p:txBody>
          <a:bodyPr wrap="none" lIns="90000" tIns="46800" rIns="90000" bIns="4680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n-GB" sz="800" dirty="0">
                <a:solidFill>
                  <a:srgbClr val="000000"/>
                </a:solidFill>
                <a:latin typeface="+mn-lt"/>
              </a:rPr>
              <a:t>Return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5" grpId="0" animBg="1"/>
      <p:bldP spid="29" grpId="0" animBg="1"/>
      <p:bldP spid="34" grpId="0"/>
      <p:bldP spid="41" grpId="0" animBg="1"/>
      <p:bldP spid="42" grpId="0" animBg="1"/>
      <p:bldP spid="44" grpId="0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Wireless Networking and Communications Group</a:t>
            </a:r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>Homogeneous Spatial Poisson Point Process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>
            <a:normAutofit fontScale="62500" lnSpcReduction="20000"/>
          </a:bodyPr>
          <a:lstStyle/>
          <a:p>
            <a:pPr>
              <a:defRPr/>
            </a:pPr>
            <a:fld id="{C06AE12A-1C29-4C8A-B7F3-ED763F174186}" type="slidenum">
              <a:rPr lang="en-US"/>
              <a:pPr>
                <a:defRPr/>
              </a:pPr>
              <a:t>54</a:t>
            </a:fld>
            <a:endParaRPr lang="en-US"/>
          </a:p>
        </p:txBody>
      </p:sp>
      <p:pic>
        <p:nvPicPr>
          <p:cNvPr id="74756" name="Picture 6" descr="addin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550863" y="1727200"/>
            <a:ext cx="8207375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AutoShape 3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8534400" y="1447800"/>
            <a:ext cx="381000" cy="228600"/>
          </a:xfrm>
          <a:prstGeom prst="rightArrow">
            <a:avLst>
              <a:gd name="adj1" fmla="val 50000"/>
              <a:gd name="adj2" fmla="val 41667"/>
            </a:avLst>
          </a:prstGeom>
          <a:solidFill>
            <a:schemeClr val="accent2">
              <a:lumMod val="60000"/>
              <a:lumOff val="40000"/>
            </a:schemeClr>
          </a:solidFill>
          <a:ln w="9360">
            <a:solidFill>
              <a:schemeClr val="accent1">
                <a:lumMod val="75000"/>
              </a:schemeClr>
            </a:solidFill>
            <a:miter lim="800000"/>
            <a:headEnd/>
            <a:tailEnd/>
          </a:ln>
        </p:spPr>
        <p:txBody>
          <a:bodyPr wrap="none" lIns="90000" tIns="46800" rIns="90000" bIns="4680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n-GB" sz="800" dirty="0">
                <a:solidFill>
                  <a:srgbClr val="000000"/>
                </a:solidFill>
                <a:latin typeface="+mn-lt"/>
              </a:rPr>
              <a:t>Return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Wireless Networking and Communications Group</a:t>
            </a:r>
            <a:endParaRPr lang="en-US"/>
          </a:p>
        </p:txBody>
      </p:sp>
      <p:sp>
        <p:nvSpPr>
          <p:cNvPr id="75778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Poisson Field of Interferers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>
            <a:normAutofit fontScale="62500" lnSpcReduction="20000"/>
          </a:bodyPr>
          <a:lstStyle/>
          <a:p>
            <a:pPr>
              <a:defRPr/>
            </a:pPr>
            <a:fld id="{6D1BF6E6-0845-4D9F-8CEE-7C87CDCF6795}" type="slidenum">
              <a:rPr lang="en-US"/>
              <a:pPr>
                <a:defRPr/>
              </a:pPr>
              <a:t>55</a:t>
            </a:fld>
            <a:endParaRPr lang="en-US"/>
          </a:p>
        </p:txBody>
      </p:sp>
      <p:sp>
        <p:nvSpPr>
          <p:cNvPr id="75780" name="Content Placeholder 4"/>
          <p:cNvSpPr>
            <a:spLocks noGrp="1"/>
          </p:cNvSpPr>
          <p:nvPr>
            <p:ph sz="quarter" idx="1"/>
          </p:nvPr>
        </p:nvSpPr>
        <p:spPr>
          <a:xfrm>
            <a:off x="381000" y="1371600"/>
            <a:ext cx="8534400" cy="4953000"/>
          </a:xfrm>
          <a:ln w="9525"/>
        </p:spPr>
        <p:txBody>
          <a:bodyPr/>
          <a:lstStyle/>
          <a:p>
            <a:r>
              <a:rPr lang="en-US" smtClean="0"/>
              <a:t>Applied to wireless </a:t>
            </a:r>
            <a:r>
              <a:rPr lang="en-US" i="1" smtClean="0"/>
              <a:t>ad hoc</a:t>
            </a:r>
            <a:r>
              <a:rPr lang="en-US" smtClean="0"/>
              <a:t> networks, cellular networks</a:t>
            </a:r>
          </a:p>
        </p:txBody>
      </p:sp>
      <p:graphicFrame>
        <p:nvGraphicFramePr>
          <p:cNvPr id="8" name="Table 7"/>
          <p:cNvGraphicFramePr>
            <a:graphicFrameLocks noGrp="1"/>
          </p:cNvGraphicFramePr>
          <p:nvPr/>
        </p:nvGraphicFramePr>
        <p:xfrm>
          <a:off x="508000" y="2009422"/>
          <a:ext cx="8184443" cy="3474720"/>
        </p:xfrm>
        <a:graphic>
          <a:graphicData uri="http://schemas.openxmlformats.org/drawingml/2006/table">
            <a:tbl>
              <a:tblPr firstRow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tableStyleId>{21E4AEA4-8DFA-4A89-87EB-49C32662AFE0}</a:tableStyleId>
              </a:tblPr>
              <a:tblGrid>
                <a:gridCol w="2397232"/>
                <a:gridCol w="1721018"/>
                <a:gridCol w="1365774"/>
                <a:gridCol w="2700419"/>
              </a:tblGrid>
              <a:tr h="320471">
                <a:tc gridSpan="4"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rgbClr val="0070C0"/>
                          </a:solidFill>
                          <a:latin typeface="Calibri" pitchFamily="34" charset="0"/>
                        </a:rPr>
                        <a:t>Closed</a:t>
                      </a:r>
                      <a:r>
                        <a:rPr lang="en-US" b="1" baseline="0" dirty="0" smtClean="0">
                          <a:solidFill>
                            <a:srgbClr val="0070C0"/>
                          </a:solidFill>
                          <a:latin typeface="Calibri" pitchFamily="34" charset="0"/>
                        </a:rPr>
                        <a:t> Form Amplitude Distribution</a:t>
                      </a:r>
                      <a:endParaRPr lang="en-GB" b="1" dirty="0">
                        <a:solidFill>
                          <a:srgbClr val="0070C0"/>
                        </a:solidFill>
                        <a:latin typeface="Calibri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</a:tr>
              <a:tr h="320471"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chemeClr val="accent2"/>
                          </a:solidFill>
                          <a:latin typeface="Calibri" pitchFamily="34" charset="0"/>
                        </a:rPr>
                        <a:t>Model</a:t>
                      </a:r>
                      <a:endParaRPr lang="en-GB" b="1" dirty="0">
                        <a:solidFill>
                          <a:schemeClr val="accent2"/>
                        </a:solidFill>
                        <a:latin typeface="Calibri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chemeClr val="accent2"/>
                          </a:solidFill>
                          <a:latin typeface="Calibri" pitchFamily="34" charset="0"/>
                        </a:rPr>
                        <a:t>Interference</a:t>
                      </a:r>
                      <a:endParaRPr lang="en-GB" b="1" dirty="0">
                        <a:solidFill>
                          <a:schemeClr val="accent2"/>
                        </a:solidFill>
                        <a:latin typeface="Calibri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1" baseline="0" dirty="0" smtClean="0">
                          <a:solidFill>
                            <a:schemeClr val="accent2"/>
                          </a:solidFill>
                          <a:latin typeface="Calibri" pitchFamily="34" charset="0"/>
                        </a:rPr>
                        <a:t>Region</a:t>
                      </a:r>
                      <a:endParaRPr lang="en-GB" b="1" dirty="0">
                        <a:solidFill>
                          <a:schemeClr val="accent2"/>
                        </a:solidFill>
                        <a:latin typeface="Calibri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chemeClr val="accent2"/>
                          </a:solidFill>
                          <a:latin typeface="Calibri" pitchFamily="34" charset="0"/>
                        </a:rPr>
                        <a:t>Key</a:t>
                      </a:r>
                      <a:r>
                        <a:rPr lang="en-US" b="1" baseline="0" dirty="0" smtClean="0">
                          <a:solidFill>
                            <a:schemeClr val="accent2"/>
                          </a:solidFill>
                          <a:latin typeface="Calibri" pitchFamily="34" charset="0"/>
                        </a:rPr>
                        <a:t> Prior Work</a:t>
                      </a:r>
                      <a:endParaRPr lang="en-GB" b="1" dirty="0">
                        <a:solidFill>
                          <a:schemeClr val="accent2"/>
                        </a:solidFill>
                        <a:latin typeface="Calibri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80117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latin typeface="Calibri" pitchFamily="34" charset="0"/>
                        </a:rPr>
                        <a:t>Symmetric Alpha Stable</a:t>
                      </a:r>
                    </a:p>
                    <a:p>
                      <a:endParaRPr lang="en-GB" dirty="0">
                        <a:latin typeface="Calibri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Calibri" pitchFamily="34" charset="0"/>
                        </a:rPr>
                        <a:t>Spatial</a:t>
                      </a:r>
                      <a:endParaRPr lang="en-GB" dirty="0">
                        <a:latin typeface="Calibri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latin typeface="Calibri" pitchFamily="34" charset="0"/>
                        </a:rPr>
                        <a:t>Entire</a:t>
                      </a:r>
                      <a:r>
                        <a:rPr lang="en-US" baseline="0" dirty="0" smtClean="0">
                          <a:latin typeface="Calibri" pitchFamily="34" charset="0"/>
                        </a:rPr>
                        <a:t> plane</a:t>
                      </a:r>
                      <a:endParaRPr lang="en-US" dirty="0" smtClean="0">
                        <a:latin typeface="Calibri" pitchFamily="34" charset="0"/>
                      </a:endParaRPr>
                    </a:p>
                    <a:p>
                      <a:endParaRPr lang="en-GB" dirty="0">
                        <a:latin typeface="Calibri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>
                          <a:solidFill>
                            <a:schemeClr val="accent2"/>
                          </a:solidFill>
                          <a:latin typeface="Calibri" pitchFamily="34" charset="0"/>
                        </a:rPr>
                        <a:t>[Sousa, 1992]</a:t>
                      </a:r>
                      <a:br>
                        <a:rPr lang="en-US" sz="1800" dirty="0" smtClean="0">
                          <a:solidFill>
                            <a:schemeClr val="accent2"/>
                          </a:solidFill>
                          <a:latin typeface="Calibri" pitchFamily="34" charset="0"/>
                        </a:rPr>
                      </a:br>
                      <a:r>
                        <a:rPr kumimoji="0" lang="en-US" sz="1800" kern="1200" baseline="0" dirty="0" smtClean="0">
                          <a:solidFill>
                            <a:schemeClr val="accent2"/>
                          </a:solidFill>
                          <a:latin typeface="Calibri" pitchFamily="34" charset="0"/>
                        </a:rPr>
                        <a:t>[</a:t>
                      </a:r>
                      <a:r>
                        <a:rPr kumimoji="0" lang="en-US" sz="1800" kern="1200" baseline="0" dirty="0" err="1" smtClean="0">
                          <a:solidFill>
                            <a:schemeClr val="accent2"/>
                          </a:solidFill>
                          <a:latin typeface="Calibri" pitchFamily="34" charset="0"/>
                        </a:rPr>
                        <a:t>Ilow</a:t>
                      </a:r>
                      <a:r>
                        <a:rPr kumimoji="0" lang="en-US" sz="1800" kern="1200" baseline="0" dirty="0" smtClean="0">
                          <a:solidFill>
                            <a:schemeClr val="accent2"/>
                          </a:solidFill>
                          <a:latin typeface="Calibri" pitchFamily="34" charset="0"/>
                        </a:rPr>
                        <a:t> &amp; </a:t>
                      </a:r>
                      <a:r>
                        <a:rPr kumimoji="0" lang="en-US" sz="1800" kern="1200" baseline="0" dirty="0" err="1" smtClean="0">
                          <a:solidFill>
                            <a:schemeClr val="accent2"/>
                          </a:solidFill>
                          <a:latin typeface="Calibri" pitchFamily="34" charset="0"/>
                        </a:rPr>
                        <a:t>Hatzinakos</a:t>
                      </a:r>
                      <a:r>
                        <a:rPr kumimoji="0" lang="en-US" sz="1800" kern="1200" baseline="0" dirty="0" smtClean="0">
                          <a:solidFill>
                            <a:schemeClr val="accent2"/>
                          </a:solidFill>
                          <a:latin typeface="Calibri" pitchFamily="34" charset="0"/>
                        </a:rPr>
                        <a:t>, 1998]</a:t>
                      </a:r>
                      <a:br>
                        <a:rPr kumimoji="0" lang="en-US" sz="1800" kern="1200" baseline="0" dirty="0" smtClean="0">
                          <a:solidFill>
                            <a:schemeClr val="accent2"/>
                          </a:solidFill>
                          <a:latin typeface="Calibri" pitchFamily="34" charset="0"/>
                        </a:rPr>
                      </a:br>
                      <a:r>
                        <a:rPr lang="en-US" sz="1800" dirty="0" smtClean="0">
                          <a:solidFill>
                            <a:schemeClr val="accent2"/>
                          </a:solidFill>
                          <a:latin typeface="Calibri" pitchFamily="34" charset="0"/>
                        </a:rPr>
                        <a:t>[Yang</a:t>
                      </a:r>
                      <a:r>
                        <a:rPr lang="en-US" sz="1800" baseline="0" dirty="0" smtClean="0">
                          <a:solidFill>
                            <a:schemeClr val="accent2"/>
                          </a:solidFill>
                          <a:latin typeface="Calibri" pitchFamily="34" charset="0"/>
                        </a:rPr>
                        <a:t> &amp; </a:t>
                      </a:r>
                      <a:r>
                        <a:rPr lang="en-US" sz="1800" dirty="0" err="1" smtClean="0">
                          <a:solidFill>
                            <a:schemeClr val="accent2"/>
                          </a:solidFill>
                          <a:latin typeface="Calibri" pitchFamily="34" charset="0"/>
                        </a:rPr>
                        <a:t>Petropulu</a:t>
                      </a:r>
                      <a:r>
                        <a:rPr lang="en-US" sz="1800" dirty="0" smtClean="0">
                          <a:solidFill>
                            <a:schemeClr val="accent2"/>
                          </a:solidFill>
                          <a:latin typeface="Calibri" pitchFamily="34" charset="0"/>
                        </a:rPr>
                        <a:t>, 2003]</a:t>
                      </a:r>
                      <a:endParaRPr lang="en-GB" dirty="0">
                        <a:solidFill>
                          <a:schemeClr val="accent2"/>
                        </a:solidFill>
                        <a:latin typeface="Calibri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320471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Calibri" pitchFamily="34" charset="0"/>
                        </a:rPr>
                        <a:t>Middleton</a:t>
                      </a:r>
                      <a:r>
                        <a:rPr lang="en-US" baseline="0" dirty="0" smtClean="0">
                          <a:latin typeface="Calibri" pitchFamily="34" charset="0"/>
                        </a:rPr>
                        <a:t> Class A</a:t>
                      </a:r>
                      <a:endParaRPr lang="en-GB" dirty="0">
                        <a:latin typeface="Calibri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err="1" smtClean="0">
                          <a:latin typeface="Calibri" pitchFamily="34" charset="0"/>
                        </a:rPr>
                        <a:t>Spatio</a:t>
                      </a:r>
                      <a:r>
                        <a:rPr lang="en-US" dirty="0" smtClean="0">
                          <a:latin typeface="Calibri" pitchFamily="34" charset="0"/>
                        </a:rPr>
                        <a:t>-temporal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latin typeface="Calibri" pitchFamily="34" charset="0"/>
                        </a:rPr>
                        <a:t>Finite</a:t>
                      </a:r>
                      <a:r>
                        <a:rPr lang="en-US" baseline="0" dirty="0" smtClean="0">
                          <a:latin typeface="Calibri" pitchFamily="34" charset="0"/>
                        </a:rPr>
                        <a:t> </a:t>
                      </a:r>
                      <a:r>
                        <a:rPr lang="en-US" dirty="0" smtClean="0">
                          <a:latin typeface="Calibri" pitchFamily="34" charset="0"/>
                        </a:rPr>
                        <a:t>area</a:t>
                      </a:r>
                      <a:r>
                        <a:rPr lang="en-US" baseline="0" dirty="0" smtClean="0">
                          <a:latin typeface="Calibri" pitchFamily="34" charset="0"/>
                        </a:rPr>
                        <a:t> </a:t>
                      </a:r>
                      <a:endParaRPr lang="en-GB" dirty="0">
                        <a:latin typeface="Calibri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solidFill>
                            <a:schemeClr val="accent2"/>
                          </a:solidFill>
                          <a:latin typeface="Calibri" pitchFamily="34" charset="0"/>
                        </a:rPr>
                        <a:t>[Middleton,</a:t>
                      </a:r>
                      <a:r>
                        <a:rPr lang="en-US" baseline="0" dirty="0" smtClean="0">
                          <a:solidFill>
                            <a:schemeClr val="accent2"/>
                          </a:solidFill>
                          <a:latin typeface="Calibri" pitchFamily="34" charset="0"/>
                        </a:rPr>
                        <a:t> 1977, 1999</a:t>
                      </a:r>
                      <a:r>
                        <a:rPr lang="en-US" dirty="0" smtClean="0">
                          <a:solidFill>
                            <a:schemeClr val="accent2"/>
                          </a:solidFill>
                          <a:latin typeface="Calibri" pitchFamily="34" charset="0"/>
                        </a:rPr>
                        <a:t>]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320471">
                <a:tc gridSpan="4"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rgbClr val="0070C0"/>
                          </a:solidFill>
                          <a:latin typeface="Calibri" pitchFamily="34" charset="0"/>
                        </a:rPr>
                        <a:t>Other</a:t>
                      </a:r>
                      <a:r>
                        <a:rPr lang="en-US" b="1" baseline="0" dirty="0" smtClean="0">
                          <a:solidFill>
                            <a:srgbClr val="0070C0"/>
                          </a:solidFill>
                          <a:latin typeface="Calibri" pitchFamily="34" charset="0"/>
                        </a:rPr>
                        <a:t> Interference Statistics </a:t>
                      </a:r>
                      <a:r>
                        <a:rPr lang="en-US" baseline="0" dirty="0" smtClean="0">
                          <a:solidFill>
                            <a:srgbClr val="0070C0"/>
                          </a:solidFill>
                          <a:latin typeface="Calibri" pitchFamily="34" charset="0"/>
                        </a:rPr>
                        <a:t>– </a:t>
                      </a:r>
                      <a:r>
                        <a:rPr lang="en-US" i="1" baseline="0" dirty="0" smtClean="0">
                          <a:solidFill>
                            <a:srgbClr val="0070C0"/>
                          </a:solidFill>
                          <a:latin typeface="Calibri" pitchFamily="34" charset="0"/>
                        </a:rPr>
                        <a:t>closed form amplitude distribution not derived</a:t>
                      </a:r>
                      <a:endParaRPr lang="en-GB" i="1" dirty="0">
                        <a:solidFill>
                          <a:srgbClr val="0070C0"/>
                        </a:solidFill>
                        <a:latin typeface="Calibri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</a:tr>
              <a:tr h="320471"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chemeClr val="accent2"/>
                          </a:solidFill>
                          <a:latin typeface="Calibri" pitchFamily="34" charset="0"/>
                        </a:rPr>
                        <a:t>Statistics</a:t>
                      </a:r>
                      <a:endParaRPr lang="en-GB" b="1" dirty="0">
                        <a:solidFill>
                          <a:schemeClr val="accent2"/>
                        </a:solidFill>
                        <a:latin typeface="Calibri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chemeClr val="accent2"/>
                          </a:solidFill>
                          <a:latin typeface="Calibri" pitchFamily="34" charset="0"/>
                        </a:rPr>
                        <a:t>Interference</a:t>
                      </a:r>
                      <a:endParaRPr lang="en-GB" b="1" dirty="0">
                        <a:solidFill>
                          <a:schemeClr val="accent2"/>
                        </a:solidFill>
                        <a:latin typeface="Calibri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chemeClr val="accent2"/>
                          </a:solidFill>
                          <a:latin typeface="Calibri" pitchFamily="34" charset="0"/>
                        </a:rPr>
                        <a:t>Region</a:t>
                      </a:r>
                      <a:endParaRPr lang="en-GB" b="1" dirty="0">
                        <a:solidFill>
                          <a:schemeClr val="accent2"/>
                        </a:solidFill>
                        <a:latin typeface="Calibri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chemeClr val="accent2"/>
                          </a:solidFill>
                          <a:latin typeface="Calibri" pitchFamily="34" charset="0"/>
                        </a:rPr>
                        <a:t>Key Prior Work</a:t>
                      </a:r>
                      <a:endParaRPr lang="en-GB" b="1" dirty="0">
                        <a:solidFill>
                          <a:schemeClr val="accent2"/>
                        </a:solidFill>
                        <a:latin typeface="Calibri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320471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Calibri" pitchFamily="34" charset="0"/>
                        </a:rPr>
                        <a:t>Moments</a:t>
                      </a:r>
                      <a:endParaRPr lang="en-GB" dirty="0">
                        <a:latin typeface="Calibri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Calibri" pitchFamily="34" charset="0"/>
                        </a:rPr>
                        <a:t>Spatial</a:t>
                      </a:r>
                      <a:endParaRPr lang="en-GB" dirty="0">
                        <a:latin typeface="Calibri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Calibri" pitchFamily="34" charset="0"/>
                        </a:rPr>
                        <a:t>Finite</a:t>
                      </a:r>
                      <a:r>
                        <a:rPr lang="en-US" baseline="0" dirty="0" smtClean="0">
                          <a:latin typeface="Calibri" pitchFamily="34" charset="0"/>
                        </a:rPr>
                        <a:t> </a:t>
                      </a:r>
                      <a:r>
                        <a:rPr lang="en-US" dirty="0" smtClean="0">
                          <a:latin typeface="Calibri" pitchFamily="34" charset="0"/>
                        </a:rPr>
                        <a:t>area</a:t>
                      </a:r>
                      <a:endParaRPr lang="en-GB" dirty="0">
                        <a:latin typeface="Calibri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solidFill>
                            <a:schemeClr val="accent2"/>
                          </a:solidFill>
                          <a:latin typeface="Calibri" pitchFamily="34" charset="0"/>
                        </a:rPr>
                        <a:t>[</a:t>
                      </a:r>
                      <a:r>
                        <a:rPr lang="en-US" dirty="0" err="1" smtClean="0">
                          <a:solidFill>
                            <a:schemeClr val="accent2"/>
                          </a:solidFill>
                          <a:latin typeface="Calibri" pitchFamily="34" charset="0"/>
                        </a:rPr>
                        <a:t>Salbaroli</a:t>
                      </a:r>
                      <a:r>
                        <a:rPr lang="en-US" dirty="0" smtClean="0">
                          <a:solidFill>
                            <a:schemeClr val="accent2"/>
                          </a:solidFill>
                          <a:latin typeface="Calibri" pitchFamily="34" charset="0"/>
                        </a:rPr>
                        <a:t> &amp; </a:t>
                      </a:r>
                      <a:r>
                        <a:rPr lang="en-US" dirty="0" err="1" smtClean="0">
                          <a:solidFill>
                            <a:schemeClr val="accent2"/>
                          </a:solidFill>
                          <a:latin typeface="Calibri" pitchFamily="34" charset="0"/>
                        </a:rPr>
                        <a:t>Zanella</a:t>
                      </a:r>
                      <a:r>
                        <a:rPr lang="en-US" dirty="0" smtClean="0">
                          <a:solidFill>
                            <a:schemeClr val="accent2"/>
                          </a:solidFill>
                          <a:latin typeface="Calibri" pitchFamily="34" charset="0"/>
                        </a:rPr>
                        <a:t>, 2009]</a:t>
                      </a:r>
                      <a:endParaRPr lang="en-GB" dirty="0">
                        <a:latin typeface="Calibri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320471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Calibri" pitchFamily="34" charset="0"/>
                        </a:rPr>
                        <a:t>Characteristic</a:t>
                      </a:r>
                      <a:r>
                        <a:rPr lang="en-US" baseline="0" dirty="0" smtClean="0">
                          <a:latin typeface="Calibri" pitchFamily="34" charset="0"/>
                        </a:rPr>
                        <a:t> Function</a:t>
                      </a:r>
                      <a:endParaRPr lang="en-GB" dirty="0">
                        <a:latin typeface="Calibri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Calibri" pitchFamily="34" charset="0"/>
                        </a:rPr>
                        <a:t>Spatial</a:t>
                      </a:r>
                      <a:endParaRPr lang="en-GB" dirty="0">
                        <a:latin typeface="Calibri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Calibri" pitchFamily="34" charset="0"/>
                        </a:rPr>
                        <a:t>Finite</a:t>
                      </a:r>
                      <a:r>
                        <a:rPr lang="en-US" baseline="0" dirty="0" smtClean="0">
                          <a:latin typeface="Calibri" pitchFamily="34" charset="0"/>
                        </a:rPr>
                        <a:t> </a:t>
                      </a:r>
                      <a:r>
                        <a:rPr lang="en-US" dirty="0" smtClean="0">
                          <a:latin typeface="Calibri" pitchFamily="34" charset="0"/>
                        </a:rPr>
                        <a:t>area</a:t>
                      </a:r>
                      <a:endParaRPr lang="en-GB" dirty="0">
                        <a:latin typeface="Calibri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accent2"/>
                          </a:solidFill>
                          <a:latin typeface="Calibri" pitchFamily="34" charset="0"/>
                        </a:rPr>
                        <a:t>[Win, Pinto &amp; Shepp,2009]</a:t>
                      </a:r>
                      <a:endParaRPr lang="en-GB" dirty="0">
                        <a:solidFill>
                          <a:schemeClr val="accent2"/>
                        </a:solidFill>
                        <a:latin typeface="Calibri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7" name="AutoShape 3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8534400" y="1371600"/>
            <a:ext cx="381000" cy="228600"/>
          </a:xfrm>
          <a:prstGeom prst="rightArrow">
            <a:avLst>
              <a:gd name="adj1" fmla="val 50000"/>
              <a:gd name="adj2" fmla="val 41667"/>
            </a:avLst>
          </a:prstGeom>
          <a:solidFill>
            <a:schemeClr val="accent2">
              <a:lumMod val="60000"/>
              <a:lumOff val="40000"/>
            </a:schemeClr>
          </a:solidFill>
          <a:ln w="9360">
            <a:solidFill>
              <a:schemeClr val="accent1">
                <a:lumMod val="75000"/>
              </a:schemeClr>
            </a:solidFill>
            <a:miter lim="800000"/>
            <a:headEnd/>
            <a:tailEnd/>
          </a:ln>
        </p:spPr>
        <p:txBody>
          <a:bodyPr wrap="none" lIns="90000" tIns="46800" rIns="90000" bIns="4680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n-GB" sz="800" dirty="0">
                <a:solidFill>
                  <a:srgbClr val="000000"/>
                </a:solidFill>
                <a:latin typeface="+mn-lt"/>
              </a:rPr>
              <a:t>Return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Wireless Networking and Communications Group</a:t>
            </a:r>
            <a:endParaRPr lang="en-US"/>
          </a:p>
        </p:txBody>
      </p:sp>
      <p:sp>
        <p:nvSpPr>
          <p:cNvPr id="77826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Poisson Field of Interferers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>
            <a:normAutofit fontScale="62500" lnSpcReduction="20000"/>
          </a:bodyPr>
          <a:lstStyle/>
          <a:p>
            <a:pPr>
              <a:defRPr/>
            </a:pPr>
            <a:fld id="{42048570-5215-490B-9895-1A3905777FF2}" type="slidenum">
              <a:rPr lang="en-US"/>
              <a:pPr>
                <a:defRPr/>
              </a:pPr>
              <a:t>56</a:t>
            </a:fld>
            <a:endParaRPr lang="en-US"/>
          </a:p>
        </p:txBody>
      </p:sp>
      <p:sp>
        <p:nvSpPr>
          <p:cNvPr id="77828" name="Content Placeholder 4"/>
          <p:cNvSpPr>
            <a:spLocks noGrp="1"/>
          </p:cNvSpPr>
          <p:nvPr>
            <p:ph sz="quarter" idx="1"/>
          </p:nvPr>
        </p:nvSpPr>
        <p:spPr>
          <a:ln w="9525"/>
        </p:spPr>
        <p:txBody>
          <a:bodyPr/>
          <a:lstStyle/>
          <a:p>
            <a:r>
              <a:rPr lang="en-US" smtClean="0"/>
              <a:t>Interferers distributed over parametric annular space</a:t>
            </a:r>
          </a:p>
          <a:p>
            <a:endParaRPr lang="en-US" sz="1800" smtClean="0"/>
          </a:p>
          <a:p>
            <a:r>
              <a:rPr lang="en-US" smtClean="0"/>
              <a:t>Log-characteristic function </a:t>
            </a:r>
          </a:p>
        </p:txBody>
      </p:sp>
      <p:pic>
        <p:nvPicPr>
          <p:cNvPr id="77829" name="Picture 13" descr="addin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1828800" y="1905000"/>
            <a:ext cx="5638800" cy="293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7830" name="Picture 10" descr="addin_tmp.pn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5"/>
          <a:srcRect/>
          <a:stretch>
            <a:fillRect/>
          </a:stretch>
        </p:blipFill>
        <p:spPr bwMode="auto">
          <a:xfrm>
            <a:off x="993775" y="2703513"/>
            <a:ext cx="7467600" cy="433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Rounded Rectangle 9"/>
          <p:cNvSpPr/>
          <p:nvPr/>
        </p:nvSpPr>
        <p:spPr>
          <a:xfrm>
            <a:off x="881063" y="2649538"/>
            <a:ext cx="7696200" cy="533400"/>
          </a:xfrm>
          <a:prstGeom prst="roundRect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77832" name="Picture 12" descr="cci_model_svg.png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85800" y="3086100"/>
            <a:ext cx="7772400" cy="3238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AutoShape 3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8534400" y="1371600"/>
            <a:ext cx="381000" cy="228600"/>
          </a:xfrm>
          <a:prstGeom prst="rightArrow">
            <a:avLst>
              <a:gd name="adj1" fmla="val 50000"/>
              <a:gd name="adj2" fmla="val 41667"/>
            </a:avLst>
          </a:prstGeom>
          <a:solidFill>
            <a:schemeClr val="accent2">
              <a:lumMod val="60000"/>
              <a:lumOff val="40000"/>
            </a:schemeClr>
          </a:solidFill>
          <a:ln w="9360">
            <a:solidFill>
              <a:schemeClr val="accent1">
                <a:lumMod val="75000"/>
              </a:schemeClr>
            </a:solidFill>
            <a:miter lim="800000"/>
            <a:headEnd/>
            <a:tailEnd/>
          </a:ln>
        </p:spPr>
        <p:txBody>
          <a:bodyPr wrap="none" lIns="90000" tIns="46800" rIns="90000" bIns="4680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n-GB" sz="800" dirty="0">
                <a:solidFill>
                  <a:srgbClr val="000000"/>
                </a:solidFill>
                <a:latin typeface="+mn-lt"/>
              </a:rPr>
              <a:t>Return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Wireless Networking and Communications Group</a:t>
            </a:r>
            <a:endParaRPr lang="en-US"/>
          </a:p>
        </p:txBody>
      </p:sp>
      <p:sp>
        <p:nvSpPr>
          <p:cNvPr id="78850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Poisson Field of Interferers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>
            <a:normAutofit fontScale="62500" lnSpcReduction="20000"/>
          </a:bodyPr>
          <a:lstStyle/>
          <a:p>
            <a:pPr>
              <a:defRPr/>
            </a:pPr>
            <a:fld id="{0E1810CC-99CB-44B5-8AF5-80BCCFB1A790}" type="slidenum">
              <a:rPr lang="en-US"/>
              <a:pPr>
                <a:defRPr/>
              </a:pPr>
              <a:t>57</a:t>
            </a:fld>
            <a:endParaRPr lang="en-US"/>
          </a:p>
        </p:txBody>
      </p:sp>
      <p:sp>
        <p:nvSpPr>
          <p:cNvPr id="78852" name="Content Placeholder 4"/>
          <p:cNvSpPr>
            <a:spLocks noGrp="1"/>
          </p:cNvSpPr>
          <p:nvPr>
            <p:ph sz="quarter" idx="1"/>
          </p:nvPr>
        </p:nvSpPr>
        <p:spPr>
          <a:ln w="9525"/>
        </p:spPr>
        <p:txBody>
          <a:bodyPr/>
          <a:lstStyle/>
          <a:p>
            <a:endParaRPr lang="en-US" smtClean="0"/>
          </a:p>
          <a:p>
            <a:endParaRPr lang="en-US" smtClean="0"/>
          </a:p>
        </p:txBody>
      </p:sp>
      <p:pic>
        <p:nvPicPr>
          <p:cNvPr id="78853" name="Picture 9" descr="addin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381000" y="1752600"/>
            <a:ext cx="8534400" cy="3894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AutoShape 3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8534400" y="1371600"/>
            <a:ext cx="381000" cy="228600"/>
          </a:xfrm>
          <a:prstGeom prst="rightArrow">
            <a:avLst>
              <a:gd name="adj1" fmla="val 50000"/>
              <a:gd name="adj2" fmla="val 41667"/>
            </a:avLst>
          </a:prstGeom>
          <a:solidFill>
            <a:schemeClr val="accent2">
              <a:lumMod val="60000"/>
              <a:lumOff val="40000"/>
            </a:schemeClr>
          </a:solidFill>
          <a:ln w="9360">
            <a:solidFill>
              <a:schemeClr val="accent1">
                <a:lumMod val="75000"/>
              </a:schemeClr>
            </a:solidFill>
            <a:miter lim="800000"/>
            <a:headEnd/>
            <a:tailEnd/>
          </a:ln>
        </p:spPr>
        <p:txBody>
          <a:bodyPr wrap="none" lIns="90000" tIns="46800" rIns="90000" bIns="4680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n-GB" sz="800" dirty="0">
                <a:solidFill>
                  <a:srgbClr val="000000"/>
                </a:solidFill>
                <a:latin typeface="+mn-lt"/>
              </a:rPr>
              <a:t>Return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Wireless Networking and Communications Group</a:t>
            </a:r>
            <a:endParaRPr lang="en-US"/>
          </a:p>
        </p:txBody>
      </p:sp>
      <p:sp>
        <p:nvSpPr>
          <p:cNvPr id="79874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Poisson Field of Interferers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>
            <a:normAutofit fontScale="62500" lnSpcReduction="20000"/>
          </a:bodyPr>
          <a:lstStyle/>
          <a:p>
            <a:pPr>
              <a:defRPr/>
            </a:pPr>
            <a:fld id="{B266DE23-84AD-4B9E-B750-B30448855CB3}" type="slidenum">
              <a:rPr lang="en-US"/>
              <a:pPr>
                <a:defRPr/>
              </a:pPr>
              <a:t>58</a:t>
            </a:fld>
            <a:endParaRPr lang="en-US"/>
          </a:p>
        </p:txBody>
      </p:sp>
      <p:sp>
        <p:nvSpPr>
          <p:cNvPr id="79876" name="Content Placeholder 4"/>
          <p:cNvSpPr>
            <a:spLocks noGrp="1"/>
          </p:cNvSpPr>
          <p:nvPr>
            <p:ph sz="quarter" idx="1"/>
          </p:nvPr>
        </p:nvSpPr>
        <p:spPr>
          <a:ln w="9525"/>
        </p:spPr>
        <p:txBody>
          <a:bodyPr/>
          <a:lstStyle/>
          <a:p>
            <a:r>
              <a:rPr lang="en-US" smtClean="0"/>
              <a:t>Simulation Results </a:t>
            </a:r>
            <a:br>
              <a:rPr lang="en-US" smtClean="0"/>
            </a:br>
            <a:r>
              <a:rPr lang="en-US" smtClean="0"/>
              <a:t>(tail probability) </a:t>
            </a:r>
          </a:p>
        </p:txBody>
      </p:sp>
      <p:pic>
        <p:nvPicPr>
          <p:cNvPr id="79877" name="Picture 23" descr="addin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6"/>
          <a:srcRect/>
          <a:stretch>
            <a:fillRect/>
          </a:stretch>
        </p:blipFill>
        <p:spPr bwMode="auto">
          <a:xfrm>
            <a:off x="5689600" y="1368425"/>
            <a:ext cx="3352800" cy="91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Rounded Rectangle 15"/>
          <p:cNvSpPr/>
          <p:nvPr/>
        </p:nvSpPr>
        <p:spPr>
          <a:xfrm>
            <a:off x="5638800" y="1320800"/>
            <a:ext cx="3462338" cy="976313"/>
          </a:xfrm>
          <a:prstGeom prst="roundRect">
            <a:avLst/>
          </a:prstGeom>
          <a:noFill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79879" name="Picture 29" descr="addin_tmp.pn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7"/>
          <a:srcRect/>
          <a:stretch>
            <a:fillRect/>
          </a:stretch>
        </p:blipFill>
        <p:spPr bwMode="auto">
          <a:xfrm>
            <a:off x="5006975" y="2735263"/>
            <a:ext cx="3795713" cy="231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9880" name="Picture 24" descr="addin_tmp.pn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8"/>
          <a:srcRect/>
          <a:stretch>
            <a:fillRect/>
          </a:stretch>
        </p:blipFill>
        <p:spPr bwMode="auto">
          <a:xfrm>
            <a:off x="1352550" y="2719388"/>
            <a:ext cx="2482850" cy="233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9881" name="Picture 2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246063" y="2895600"/>
            <a:ext cx="4552950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9882" name="Picture 4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4591050" y="2895600"/>
            <a:ext cx="4552950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TextBox 14"/>
          <p:cNvSpPr txBox="1"/>
          <p:nvPr/>
        </p:nvSpPr>
        <p:spPr>
          <a:xfrm>
            <a:off x="1981200" y="3657600"/>
            <a:ext cx="2590800" cy="817563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dirty="0">
                <a:solidFill>
                  <a:srgbClr val="0070C0"/>
                </a:solidFill>
                <a:latin typeface="Calibri" pitchFamily="34" charset="0"/>
              </a:rPr>
              <a:t>Gaussian and Middleton Class A models are not applicable since mean intensity is infinite</a:t>
            </a:r>
            <a:endParaRPr lang="en-US" sz="1100" dirty="0">
              <a:solidFill>
                <a:srgbClr val="0070C0"/>
              </a:solidFill>
              <a:latin typeface="Calibri" pitchFamily="34" charset="0"/>
            </a:endParaRPr>
          </a:p>
        </p:txBody>
      </p:sp>
      <p:sp>
        <p:nvSpPr>
          <p:cNvPr id="79884" name="TextBox 22"/>
          <p:cNvSpPr txBox="1">
            <a:spLocks noChangeArrowheads="1"/>
          </p:cNvSpPr>
          <p:nvPr/>
        </p:nvSpPr>
        <p:spPr bwMode="auto">
          <a:xfrm>
            <a:off x="1616075" y="2332038"/>
            <a:ext cx="1976438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>
                <a:solidFill>
                  <a:srgbClr val="0070C0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Case I: Entire Plane</a:t>
            </a:r>
          </a:p>
        </p:txBody>
      </p:sp>
      <p:sp>
        <p:nvSpPr>
          <p:cNvPr id="79885" name="TextBox 25"/>
          <p:cNvSpPr txBox="1">
            <a:spLocks noChangeArrowheads="1"/>
          </p:cNvSpPr>
          <p:nvPr/>
        </p:nvSpPr>
        <p:spPr bwMode="auto">
          <a:xfrm>
            <a:off x="5089525" y="2316163"/>
            <a:ext cx="367665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>
                <a:solidFill>
                  <a:srgbClr val="0070C0"/>
                </a:solidFill>
                <a:latin typeface="Calibri" pitchFamily="34" charset="0"/>
              </a:rPr>
              <a:t>Case III: Infinite-area with guard zone</a:t>
            </a:r>
          </a:p>
        </p:txBody>
      </p:sp>
      <p:sp>
        <p:nvSpPr>
          <p:cNvPr id="27" name="Rounded Rectangle 26"/>
          <p:cNvSpPr/>
          <p:nvPr/>
        </p:nvSpPr>
        <p:spPr>
          <a:xfrm>
            <a:off x="4887913" y="2327275"/>
            <a:ext cx="4038600" cy="715963"/>
          </a:xfrm>
          <a:prstGeom prst="roundRect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9" name="Rounded Rectangle 28"/>
          <p:cNvSpPr/>
          <p:nvPr/>
        </p:nvSpPr>
        <p:spPr>
          <a:xfrm>
            <a:off x="808038" y="2320925"/>
            <a:ext cx="3581400" cy="715963"/>
          </a:xfrm>
          <a:prstGeom prst="roundRect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7" name="AutoShape 3">
            <a:hlinkClick r:id="rId11" action="ppaction://hlinksldjump"/>
          </p:cNvPr>
          <p:cNvSpPr>
            <a:spLocks noChangeArrowheads="1"/>
          </p:cNvSpPr>
          <p:nvPr/>
        </p:nvSpPr>
        <p:spPr bwMode="auto">
          <a:xfrm>
            <a:off x="8534400" y="1066800"/>
            <a:ext cx="381000" cy="228600"/>
          </a:xfrm>
          <a:prstGeom prst="rightArrow">
            <a:avLst>
              <a:gd name="adj1" fmla="val 50000"/>
              <a:gd name="adj2" fmla="val 41667"/>
            </a:avLst>
          </a:prstGeom>
          <a:solidFill>
            <a:schemeClr val="accent2">
              <a:lumMod val="60000"/>
              <a:lumOff val="40000"/>
            </a:schemeClr>
          </a:solidFill>
          <a:ln w="9360">
            <a:solidFill>
              <a:schemeClr val="accent1">
                <a:lumMod val="75000"/>
              </a:schemeClr>
            </a:solidFill>
            <a:miter lim="800000"/>
            <a:headEnd/>
            <a:tailEnd/>
          </a:ln>
        </p:spPr>
        <p:txBody>
          <a:bodyPr wrap="none" lIns="90000" tIns="46800" rIns="90000" bIns="4680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n-GB" sz="800" dirty="0">
                <a:solidFill>
                  <a:srgbClr val="000000"/>
                </a:solidFill>
                <a:latin typeface="+mn-lt"/>
              </a:rPr>
              <a:t>Return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5" grpId="1" animBg="1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Wireless Networking and Communications Group</a:t>
            </a:r>
            <a:endParaRPr lang="en-US"/>
          </a:p>
        </p:txBody>
      </p:sp>
      <p:sp>
        <p:nvSpPr>
          <p:cNvPr id="81922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Poisson Field of Interferers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>
            <a:normAutofit fontScale="62500" lnSpcReduction="20000"/>
          </a:bodyPr>
          <a:lstStyle/>
          <a:p>
            <a:pPr>
              <a:defRPr/>
            </a:pPr>
            <a:fld id="{0EA09D0C-4F4B-4B8C-B3F2-9BEEA5530D4E}" type="slidenum">
              <a:rPr lang="en-US"/>
              <a:pPr>
                <a:defRPr/>
              </a:pPr>
              <a:t>59</a:t>
            </a:fld>
            <a:endParaRPr lang="en-US"/>
          </a:p>
        </p:txBody>
      </p:sp>
      <p:sp>
        <p:nvSpPr>
          <p:cNvPr id="81924" name="Content Placeholder 4"/>
          <p:cNvSpPr>
            <a:spLocks noGrp="1"/>
          </p:cNvSpPr>
          <p:nvPr>
            <p:ph sz="quarter" idx="1"/>
          </p:nvPr>
        </p:nvSpPr>
        <p:spPr>
          <a:ln w="9525"/>
        </p:spPr>
        <p:txBody>
          <a:bodyPr/>
          <a:lstStyle/>
          <a:p>
            <a:r>
              <a:rPr lang="en-US" smtClean="0"/>
              <a:t>Simulation Results (tail probability) 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1516063" y="2308225"/>
            <a:ext cx="3500437" cy="612775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rgbClr val="0070C0"/>
                </a:solidFill>
                <a:latin typeface="Calibri" pitchFamily="34" charset="0"/>
              </a:rPr>
              <a:t>Case </a:t>
            </a:r>
            <a:r>
              <a:rPr lang="en-US" dirty="0">
                <a:solidFill>
                  <a:srgbClr val="0070C0"/>
                </a:solidFill>
                <a:latin typeface="Calibri" pitchFamily="34" charset="0"/>
              </a:rPr>
              <a:t>II: Finite area annular region</a:t>
            </a:r>
            <a:endParaRPr lang="en-US" dirty="0">
              <a:solidFill>
                <a:srgbClr val="0070C0"/>
              </a:solidFill>
              <a:latin typeface="Calibri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200" dirty="0">
              <a:solidFill>
                <a:srgbClr val="0070C0"/>
              </a:solidFill>
              <a:latin typeface="Calibri" pitchFamily="34" charset="0"/>
            </a:endParaRPr>
          </a:p>
        </p:txBody>
      </p:sp>
      <p:pic>
        <p:nvPicPr>
          <p:cNvPr id="81926" name="Picture 20" descr="addin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/>
          <a:srcRect/>
          <a:stretch>
            <a:fillRect/>
          </a:stretch>
        </p:blipFill>
        <p:spPr bwMode="auto">
          <a:xfrm>
            <a:off x="1603375" y="2670175"/>
            <a:ext cx="3352800" cy="206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27" name="Picture 2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62000" y="2743200"/>
            <a:ext cx="4903788" cy="350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28" name="Picture 10" descr="addin_tmp.pn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7"/>
          <a:srcRect/>
          <a:stretch>
            <a:fillRect/>
          </a:stretch>
        </p:blipFill>
        <p:spPr bwMode="auto">
          <a:xfrm>
            <a:off x="5732463" y="2209800"/>
            <a:ext cx="3352800" cy="91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Rounded Rectangle 11"/>
          <p:cNvSpPr/>
          <p:nvPr/>
        </p:nvSpPr>
        <p:spPr>
          <a:xfrm>
            <a:off x="5681663" y="2162175"/>
            <a:ext cx="3462337" cy="976313"/>
          </a:xfrm>
          <a:prstGeom prst="roundRect">
            <a:avLst/>
          </a:prstGeom>
          <a:noFill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3" name="AutoShape 3">
            <a:hlinkClick r:id="rId8" action="ppaction://hlinksldjump"/>
          </p:cNvPr>
          <p:cNvSpPr>
            <a:spLocks noChangeArrowheads="1"/>
          </p:cNvSpPr>
          <p:nvPr/>
        </p:nvSpPr>
        <p:spPr bwMode="auto">
          <a:xfrm>
            <a:off x="8534400" y="1371600"/>
            <a:ext cx="381000" cy="228600"/>
          </a:xfrm>
          <a:prstGeom prst="rightArrow">
            <a:avLst>
              <a:gd name="adj1" fmla="val 50000"/>
              <a:gd name="adj2" fmla="val 41667"/>
            </a:avLst>
          </a:prstGeom>
          <a:solidFill>
            <a:schemeClr val="accent2">
              <a:lumMod val="60000"/>
              <a:lumOff val="40000"/>
            </a:schemeClr>
          </a:solidFill>
          <a:ln w="9360">
            <a:solidFill>
              <a:schemeClr val="accent1">
                <a:lumMod val="75000"/>
              </a:schemeClr>
            </a:solidFill>
            <a:miter lim="800000"/>
            <a:headEnd/>
            <a:tailEnd/>
          </a:ln>
        </p:spPr>
        <p:txBody>
          <a:bodyPr wrap="none" lIns="90000" tIns="46800" rIns="90000" bIns="4680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n-GB" sz="800" dirty="0">
                <a:solidFill>
                  <a:srgbClr val="000000"/>
                </a:solidFill>
                <a:latin typeface="+mn-lt"/>
              </a:rPr>
              <a:t>Return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Wireless Networking and Communications Group</a:t>
            </a:r>
            <a:endParaRPr lang="en-US"/>
          </a:p>
        </p:txBody>
      </p:sp>
      <p:sp>
        <p:nvSpPr>
          <p:cNvPr id="21506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Problem Statement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fld id="{015F7C63-C71C-482C-BB32-B4555B84D157}" type="slidenum">
              <a:rPr lang="en-US"/>
              <a:pPr>
                <a:defRPr/>
              </a:pPr>
              <a:t>6</a:t>
            </a:fld>
            <a:endParaRPr lang="en-US" dirty="0"/>
          </a:p>
        </p:txBody>
      </p:sp>
      <p:sp>
        <p:nvSpPr>
          <p:cNvPr id="21508" name="Content Placeholder 4"/>
          <p:cNvSpPr>
            <a:spLocks noGrp="1"/>
          </p:cNvSpPr>
          <p:nvPr>
            <p:ph sz="quarter" idx="1"/>
          </p:nvPr>
        </p:nvSpPr>
        <p:spPr>
          <a:ln w="9525"/>
        </p:spPr>
        <p:txBody>
          <a:bodyPr/>
          <a:lstStyle/>
          <a:p>
            <a:r>
              <a:rPr lang="en-US" smtClean="0"/>
              <a:t>Designing wireless transceivers to mitigate residual RFI </a:t>
            </a:r>
          </a:p>
        </p:txBody>
      </p:sp>
      <p:sp>
        <p:nvSpPr>
          <p:cNvPr id="108" name="Oval 107"/>
          <p:cNvSpPr/>
          <p:nvPr/>
        </p:nvSpPr>
        <p:spPr>
          <a:xfrm>
            <a:off x="2476500" y="2362200"/>
            <a:ext cx="3124200" cy="3048000"/>
          </a:xfrm>
          <a:prstGeom prst="ellipse">
            <a:avLst/>
          </a:prstGeom>
          <a:noFill/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14" name="Multiply 113"/>
          <p:cNvSpPr/>
          <p:nvPr/>
        </p:nvSpPr>
        <p:spPr>
          <a:xfrm>
            <a:off x="3543300" y="3276600"/>
            <a:ext cx="228600" cy="228600"/>
          </a:xfrm>
          <a:prstGeom prst="mathMultiply">
            <a:avLst/>
          </a:pr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cxnSp>
        <p:nvCxnSpPr>
          <p:cNvPr id="115" name="Straight Arrow Connector 114"/>
          <p:cNvCxnSpPr/>
          <p:nvPr/>
        </p:nvCxnSpPr>
        <p:spPr>
          <a:xfrm>
            <a:off x="876300" y="2895600"/>
            <a:ext cx="3276600" cy="685800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7" name="Straight Arrow Connector 116"/>
          <p:cNvCxnSpPr/>
          <p:nvPr/>
        </p:nvCxnSpPr>
        <p:spPr>
          <a:xfrm>
            <a:off x="3086100" y="2895600"/>
            <a:ext cx="1066800" cy="609600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9" name="Straight Arrow Connector 118"/>
          <p:cNvCxnSpPr/>
          <p:nvPr/>
        </p:nvCxnSpPr>
        <p:spPr>
          <a:xfrm flipV="1">
            <a:off x="495300" y="3657600"/>
            <a:ext cx="3581400" cy="1219200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4" name="TextBox 123"/>
          <p:cNvSpPr txBox="1"/>
          <p:nvPr/>
        </p:nvSpPr>
        <p:spPr>
          <a:xfrm>
            <a:off x="3390900" y="5029200"/>
            <a:ext cx="1463675" cy="3698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chemeClr val="accent2">
                    <a:lumMod val="75000"/>
                  </a:schemeClr>
                </a:solidFill>
                <a:latin typeface="Calibri" pitchFamily="34" charset="0"/>
              </a:rPr>
              <a:t>Guard zone</a:t>
            </a:r>
          </a:p>
        </p:txBody>
      </p:sp>
      <p:sp>
        <p:nvSpPr>
          <p:cNvPr id="21515" name="TextBox 124"/>
          <p:cNvSpPr txBox="1">
            <a:spLocks noChangeArrowheads="1"/>
          </p:cNvSpPr>
          <p:nvPr/>
        </p:nvSpPr>
        <p:spPr bwMode="auto">
          <a:xfrm>
            <a:off x="2781300" y="5715000"/>
            <a:ext cx="32766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solidFill>
                  <a:srgbClr val="0070C0"/>
                </a:solidFill>
                <a:latin typeface="Calibri" pitchFamily="34" charset="0"/>
              </a:rPr>
              <a:t>Example: Dense Wi-Fi Networks</a:t>
            </a:r>
          </a:p>
        </p:txBody>
      </p:sp>
      <p:grpSp>
        <p:nvGrpSpPr>
          <p:cNvPr id="21516" name="Group 90"/>
          <p:cNvGrpSpPr>
            <a:grpSpLocks/>
          </p:cNvGrpSpPr>
          <p:nvPr/>
        </p:nvGrpSpPr>
        <p:grpSpPr bwMode="auto">
          <a:xfrm>
            <a:off x="114300" y="1905000"/>
            <a:ext cx="1600200" cy="1752600"/>
            <a:chOff x="114300" y="1905000"/>
            <a:chExt cx="1600200" cy="1752600"/>
          </a:xfrm>
        </p:grpSpPr>
        <p:sp>
          <p:nvSpPr>
            <p:cNvPr id="23" name="laptop"/>
            <p:cNvSpPr>
              <a:spLocks noEditPoints="1" noChangeArrowheads="1"/>
            </p:cNvSpPr>
            <p:nvPr/>
          </p:nvSpPr>
          <p:spPr bwMode="auto">
            <a:xfrm>
              <a:off x="1181100" y="2438400"/>
              <a:ext cx="381000" cy="304800"/>
            </a:xfrm>
            <a:custGeom>
              <a:avLst/>
              <a:gdLst>
                <a:gd name="T0" fmla="*/ 3362 w 21600"/>
                <a:gd name="T1" fmla="*/ 0 h 21600"/>
                <a:gd name="T2" fmla="*/ 3362 w 21600"/>
                <a:gd name="T3" fmla="*/ 7173 h 21600"/>
                <a:gd name="T4" fmla="*/ 18327 w 21600"/>
                <a:gd name="T5" fmla="*/ 0 h 21600"/>
                <a:gd name="T6" fmla="*/ 18327 w 21600"/>
                <a:gd name="T7" fmla="*/ 7173 h 21600"/>
                <a:gd name="T8" fmla="*/ 10800 w 21600"/>
                <a:gd name="T9" fmla="*/ 0 h 21600"/>
                <a:gd name="T10" fmla="*/ 10800 w 21600"/>
                <a:gd name="T11" fmla="*/ 21600 h 21600"/>
                <a:gd name="T12" fmla="*/ 0 w 21600"/>
                <a:gd name="T13" fmla="*/ 21600 h 21600"/>
                <a:gd name="T14" fmla="*/ 21600 w 21600"/>
                <a:gd name="T15" fmla="*/ 21600 h 21600"/>
                <a:gd name="T16" fmla="*/ 4445 w 21600"/>
                <a:gd name="T17" fmla="*/ 1858 h 21600"/>
                <a:gd name="T18" fmla="*/ 17311 w 21600"/>
                <a:gd name="T19" fmla="*/ 12323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 extrusionOk="0">
                  <a:moveTo>
                    <a:pt x="3362" y="0"/>
                  </a:moveTo>
                  <a:lnTo>
                    <a:pt x="18327" y="0"/>
                  </a:lnTo>
                  <a:lnTo>
                    <a:pt x="18327" y="14347"/>
                  </a:lnTo>
                  <a:lnTo>
                    <a:pt x="3362" y="14347"/>
                  </a:lnTo>
                  <a:lnTo>
                    <a:pt x="3362" y="0"/>
                  </a:lnTo>
                  <a:close/>
                </a:path>
                <a:path w="21600" h="21600" extrusionOk="0">
                  <a:moveTo>
                    <a:pt x="3340" y="15068"/>
                  </a:moveTo>
                  <a:lnTo>
                    <a:pt x="0" y="19877"/>
                  </a:lnTo>
                  <a:lnTo>
                    <a:pt x="21600" y="19877"/>
                  </a:lnTo>
                  <a:lnTo>
                    <a:pt x="18327" y="15068"/>
                  </a:lnTo>
                  <a:lnTo>
                    <a:pt x="3340" y="15068"/>
                  </a:lnTo>
                  <a:close/>
                </a:path>
                <a:path w="21600" h="21600" extrusionOk="0">
                  <a:moveTo>
                    <a:pt x="0" y="19877"/>
                  </a:moveTo>
                  <a:lnTo>
                    <a:pt x="0" y="21600"/>
                  </a:lnTo>
                  <a:lnTo>
                    <a:pt x="21600" y="21600"/>
                  </a:lnTo>
                  <a:lnTo>
                    <a:pt x="21600" y="19877"/>
                  </a:lnTo>
                  <a:lnTo>
                    <a:pt x="0" y="19877"/>
                  </a:lnTo>
                  <a:close/>
                </a:path>
                <a:path w="21600" h="21600" extrusionOk="0">
                  <a:moveTo>
                    <a:pt x="4186" y="1523"/>
                  </a:moveTo>
                  <a:lnTo>
                    <a:pt x="17547" y="1523"/>
                  </a:lnTo>
                  <a:lnTo>
                    <a:pt x="17547" y="12744"/>
                  </a:lnTo>
                  <a:lnTo>
                    <a:pt x="4186" y="12744"/>
                  </a:lnTo>
                  <a:lnTo>
                    <a:pt x="4186" y="1523"/>
                  </a:lnTo>
                  <a:close/>
                </a:path>
                <a:path w="21600" h="21600" extrusionOk="0">
                  <a:moveTo>
                    <a:pt x="3318" y="15549"/>
                  </a:moveTo>
                  <a:lnTo>
                    <a:pt x="2917" y="16110"/>
                  </a:lnTo>
                  <a:lnTo>
                    <a:pt x="18727" y="16110"/>
                  </a:lnTo>
                  <a:lnTo>
                    <a:pt x="18327" y="15549"/>
                  </a:lnTo>
                  <a:lnTo>
                    <a:pt x="3318" y="15549"/>
                  </a:lnTo>
                  <a:close/>
                </a:path>
                <a:path w="21600" h="21600" extrusionOk="0">
                  <a:moveTo>
                    <a:pt x="6213" y="18314"/>
                  </a:moveTo>
                  <a:lnTo>
                    <a:pt x="5946" y="18875"/>
                  </a:lnTo>
                  <a:lnTo>
                    <a:pt x="15766" y="18875"/>
                  </a:lnTo>
                  <a:lnTo>
                    <a:pt x="15499" y="18314"/>
                  </a:lnTo>
                  <a:lnTo>
                    <a:pt x="6213" y="18314"/>
                  </a:lnTo>
                  <a:close/>
                </a:path>
                <a:path w="21600" h="21600" extrusionOk="0">
                  <a:moveTo>
                    <a:pt x="2828" y="16471"/>
                  </a:moveTo>
                  <a:lnTo>
                    <a:pt x="2405" y="17072"/>
                  </a:lnTo>
                  <a:lnTo>
                    <a:pt x="19284" y="17072"/>
                  </a:lnTo>
                  <a:lnTo>
                    <a:pt x="18839" y="16471"/>
                  </a:lnTo>
                  <a:lnTo>
                    <a:pt x="2828" y="16471"/>
                  </a:lnTo>
                  <a:close/>
                </a:path>
                <a:path w="21600" h="21600" extrusionOk="0">
                  <a:moveTo>
                    <a:pt x="2316" y="17352"/>
                  </a:moveTo>
                  <a:lnTo>
                    <a:pt x="1871" y="17953"/>
                  </a:lnTo>
                  <a:lnTo>
                    <a:pt x="19863" y="17953"/>
                  </a:lnTo>
                  <a:lnTo>
                    <a:pt x="19395" y="17352"/>
                  </a:lnTo>
                  <a:lnTo>
                    <a:pt x="2316" y="17352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9525">
              <a:solidFill>
                <a:schemeClr val="accent1"/>
              </a:solidFill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cxnSp>
          <p:nvCxnSpPr>
            <p:cNvPr id="25" name="Straight Arrow Connector 24"/>
            <p:cNvCxnSpPr/>
            <p:nvPr/>
          </p:nvCxnSpPr>
          <p:spPr>
            <a:xfrm rot="10800000" flipV="1">
              <a:off x="647700" y="2590800"/>
              <a:ext cx="533400" cy="457200"/>
            </a:xfrm>
            <a:prstGeom prst="straightConnector1">
              <a:avLst/>
            </a:prstGeom>
            <a:ln>
              <a:solidFill>
                <a:srgbClr val="128438"/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1609" name="Group 54"/>
            <p:cNvGrpSpPr>
              <a:grpSpLocks/>
            </p:cNvGrpSpPr>
            <p:nvPr/>
          </p:nvGrpSpPr>
          <p:grpSpPr bwMode="auto">
            <a:xfrm>
              <a:off x="114300" y="1905000"/>
              <a:ext cx="1600200" cy="1752600"/>
              <a:chOff x="115888" y="1914525"/>
              <a:chExt cx="1600200" cy="1795463"/>
            </a:xfrm>
          </p:grpSpPr>
          <p:sp>
            <p:nvSpPr>
              <p:cNvPr id="56" name="Rectangle 55"/>
              <p:cNvSpPr/>
              <p:nvPr/>
            </p:nvSpPr>
            <p:spPr bwMode="auto">
              <a:xfrm>
                <a:off x="115888" y="2338996"/>
                <a:ext cx="1600200" cy="1370992"/>
              </a:xfrm>
              <a:prstGeom prst="rect">
                <a:avLst/>
              </a:prstGeom>
              <a:noFill/>
              <a:ln w="9525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/>
              </a:p>
            </p:txBody>
          </p:sp>
          <p:cxnSp>
            <p:nvCxnSpPr>
              <p:cNvPr id="57" name="Straight Connector 56"/>
              <p:cNvCxnSpPr/>
              <p:nvPr/>
            </p:nvCxnSpPr>
            <p:spPr bwMode="auto">
              <a:xfrm>
                <a:off x="115888" y="2308096"/>
                <a:ext cx="1600200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8" name="Straight Connector 57"/>
              <p:cNvCxnSpPr/>
              <p:nvPr/>
            </p:nvCxnSpPr>
            <p:spPr bwMode="auto">
              <a:xfrm flipV="1">
                <a:off x="115888" y="1927536"/>
                <a:ext cx="762000" cy="38056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9" name="Straight Connector 58"/>
              <p:cNvCxnSpPr/>
              <p:nvPr/>
            </p:nvCxnSpPr>
            <p:spPr bwMode="auto">
              <a:xfrm>
                <a:off x="877888" y="1927536"/>
                <a:ext cx="419100" cy="182148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0" name="Straight Connector 59"/>
              <p:cNvCxnSpPr/>
              <p:nvPr/>
            </p:nvCxnSpPr>
            <p:spPr bwMode="auto">
              <a:xfrm rot="5400000" flipH="1" flipV="1">
                <a:off x="1201055" y="2008871"/>
                <a:ext cx="190281" cy="1587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1" name="Straight Connector 60"/>
              <p:cNvCxnSpPr/>
              <p:nvPr/>
            </p:nvCxnSpPr>
            <p:spPr bwMode="auto">
              <a:xfrm>
                <a:off x="1296988" y="1917778"/>
                <a:ext cx="114300" cy="3253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2" name="Straight Connector 61"/>
              <p:cNvCxnSpPr/>
              <p:nvPr/>
            </p:nvCxnSpPr>
            <p:spPr bwMode="auto">
              <a:xfrm>
                <a:off x="1411288" y="2156848"/>
                <a:ext cx="304800" cy="146369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3" name="Straight Connector 62"/>
              <p:cNvCxnSpPr/>
              <p:nvPr/>
            </p:nvCxnSpPr>
            <p:spPr bwMode="auto">
              <a:xfrm rot="5400000">
                <a:off x="1290979" y="2036500"/>
                <a:ext cx="237443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pic>
          <p:nvPicPr>
            <p:cNvPr id="21610" name="Picture 2" descr="http://www.pcrush.com/images/hi-res/191735.jpg"/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266700" y="3048000"/>
              <a:ext cx="457200" cy="457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47" name="Rectangle 146"/>
            <p:cNvSpPr/>
            <p:nvPr/>
          </p:nvSpPr>
          <p:spPr>
            <a:xfrm>
              <a:off x="419100" y="2667000"/>
              <a:ext cx="457200" cy="76200"/>
            </a:xfrm>
            <a:prstGeom prst="rect">
              <a:avLst/>
            </a:prstGeom>
            <a:gradFill flip="none" rotWithShape="1">
              <a:gsLst>
                <a:gs pos="52000">
                  <a:schemeClr val="bg1"/>
                </a:gs>
                <a:gs pos="0">
                  <a:schemeClr val="accent1">
                    <a:lumMod val="75000"/>
                  </a:schemeClr>
                </a:gs>
              </a:gsLst>
              <a:lin ang="0" scaled="0"/>
              <a:tileRect/>
            </a:gradFill>
            <a:ln w="3175"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</p:grpSp>
      <p:grpSp>
        <p:nvGrpSpPr>
          <p:cNvPr id="21517" name="Group 89"/>
          <p:cNvGrpSpPr>
            <a:grpSpLocks/>
          </p:cNvGrpSpPr>
          <p:nvPr/>
        </p:nvGrpSpPr>
        <p:grpSpPr bwMode="auto">
          <a:xfrm>
            <a:off x="114300" y="3878263"/>
            <a:ext cx="1600200" cy="1752600"/>
            <a:chOff x="114300" y="3878580"/>
            <a:chExt cx="1600200" cy="1752600"/>
          </a:xfrm>
        </p:grpSpPr>
        <p:sp>
          <p:nvSpPr>
            <p:cNvPr id="73" name="laptop"/>
            <p:cNvSpPr>
              <a:spLocks noEditPoints="1" noChangeArrowheads="1"/>
            </p:cNvSpPr>
            <p:nvPr/>
          </p:nvSpPr>
          <p:spPr bwMode="auto">
            <a:xfrm>
              <a:off x="266700" y="4335780"/>
              <a:ext cx="381000" cy="304800"/>
            </a:xfrm>
            <a:custGeom>
              <a:avLst/>
              <a:gdLst>
                <a:gd name="T0" fmla="*/ 3362 w 21600"/>
                <a:gd name="T1" fmla="*/ 0 h 21600"/>
                <a:gd name="T2" fmla="*/ 3362 w 21600"/>
                <a:gd name="T3" fmla="*/ 7173 h 21600"/>
                <a:gd name="T4" fmla="*/ 18327 w 21600"/>
                <a:gd name="T5" fmla="*/ 0 h 21600"/>
                <a:gd name="T6" fmla="*/ 18327 w 21600"/>
                <a:gd name="T7" fmla="*/ 7173 h 21600"/>
                <a:gd name="T8" fmla="*/ 10800 w 21600"/>
                <a:gd name="T9" fmla="*/ 0 h 21600"/>
                <a:gd name="T10" fmla="*/ 10800 w 21600"/>
                <a:gd name="T11" fmla="*/ 21600 h 21600"/>
                <a:gd name="T12" fmla="*/ 0 w 21600"/>
                <a:gd name="T13" fmla="*/ 21600 h 21600"/>
                <a:gd name="T14" fmla="*/ 21600 w 21600"/>
                <a:gd name="T15" fmla="*/ 21600 h 21600"/>
                <a:gd name="T16" fmla="*/ 4445 w 21600"/>
                <a:gd name="T17" fmla="*/ 1858 h 21600"/>
                <a:gd name="T18" fmla="*/ 17311 w 21600"/>
                <a:gd name="T19" fmla="*/ 12323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 extrusionOk="0">
                  <a:moveTo>
                    <a:pt x="3362" y="0"/>
                  </a:moveTo>
                  <a:lnTo>
                    <a:pt x="18327" y="0"/>
                  </a:lnTo>
                  <a:lnTo>
                    <a:pt x="18327" y="14347"/>
                  </a:lnTo>
                  <a:lnTo>
                    <a:pt x="3362" y="14347"/>
                  </a:lnTo>
                  <a:lnTo>
                    <a:pt x="3362" y="0"/>
                  </a:lnTo>
                  <a:close/>
                </a:path>
                <a:path w="21600" h="21600" extrusionOk="0">
                  <a:moveTo>
                    <a:pt x="3340" y="15068"/>
                  </a:moveTo>
                  <a:lnTo>
                    <a:pt x="0" y="19877"/>
                  </a:lnTo>
                  <a:lnTo>
                    <a:pt x="21600" y="19877"/>
                  </a:lnTo>
                  <a:lnTo>
                    <a:pt x="18327" y="15068"/>
                  </a:lnTo>
                  <a:lnTo>
                    <a:pt x="3340" y="15068"/>
                  </a:lnTo>
                  <a:close/>
                </a:path>
                <a:path w="21600" h="21600" extrusionOk="0">
                  <a:moveTo>
                    <a:pt x="0" y="19877"/>
                  </a:moveTo>
                  <a:lnTo>
                    <a:pt x="0" y="21600"/>
                  </a:lnTo>
                  <a:lnTo>
                    <a:pt x="21600" y="21600"/>
                  </a:lnTo>
                  <a:lnTo>
                    <a:pt x="21600" y="19877"/>
                  </a:lnTo>
                  <a:lnTo>
                    <a:pt x="0" y="19877"/>
                  </a:lnTo>
                  <a:close/>
                </a:path>
                <a:path w="21600" h="21600" extrusionOk="0">
                  <a:moveTo>
                    <a:pt x="4186" y="1523"/>
                  </a:moveTo>
                  <a:lnTo>
                    <a:pt x="17547" y="1523"/>
                  </a:lnTo>
                  <a:lnTo>
                    <a:pt x="17547" y="12744"/>
                  </a:lnTo>
                  <a:lnTo>
                    <a:pt x="4186" y="12744"/>
                  </a:lnTo>
                  <a:lnTo>
                    <a:pt x="4186" y="1523"/>
                  </a:lnTo>
                  <a:close/>
                </a:path>
                <a:path w="21600" h="21600" extrusionOk="0">
                  <a:moveTo>
                    <a:pt x="3318" y="15549"/>
                  </a:moveTo>
                  <a:lnTo>
                    <a:pt x="2917" y="16110"/>
                  </a:lnTo>
                  <a:lnTo>
                    <a:pt x="18727" y="16110"/>
                  </a:lnTo>
                  <a:lnTo>
                    <a:pt x="18327" y="15549"/>
                  </a:lnTo>
                  <a:lnTo>
                    <a:pt x="3318" y="15549"/>
                  </a:lnTo>
                  <a:close/>
                </a:path>
                <a:path w="21600" h="21600" extrusionOk="0">
                  <a:moveTo>
                    <a:pt x="6213" y="18314"/>
                  </a:moveTo>
                  <a:lnTo>
                    <a:pt x="5946" y="18875"/>
                  </a:lnTo>
                  <a:lnTo>
                    <a:pt x="15766" y="18875"/>
                  </a:lnTo>
                  <a:lnTo>
                    <a:pt x="15499" y="18314"/>
                  </a:lnTo>
                  <a:lnTo>
                    <a:pt x="6213" y="18314"/>
                  </a:lnTo>
                  <a:close/>
                </a:path>
                <a:path w="21600" h="21600" extrusionOk="0">
                  <a:moveTo>
                    <a:pt x="2828" y="16471"/>
                  </a:moveTo>
                  <a:lnTo>
                    <a:pt x="2405" y="17072"/>
                  </a:lnTo>
                  <a:lnTo>
                    <a:pt x="19284" y="17072"/>
                  </a:lnTo>
                  <a:lnTo>
                    <a:pt x="18839" y="16471"/>
                  </a:lnTo>
                  <a:lnTo>
                    <a:pt x="2828" y="16471"/>
                  </a:lnTo>
                  <a:close/>
                </a:path>
                <a:path w="21600" h="21600" extrusionOk="0">
                  <a:moveTo>
                    <a:pt x="2316" y="17352"/>
                  </a:moveTo>
                  <a:lnTo>
                    <a:pt x="1871" y="17953"/>
                  </a:lnTo>
                  <a:lnTo>
                    <a:pt x="19863" y="17953"/>
                  </a:lnTo>
                  <a:lnTo>
                    <a:pt x="19395" y="17352"/>
                  </a:lnTo>
                  <a:lnTo>
                    <a:pt x="2316" y="17352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9525">
              <a:solidFill>
                <a:schemeClr val="accent1"/>
              </a:solidFill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cxnSp>
          <p:nvCxnSpPr>
            <p:cNvPr id="74" name="Straight Arrow Connector 73"/>
            <p:cNvCxnSpPr/>
            <p:nvPr/>
          </p:nvCxnSpPr>
          <p:spPr>
            <a:xfrm flipH="1">
              <a:off x="419100" y="4640580"/>
              <a:ext cx="19050" cy="508000"/>
            </a:xfrm>
            <a:prstGeom prst="straightConnector1">
              <a:avLst/>
            </a:prstGeom>
            <a:ln>
              <a:solidFill>
                <a:srgbClr val="128438"/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1596" name="Group 74"/>
            <p:cNvGrpSpPr>
              <a:grpSpLocks/>
            </p:cNvGrpSpPr>
            <p:nvPr/>
          </p:nvGrpSpPr>
          <p:grpSpPr bwMode="auto">
            <a:xfrm>
              <a:off x="114300" y="3878580"/>
              <a:ext cx="1600200" cy="1752600"/>
              <a:chOff x="115888" y="1914525"/>
              <a:chExt cx="1600200" cy="1795463"/>
            </a:xfrm>
          </p:grpSpPr>
          <p:sp>
            <p:nvSpPr>
              <p:cNvPr id="76" name="Rectangle 75"/>
              <p:cNvSpPr/>
              <p:nvPr/>
            </p:nvSpPr>
            <p:spPr bwMode="auto">
              <a:xfrm>
                <a:off x="115888" y="2338995"/>
                <a:ext cx="1600200" cy="1370993"/>
              </a:xfrm>
              <a:prstGeom prst="rect">
                <a:avLst/>
              </a:prstGeom>
              <a:noFill/>
              <a:ln w="9525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/>
              </a:p>
            </p:txBody>
          </p:sp>
          <p:cxnSp>
            <p:nvCxnSpPr>
              <p:cNvPr id="77" name="Straight Connector 76"/>
              <p:cNvCxnSpPr/>
              <p:nvPr/>
            </p:nvCxnSpPr>
            <p:spPr bwMode="auto">
              <a:xfrm>
                <a:off x="115888" y="2308096"/>
                <a:ext cx="1600200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8" name="Straight Connector 77"/>
              <p:cNvCxnSpPr/>
              <p:nvPr/>
            </p:nvCxnSpPr>
            <p:spPr bwMode="auto">
              <a:xfrm flipV="1">
                <a:off x="115888" y="1927536"/>
                <a:ext cx="762000" cy="38056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9" name="Straight Connector 78"/>
              <p:cNvCxnSpPr/>
              <p:nvPr/>
            </p:nvCxnSpPr>
            <p:spPr bwMode="auto">
              <a:xfrm>
                <a:off x="877888" y="1927536"/>
                <a:ext cx="419100" cy="182148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0" name="Straight Connector 79"/>
              <p:cNvCxnSpPr/>
              <p:nvPr/>
            </p:nvCxnSpPr>
            <p:spPr bwMode="auto">
              <a:xfrm rot="5400000" flipH="1" flipV="1">
                <a:off x="1201055" y="2008871"/>
                <a:ext cx="190280" cy="1587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1" name="Straight Connector 80"/>
              <p:cNvCxnSpPr/>
              <p:nvPr/>
            </p:nvCxnSpPr>
            <p:spPr bwMode="auto">
              <a:xfrm>
                <a:off x="1296988" y="1917778"/>
                <a:ext cx="114300" cy="3253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2" name="Straight Connector 81"/>
              <p:cNvCxnSpPr/>
              <p:nvPr/>
            </p:nvCxnSpPr>
            <p:spPr bwMode="auto">
              <a:xfrm>
                <a:off x="1411288" y="2156847"/>
                <a:ext cx="304800" cy="146369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3" name="Straight Connector 82"/>
              <p:cNvCxnSpPr/>
              <p:nvPr/>
            </p:nvCxnSpPr>
            <p:spPr bwMode="auto">
              <a:xfrm rot="5400000">
                <a:off x="1290979" y="2036500"/>
                <a:ext cx="237443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pic>
          <p:nvPicPr>
            <p:cNvPr id="21597" name="Picture 2" descr="http://www.pcrush.com/images/hi-res/191735.jpg"/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266700" y="5173980"/>
              <a:ext cx="457200" cy="457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64" name="Rectangle 163"/>
            <p:cNvSpPr/>
            <p:nvPr/>
          </p:nvSpPr>
          <p:spPr>
            <a:xfrm>
              <a:off x="495300" y="5029517"/>
              <a:ext cx="457200" cy="76200"/>
            </a:xfrm>
            <a:prstGeom prst="rect">
              <a:avLst/>
            </a:prstGeom>
            <a:gradFill flip="none" rotWithShape="1">
              <a:gsLst>
                <a:gs pos="80000">
                  <a:schemeClr val="bg1"/>
                </a:gs>
                <a:gs pos="0">
                  <a:schemeClr val="accent1">
                    <a:lumMod val="75000"/>
                  </a:schemeClr>
                </a:gs>
              </a:gsLst>
              <a:lin ang="0" scaled="0"/>
              <a:tileRect/>
            </a:gradFill>
            <a:ln w="3175"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</p:grpSp>
      <p:cxnSp>
        <p:nvCxnSpPr>
          <p:cNvPr id="15" name="Straight Arrow Connector 14"/>
          <p:cNvCxnSpPr/>
          <p:nvPr/>
        </p:nvCxnSpPr>
        <p:spPr>
          <a:xfrm rot="5400000" flipH="1" flipV="1">
            <a:off x="4037013" y="3467100"/>
            <a:ext cx="458788" cy="230187"/>
          </a:xfrm>
          <a:prstGeom prst="straightConnector1">
            <a:avLst/>
          </a:prstGeom>
          <a:ln>
            <a:solidFill>
              <a:srgbClr val="128438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1519" name="Group 53"/>
          <p:cNvGrpSpPr>
            <a:grpSpLocks/>
          </p:cNvGrpSpPr>
          <p:nvPr/>
        </p:nvGrpSpPr>
        <p:grpSpPr bwMode="auto">
          <a:xfrm>
            <a:off x="1943100" y="1752600"/>
            <a:ext cx="2819400" cy="3200400"/>
            <a:chOff x="115888" y="1914525"/>
            <a:chExt cx="1600200" cy="1795463"/>
          </a:xfrm>
        </p:grpSpPr>
        <p:sp>
          <p:nvSpPr>
            <p:cNvPr id="44" name="Rectangle 43"/>
            <p:cNvSpPr/>
            <p:nvPr/>
          </p:nvSpPr>
          <p:spPr bwMode="auto">
            <a:xfrm>
              <a:off x="115888" y="2338454"/>
              <a:ext cx="1600200" cy="1371534"/>
            </a:xfrm>
            <a:prstGeom prst="rect">
              <a:avLst/>
            </a:prstGeom>
            <a:noFill/>
            <a:ln w="9525"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cxnSp>
          <p:nvCxnSpPr>
            <p:cNvPr id="45" name="Straight Connector 44"/>
            <p:cNvCxnSpPr/>
            <p:nvPr/>
          </p:nvCxnSpPr>
          <p:spPr bwMode="auto">
            <a:xfrm>
              <a:off x="115888" y="2308173"/>
              <a:ext cx="1600200" cy="0"/>
            </a:xfrm>
            <a:prstGeom prst="line">
              <a:avLst/>
            </a:prstGeom>
            <a:ln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/>
            <p:cNvCxnSpPr/>
            <p:nvPr/>
          </p:nvCxnSpPr>
          <p:spPr bwMode="auto">
            <a:xfrm flipV="1">
              <a:off x="115888" y="1926993"/>
              <a:ext cx="762257" cy="381180"/>
            </a:xfrm>
            <a:prstGeom prst="line">
              <a:avLst/>
            </a:prstGeom>
            <a:ln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/>
            <p:cNvCxnSpPr/>
            <p:nvPr/>
          </p:nvCxnSpPr>
          <p:spPr bwMode="auto">
            <a:xfrm>
              <a:off x="878145" y="1926993"/>
              <a:ext cx="418972" cy="182575"/>
            </a:xfrm>
            <a:prstGeom prst="line">
              <a:avLst/>
            </a:prstGeom>
            <a:ln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/>
            <p:cNvCxnSpPr/>
            <p:nvPr/>
          </p:nvCxnSpPr>
          <p:spPr bwMode="auto">
            <a:xfrm rot="5400000" flipH="1" flipV="1">
              <a:off x="1200921" y="2008919"/>
              <a:ext cx="190590" cy="1802"/>
            </a:xfrm>
            <a:prstGeom prst="line">
              <a:avLst/>
            </a:prstGeom>
            <a:ln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/>
            <p:cNvCxnSpPr/>
            <p:nvPr/>
          </p:nvCxnSpPr>
          <p:spPr bwMode="auto">
            <a:xfrm>
              <a:off x="1297117" y="1918087"/>
              <a:ext cx="114428" cy="2672"/>
            </a:xfrm>
            <a:prstGeom prst="line">
              <a:avLst/>
            </a:prstGeom>
            <a:ln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/>
            <p:cNvCxnSpPr/>
            <p:nvPr/>
          </p:nvCxnSpPr>
          <p:spPr bwMode="auto">
            <a:xfrm>
              <a:off x="1411545" y="2157661"/>
              <a:ext cx="304543" cy="146059"/>
            </a:xfrm>
            <a:prstGeom prst="line">
              <a:avLst/>
            </a:prstGeom>
            <a:ln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/>
            <p:cNvCxnSpPr/>
            <p:nvPr/>
          </p:nvCxnSpPr>
          <p:spPr bwMode="auto">
            <a:xfrm rot="5400000">
              <a:off x="1290847" y="2036984"/>
              <a:ext cx="237792" cy="0"/>
            </a:xfrm>
            <a:prstGeom prst="line">
              <a:avLst/>
            </a:prstGeom>
            <a:ln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5" name="laptop"/>
          <p:cNvSpPr>
            <a:spLocks noEditPoints="1" noChangeArrowheads="1"/>
          </p:cNvSpPr>
          <p:nvPr/>
        </p:nvSpPr>
        <p:spPr bwMode="auto">
          <a:xfrm>
            <a:off x="1943100" y="2514600"/>
            <a:ext cx="457200" cy="381000"/>
          </a:xfrm>
          <a:custGeom>
            <a:avLst/>
            <a:gdLst>
              <a:gd name="T0" fmla="*/ 3362 w 21600"/>
              <a:gd name="T1" fmla="*/ 0 h 21600"/>
              <a:gd name="T2" fmla="*/ 3362 w 21600"/>
              <a:gd name="T3" fmla="*/ 7173 h 21600"/>
              <a:gd name="T4" fmla="*/ 18327 w 21600"/>
              <a:gd name="T5" fmla="*/ 0 h 21600"/>
              <a:gd name="T6" fmla="*/ 18327 w 21600"/>
              <a:gd name="T7" fmla="*/ 7173 h 21600"/>
              <a:gd name="T8" fmla="*/ 10800 w 21600"/>
              <a:gd name="T9" fmla="*/ 0 h 21600"/>
              <a:gd name="T10" fmla="*/ 10800 w 21600"/>
              <a:gd name="T11" fmla="*/ 21600 h 21600"/>
              <a:gd name="T12" fmla="*/ 0 w 21600"/>
              <a:gd name="T13" fmla="*/ 21600 h 21600"/>
              <a:gd name="T14" fmla="*/ 21600 w 21600"/>
              <a:gd name="T15" fmla="*/ 21600 h 21600"/>
              <a:gd name="T16" fmla="*/ 4445 w 21600"/>
              <a:gd name="T17" fmla="*/ 1858 h 21600"/>
              <a:gd name="T18" fmla="*/ 17311 w 21600"/>
              <a:gd name="T19" fmla="*/ 12323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 extrusionOk="0">
                <a:moveTo>
                  <a:pt x="3362" y="0"/>
                </a:moveTo>
                <a:lnTo>
                  <a:pt x="18327" y="0"/>
                </a:lnTo>
                <a:lnTo>
                  <a:pt x="18327" y="14347"/>
                </a:lnTo>
                <a:lnTo>
                  <a:pt x="3362" y="14347"/>
                </a:lnTo>
                <a:lnTo>
                  <a:pt x="3362" y="0"/>
                </a:lnTo>
                <a:close/>
              </a:path>
              <a:path w="21600" h="21600" extrusionOk="0">
                <a:moveTo>
                  <a:pt x="3340" y="15068"/>
                </a:moveTo>
                <a:lnTo>
                  <a:pt x="0" y="19877"/>
                </a:lnTo>
                <a:lnTo>
                  <a:pt x="21600" y="19877"/>
                </a:lnTo>
                <a:lnTo>
                  <a:pt x="18327" y="15068"/>
                </a:lnTo>
                <a:lnTo>
                  <a:pt x="3340" y="15068"/>
                </a:lnTo>
                <a:close/>
              </a:path>
              <a:path w="21600" h="21600" extrusionOk="0">
                <a:moveTo>
                  <a:pt x="0" y="19877"/>
                </a:moveTo>
                <a:lnTo>
                  <a:pt x="0" y="21600"/>
                </a:lnTo>
                <a:lnTo>
                  <a:pt x="21600" y="21600"/>
                </a:lnTo>
                <a:lnTo>
                  <a:pt x="21600" y="19877"/>
                </a:lnTo>
                <a:lnTo>
                  <a:pt x="0" y="19877"/>
                </a:lnTo>
                <a:close/>
              </a:path>
              <a:path w="21600" h="21600" extrusionOk="0">
                <a:moveTo>
                  <a:pt x="4186" y="1523"/>
                </a:moveTo>
                <a:lnTo>
                  <a:pt x="17547" y="1523"/>
                </a:lnTo>
                <a:lnTo>
                  <a:pt x="17547" y="12744"/>
                </a:lnTo>
                <a:lnTo>
                  <a:pt x="4186" y="12744"/>
                </a:lnTo>
                <a:lnTo>
                  <a:pt x="4186" y="1523"/>
                </a:lnTo>
                <a:close/>
              </a:path>
              <a:path w="21600" h="21600" extrusionOk="0">
                <a:moveTo>
                  <a:pt x="3318" y="15549"/>
                </a:moveTo>
                <a:lnTo>
                  <a:pt x="2917" y="16110"/>
                </a:lnTo>
                <a:lnTo>
                  <a:pt x="18727" y="16110"/>
                </a:lnTo>
                <a:lnTo>
                  <a:pt x="18327" y="15549"/>
                </a:lnTo>
                <a:lnTo>
                  <a:pt x="3318" y="15549"/>
                </a:lnTo>
                <a:close/>
              </a:path>
              <a:path w="21600" h="21600" extrusionOk="0">
                <a:moveTo>
                  <a:pt x="6213" y="18314"/>
                </a:moveTo>
                <a:lnTo>
                  <a:pt x="5946" y="18875"/>
                </a:lnTo>
                <a:lnTo>
                  <a:pt x="15766" y="18875"/>
                </a:lnTo>
                <a:lnTo>
                  <a:pt x="15499" y="18314"/>
                </a:lnTo>
                <a:lnTo>
                  <a:pt x="6213" y="18314"/>
                </a:lnTo>
                <a:close/>
              </a:path>
              <a:path w="21600" h="21600" extrusionOk="0">
                <a:moveTo>
                  <a:pt x="2828" y="16471"/>
                </a:moveTo>
                <a:lnTo>
                  <a:pt x="2405" y="17072"/>
                </a:lnTo>
                <a:lnTo>
                  <a:pt x="19284" y="17072"/>
                </a:lnTo>
                <a:lnTo>
                  <a:pt x="18839" y="16471"/>
                </a:lnTo>
                <a:lnTo>
                  <a:pt x="2828" y="16471"/>
                </a:lnTo>
                <a:close/>
              </a:path>
              <a:path w="21600" h="21600" extrusionOk="0">
                <a:moveTo>
                  <a:pt x="2316" y="17352"/>
                </a:moveTo>
                <a:lnTo>
                  <a:pt x="1871" y="17953"/>
                </a:lnTo>
                <a:lnTo>
                  <a:pt x="19863" y="17953"/>
                </a:lnTo>
                <a:lnTo>
                  <a:pt x="19395" y="17352"/>
                </a:lnTo>
                <a:lnTo>
                  <a:pt x="2316" y="17352"/>
                </a:ln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  <a:ln w="9525">
            <a:solidFill>
              <a:schemeClr val="accent2">
                <a:lumMod val="75000"/>
              </a:schemeClr>
            </a:solidFill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pic>
        <p:nvPicPr>
          <p:cNvPr id="21521" name="Picture 2" descr="http://www.pcrush.com/images/hi-res/191735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076700" y="2667000"/>
            <a:ext cx="6096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9" name="laptop"/>
          <p:cNvSpPr>
            <a:spLocks noEditPoints="1" noChangeArrowheads="1"/>
          </p:cNvSpPr>
          <p:nvPr/>
        </p:nvSpPr>
        <p:spPr bwMode="auto">
          <a:xfrm>
            <a:off x="2857500" y="3429000"/>
            <a:ext cx="457200" cy="381000"/>
          </a:xfrm>
          <a:custGeom>
            <a:avLst/>
            <a:gdLst>
              <a:gd name="T0" fmla="*/ 3362 w 21600"/>
              <a:gd name="T1" fmla="*/ 0 h 21600"/>
              <a:gd name="T2" fmla="*/ 3362 w 21600"/>
              <a:gd name="T3" fmla="*/ 7173 h 21600"/>
              <a:gd name="T4" fmla="*/ 18327 w 21600"/>
              <a:gd name="T5" fmla="*/ 0 h 21600"/>
              <a:gd name="T6" fmla="*/ 18327 w 21600"/>
              <a:gd name="T7" fmla="*/ 7173 h 21600"/>
              <a:gd name="T8" fmla="*/ 10800 w 21600"/>
              <a:gd name="T9" fmla="*/ 0 h 21600"/>
              <a:gd name="T10" fmla="*/ 10800 w 21600"/>
              <a:gd name="T11" fmla="*/ 21600 h 21600"/>
              <a:gd name="T12" fmla="*/ 0 w 21600"/>
              <a:gd name="T13" fmla="*/ 21600 h 21600"/>
              <a:gd name="T14" fmla="*/ 21600 w 21600"/>
              <a:gd name="T15" fmla="*/ 21600 h 21600"/>
              <a:gd name="T16" fmla="*/ 4445 w 21600"/>
              <a:gd name="T17" fmla="*/ 1858 h 21600"/>
              <a:gd name="T18" fmla="*/ 17311 w 21600"/>
              <a:gd name="T19" fmla="*/ 12323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 extrusionOk="0">
                <a:moveTo>
                  <a:pt x="3362" y="0"/>
                </a:moveTo>
                <a:lnTo>
                  <a:pt x="18327" y="0"/>
                </a:lnTo>
                <a:lnTo>
                  <a:pt x="18327" y="14347"/>
                </a:lnTo>
                <a:lnTo>
                  <a:pt x="3362" y="14347"/>
                </a:lnTo>
                <a:lnTo>
                  <a:pt x="3362" y="0"/>
                </a:lnTo>
                <a:close/>
              </a:path>
              <a:path w="21600" h="21600" extrusionOk="0">
                <a:moveTo>
                  <a:pt x="3340" y="15068"/>
                </a:moveTo>
                <a:lnTo>
                  <a:pt x="0" y="19877"/>
                </a:lnTo>
                <a:lnTo>
                  <a:pt x="21600" y="19877"/>
                </a:lnTo>
                <a:lnTo>
                  <a:pt x="18327" y="15068"/>
                </a:lnTo>
                <a:lnTo>
                  <a:pt x="3340" y="15068"/>
                </a:lnTo>
                <a:close/>
              </a:path>
              <a:path w="21600" h="21600" extrusionOk="0">
                <a:moveTo>
                  <a:pt x="0" y="19877"/>
                </a:moveTo>
                <a:lnTo>
                  <a:pt x="0" y="21600"/>
                </a:lnTo>
                <a:lnTo>
                  <a:pt x="21600" y="21600"/>
                </a:lnTo>
                <a:lnTo>
                  <a:pt x="21600" y="19877"/>
                </a:lnTo>
                <a:lnTo>
                  <a:pt x="0" y="19877"/>
                </a:lnTo>
                <a:close/>
              </a:path>
              <a:path w="21600" h="21600" extrusionOk="0">
                <a:moveTo>
                  <a:pt x="4186" y="1523"/>
                </a:moveTo>
                <a:lnTo>
                  <a:pt x="17547" y="1523"/>
                </a:lnTo>
                <a:lnTo>
                  <a:pt x="17547" y="12744"/>
                </a:lnTo>
                <a:lnTo>
                  <a:pt x="4186" y="12744"/>
                </a:lnTo>
                <a:lnTo>
                  <a:pt x="4186" y="1523"/>
                </a:lnTo>
                <a:close/>
              </a:path>
              <a:path w="21600" h="21600" extrusionOk="0">
                <a:moveTo>
                  <a:pt x="3318" y="15549"/>
                </a:moveTo>
                <a:lnTo>
                  <a:pt x="2917" y="16110"/>
                </a:lnTo>
                <a:lnTo>
                  <a:pt x="18727" y="16110"/>
                </a:lnTo>
                <a:lnTo>
                  <a:pt x="18327" y="15549"/>
                </a:lnTo>
                <a:lnTo>
                  <a:pt x="3318" y="15549"/>
                </a:lnTo>
                <a:close/>
              </a:path>
              <a:path w="21600" h="21600" extrusionOk="0">
                <a:moveTo>
                  <a:pt x="6213" y="18314"/>
                </a:moveTo>
                <a:lnTo>
                  <a:pt x="5946" y="18875"/>
                </a:lnTo>
                <a:lnTo>
                  <a:pt x="15766" y="18875"/>
                </a:lnTo>
                <a:lnTo>
                  <a:pt x="15499" y="18314"/>
                </a:lnTo>
                <a:lnTo>
                  <a:pt x="6213" y="18314"/>
                </a:lnTo>
                <a:close/>
              </a:path>
              <a:path w="21600" h="21600" extrusionOk="0">
                <a:moveTo>
                  <a:pt x="2828" y="16471"/>
                </a:moveTo>
                <a:lnTo>
                  <a:pt x="2405" y="17072"/>
                </a:lnTo>
                <a:lnTo>
                  <a:pt x="19284" y="17072"/>
                </a:lnTo>
                <a:lnTo>
                  <a:pt x="18839" y="16471"/>
                </a:lnTo>
                <a:lnTo>
                  <a:pt x="2828" y="16471"/>
                </a:lnTo>
                <a:close/>
              </a:path>
              <a:path w="21600" h="21600" extrusionOk="0">
                <a:moveTo>
                  <a:pt x="2316" y="17352"/>
                </a:moveTo>
                <a:lnTo>
                  <a:pt x="1871" y="17953"/>
                </a:lnTo>
                <a:lnTo>
                  <a:pt x="19863" y="17953"/>
                </a:lnTo>
                <a:lnTo>
                  <a:pt x="19395" y="17352"/>
                </a:lnTo>
                <a:lnTo>
                  <a:pt x="2316" y="17352"/>
                </a:ln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  <a:ln w="9525">
            <a:solidFill>
              <a:schemeClr val="accent2">
                <a:lumMod val="75000"/>
              </a:schemeClr>
            </a:solidFill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cxnSp>
        <p:nvCxnSpPr>
          <p:cNvPr id="103" name="Straight Arrow Connector 102"/>
          <p:cNvCxnSpPr/>
          <p:nvPr/>
        </p:nvCxnSpPr>
        <p:spPr>
          <a:xfrm flipV="1">
            <a:off x="3314700" y="3200400"/>
            <a:ext cx="685800" cy="381000"/>
          </a:xfrm>
          <a:prstGeom prst="straightConnector1">
            <a:avLst/>
          </a:prstGeom>
          <a:ln>
            <a:solidFill>
              <a:srgbClr val="128438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2" name="Straight Arrow Connector 121"/>
          <p:cNvCxnSpPr/>
          <p:nvPr/>
        </p:nvCxnSpPr>
        <p:spPr>
          <a:xfrm>
            <a:off x="2476500" y="2668588"/>
            <a:ext cx="1524000" cy="379412"/>
          </a:xfrm>
          <a:prstGeom prst="straightConnector1">
            <a:avLst/>
          </a:prstGeom>
          <a:ln>
            <a:solidFill>
              <a:srgbClr val="128438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5" name="Rectangle 144"/>
          <p:cNvSpPr/>
          <p:nvPr/>
        </p:nvSpPr>
        <p:spPr>
          <a:xfrm>
            <a:off x="4321175" y="3527425"/>
            <a:ext cx="457200" cy="76200"/>
          </a:xfrm>
          <a:prstGeom prst="rect">
            <a:avLst/>
          </a:prstGeom>
          <a:gradFill>
            <a:gsLst>
              <a:gs pos="100000">
                <a:schemeClr val="bg1"/>
              </a:gs>
              <a:gs pos="32000">
                <a:schemeClr val="accent2">
                  <a:lumMod val="75000"/>
                </a:schemeClr>
              </a:gs>
            </a:gsLst>
            <a:lin ang="0" scaled="1"/>
          </a:gradFill>
          <a:ln w="31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66" name="TextBox 165"/>
          <p:cNvSpPr txBox="1"/>
          <p:nvPr/>
        </p:nvSpPr>
        <p:spPr>
          <a:xfrm>
            <a:off x="4213225" y="3543300"/>
            <a:ext cx="1463675" cy="3079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dirty="0">
                <a:solidFill>
                  <a:schemeClr val="accent2">
                    <a:lumMod val="75000"/>
                  </a:schemeClr>
                </a:solidFill>
                <a:latin typeface="Calibri" pitchFamily="34" charset="0"/>
              </a:rPr>
              <a:t>Duration</a:t>
            </a:r>
            <a:endParaRPr lang="en-US" sz="1400" dirty="0">
              <a:solidFill>
                <a:schemeClr val="accent2">
                  <a:lumMod val="75000"/>
                </a:schemeClr>
              </a:solidFill>
              <a:latin typeface="Calibri" pitchFamily="34" charset="0"/>
            </a:endParaRPr>
          </a:p>
        </p:txBody>
      </p:sp>
      <p:sp>
        <p:nvSpPr>
          <p:cNvPr id="171" name="Rectangle 170"/>
          <p:cNvSpPr/>
          <p:nvPr/>
        </p:nvSpPr>
        <p:spPr>
          <a:xfrm>
            <a:off x="3162300" y="2743200"/>
            <a:ext cx="457200" cy="76200"/>
          </a:xfrm>
          <a:prstGeom prst="rect">
            <a:avLst/>
          </a:prstGeom>
          <a:gradFill>
            <a:gsLst>
              <a:gs pos="60000">
                <a:schemeClr val="bg1"/>
              </a:gs>
              <a:gs pos="7000">
                <a:schemeClr val="accent2">
                  <a:lumMod val="75000"/>
                </a:schemeClr>
              </a:gs>
            </a:gsLst>
            <a:lin ang="0" scaled="1"/>
          </a:gradFill>
          <a:ln w="31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72" name="Rectangle 171"/>
          <p:cNvSpPr/>
          <p:nvPr/>
        </p:nvSpPr>
        <p:spPr>
          <a:xfrm>
            <a:off x="3184525" y="3228975"/>
            <a:ext cx="457200" cy="76200"/>
          </a:xfrm>
          <a:prstGeom prst="rect">
            <a:avLst/>
          </a:prstGeom>
          <a:gradFill>
            <a:gsLst>
              <a:gs pos="34000">
                <a:schemeClr val="bg1"/>
              </a:gs>
              <a:gs pos="2000">
                <a:schemeClr val="accent2">
                  <a:lumMod val="75000"/>
                </a:schemeClr>
              </a:gs>
            </a:gsLst>
            <a:lin ang="0" scaled="1"/>
          </a:gradFill>
          <a:ln w="31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pic>
        <p:nvPicPr>
          <p:cNvPr id="21529" name="Picture 2" descr="http://upload.wikimedia.org/wikipedia/en/thumb/3/32/Wi-Fi_Logo.svg/220px-Wi-Fi_Logo.svg.pn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797300" y="2533650"/>
            <a:ext cx="238125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30" name="TextBox 92"/>
          <p:cNvSpPr txBox="1">
            <a:spLocks noChangeArrowheads="1"/>
          </p:cNvSpPr>
          <p:nvPr/>
        </p:nvSpPr>
        <p:spPr bwMode="auto">
          <a:xfrm>
            <a:off x="3962400" y="2470150"/>
            <a:ext cx="1463675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200">
                <a:latin typeface="Calibri" pitchFamily="34" charset="0"/>
              </a:rPr>
              <a:t>Channel 11</a:t>
            </a:r>
          </a:p>
        </p:txBody>
      </p:sp>
      <p:pic>
        <p:nvPicPr>
          <p:cNvPr id="21531" name="Picture 2" descr="http://upload.wikimedia.org/wikipedia/en/thumb/3/32/Wi-Fi_Logo.svg/220px-Wi-Fi_Logo.svg.pn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73100" y="3416300"/>
            <a:ext cx="238125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32" name="TextBox 94"/>
          <p:cNvSpPr txBox="1">
            <a:spLocks noChangeArrowheads="1"/>
          </p:cNvSpPr>
          <p:nvPr/>
        </p:nvSpPr>
        <p:spPr bwMode="auto">
          <a:xfrm>
            <a:off x="838200" y="3352800"/>
            <a:ext cx="9906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200">
                <a:latin typeface="Calibri" pitchFamily="34" charset="0"/>
              </a:rPr>
              <a:t>Channel 11</a:t>
            </a:r>
          </a:p>
        </p:txBody>
      </p:sp>
      <p:pic>
        <p:nvPicPr>
          <p:cNvPr id="21533" name="Picture 2" descr="http://upload.wikimedia.org/wikipedia/en/thumb/3/32/Wi-Fi_Logo.svg/220px-Wi-Fi_Logo.svg.pn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755650" y="5416550"/>
            <a:ext cx="238125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34" name="TextBox 96"/>
          <p:cNvSpPr txBox="1">
            <a:spLocks noChangeArrowheads="1"/>
          </p:cNvSpPr>
          <p:nvPr/>
        </p:nvSpPr>
        <p:spPr bwMode="auto">
          <a:xfrm>
            <a:off x="920750" y="5353050"/>
            <a:ext cx="83185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200">
                <a:latin typeface="Calibri" pitchFamily="34" charset="0"/>
              </a:rPr>
              <a:t>Channel 9</a:t>
            </a:r>
          </a:p>
        </p:txBody>
      </p:sp>
      <p:cxnSp>
        <p:nvCxnSpPr>
          <p:cNvPr id="101" name="Straight Arrow Connector 100"/>
          <p:cNvCxnSpPr/>
          <p:nvPr/>
        </p:nvCxnSpPr>
        <p:spPr>
          <a:xfrm flipV="1">
            <a:off x="2895600" y="3733800"/>
            <a:ext cx="1143000" cy="685800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1536" name="Picture 5" descr="C:\Documents and Settings\Kapil Gulati\Local Settings\Temporary Internet Files\Content.IE5\T9B53Z35\MC900013345[1].wmf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2286000" y="4419600"/>
            <a:ext cx="685800" cy="49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85" name="Table 84"/>
          <p:cNvGraphicFramePr>
            <a:graphicFrameLocks noGrp="1"/>
          </p:cNvGraphicFramePr>
          <p:nvPr/>
        </p:nvGraphicFramePr>
        <p:xfrm>
          <a:off x="4949331" y="1985997"/>
          <a:ext cx="4122420" cy="2134463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tableStyleId>{5C22544A-7EE6-4342-B048-85BDC9FD1C3A}</a:tableStyleId>
              </a:tblPr>
              <a:tblGrid>
                <a:gridCol w="4122420"/>
              </a:tblGrid>
              <a:tr h="395377"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Calibri" pitchFamily="34" charset="0"/>
                        </a:rPr>
                        <a:t>Physical (PHY) Layer</a:t>
                      </a:r>
                      <a:endParaRPr lang="en-US" sz="2000" b="0" dirty="0">
                        <a:solidFill>
                          <a:schemeClr val="accent2">
                            <a:lumMod val="75000"/>
                          </a:schemeClr>
                        </a:solidFill>
                        <a:latin typeface="Calibri" pitchFamily="34" charset="0"/>
                      </a:endParaRPr>
                    </a:p>
                  </a:txBody>
                  <a:tcPr/>
                </a:tc>
              </a:tr>
              <a:tr h="1738223">
                <a:tc>
                  <a:txBody>
                    <a:bodyPr/>
                    <a:lstStyle/>
                    <a:p>
                      <a:pPr marL="234950" lvl="0" indent="-234950">
                        <a:buFont typeface="Arial" pitchFamily="34" charset="0"/>
                        <a:buNone/>
                      </a:pPr>
                      <a:endParaRPr lang="en-US" sz="1800" dirty="0" smtClean="0">
                        <a:latin typeface="Calibri" pitchFamily="34" charset="0"/>
                      </a:endParaRPr>
                    </a:p>
                    <a:p>
                      <a:pPr marL="234950" lvl="0" indent="-234950">
                        <a:buFont typeface="Arial" pitchFamily="34" charset="0"/>
                        <a:buNone/>
                      </a:pPr>
                      <a:endParaRPr lang="en-US" sz="1800" dirty="0" smtClean="0">
                        <a:latin typeface="Calibri" pitchFamily="34" charset="0"/>
                      </a:endParaRPr>
                    </a:p>
                    <a:p>
                      <a:pPr marL="234950" lvl="0" indent="-234950">
                        <a:buFont typeface="Arial" pitchFamily="34" charset="0"/>
                        <a:buNone/>
                      </a:pPr>
                      <a:endParaRPr lang="en-US" sz="1800" dirty="0" smtClean="0">
                        <a:latin typeface="Calibri" pitchFamily="34" charset="0"/>
                      </a:endParaRPr>
                    </a:p>
                    <a:p>
                      <a:pPr marL="234950" lvl="0" indent="-234950">
                        <a:buFont typeface="Arial" pitchFamily="34" charset="0"/>
                        <a:buNone/>
                      </a:pPr>
                      <a:endParaRPr lang="en-US" sz="1800" dirty="0" smtClean="0">
                        <a:latin typeface="Calibri" pitchFamily="34" charset="0"/>
                      </a:endParaRPr>
                    </a:p>
                    <a:p>
                      <a:pPr marL="0" lvl="0" indent="0">
                        <a:buFont typeface="Arial" pitchFamily="34" charset="0"/>
                        <a:buNone/>
                      </a:pPr>
                      <a:r>
                        <a:rPr lang="en-US" sz="1800" dirty="0" smtClean="0">
                          <a:solidFill>
                            <a:srgbClr val="0070C0"/>
                          </a:solidFill>
                          <a:latin typeface="Calibri" pitchFamily="34" charset="0"/>
                        </a:rPr>
                        <a:t>Improves: </a:t>
                      </a:r>
                      <a:r>
                        <a:rPr lang="en-US" sz="1800" dirty="0" smtClean="0">
                          <a:latin typeface="Calibri" pitchFamily="34" charset="0"/>
                        </a:rPr>
                        <a:t/>
                      </a:r>
                      <a:br>
                        <a:rPr lang="en-US" sz="1800" dirty="0" smtClean="0">
                          <a:latin typeface="Calibri" pitchFamily="34" charset="0"/>
                        </a:rPr>
                      </a:br>
                      <a:r>
                        <a:rPr lang="en-US" sz="1800" dirty="0" smtClean="0">
                          <a:latin typeface="Calibri" pitchFamily="34" charset="0"/>
                        </a:rPr>
                        <a:t>Link communication </a:t>
                      </a:r>
                      <a:r>
                        <a:rPr lang="en-US" sz="1800" baseline="0" dirty="0" smtClean="0">
                          <a:latin typeface="Calibri" pitchFamily="34" charset="0"/>
                        </a:rPr>
                        <a:t>performance</a:t>
                      </a:r>
                      <a:endParaRPr lang="en-US" sz="1800" dirty="0" smtClean="0">
                        <a:latin typeface="Calibri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grpSp>
        <p:nvGrpSpPr>
          <p:cNvPr id="21538" name="Group 210"/>
          <p:cNvGrpSpPr>
            <a:grpSpLocks/>
          </p:cNvGrpSpPr>
          <p:nvPr/>
        </p:nvGrpSpPr>
        <p:grpSpPr bwMode="auto">
          <a:xfrm>
            <a:off x="4913313" y="2376488"/>
            <a:ext cx="4138612" cy="1077912"/>
            <a:chOff x="4875530" y="2016125"/>
            <a:chExt cx="4138930" cy="1077595"/>
          </a:xfrm>
        </p:grpSpPr>
        <p:sp>
          <p:nvSpPr>
            <p:cNvPr id="87" name="TextBox 86"/>
            <p:cNvSpPr txBox="1"/>
            <p:nvPr/>
          </p:nvSpPr>
          <p:spPr>
            <a:xfrm>
              <a:off x="4875530" y="2522388"/>
              <a:ext cx="884305" cy="523721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400" dirty="0">
                  <a:solidFill>
                    <a:schemeClr val="accent2">
                      <a:lumMod val="75000"/>
                    </a:schemeClr>
                  </a:solidFill>
                  <a:latin typeface="Calibri" pitchFamily="34" charset="0"/>
                </a:rPr>
                <a:t>Transmit</a:t>
              </a:r>
            </a:p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400" dirty="0">
                  <a:solidFill>
                    <a:schemeClr val="accent2">
                      <a:lumMod val="75000"/>
                    </a:schemeClr>
                  </a:solidFill>
                  <a:latin typeface="Calibri" pitchFamily="34" charset="0"/>
                </a:rPr>
                <a:t>signal</a:t>
              </a:r>
              <a:endParaRPr lang="en-US" sz="1400" dirty="0">
                <a:solidFill>
                  <a:schemeClr val="accent2">
                    <a:lumMod val="75000"/>
                  </a:schemeClr>
                </a:solidFill>
                <a:latin typeface="Calibri" pitchFamily="34" charset="0"/>
              </a:endParaRPr>
            </a:p>
          </p:txBody>
        </p:sp>
        <p:grpSp>
          <p:nvGrpSpPr>
            <p:cNvPr id="21570" name="Group 178"/>
            <p:cNvGrpSpPr>
              <a:grpSpLocks/>
            </p:cNvGrpSpPr>
            <p:nvPr/>
          </p:nvGrpSpPr>
          <p:grpSpPr bwMode="auto">
            <a:xfrm>
              <a:off x="5631180" y="2712720"/>
              <a:ext cx="228600" cy="228600"/>
              <a:chOff x="6324600" y="2743200"/>
              <a:chExt cx="228600" cy="228600"/>
            </a:xfrm>
          </p:grpSpPr>
          <p:sp>
            <p:nvSpPr>
              <p:cNvPr id="120" name="Plus 119"/>
              <p:cNvSpPr/>
              <p:nvPr/>
            </p:nvSpPr>
            <p:spPr>
              <a:xfrm>
                <a:off x="6324658" y="2743312"/>
                <a:ext cx="228618" cy="228533"/>
              </a:xfrm>
              <a:prstGeom prst="mathPlus">
                <a:avLst/>
              </a:prstGeom>
              <a:solidFill>
                <a:schemeClr val="accent2">
                  <a:lumMod val="60000"/>
                  <a:lumOff val="40000"/>
                </a:schemeClr>
              </a:solidFill>
              <a:ln w="12700"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/>
              </a:p>
            </p:txBody>
          </p:sp>
          <p:sp>
            <p:nvSpPr>
              <p:cNvPr id="121" name="Oval 120"/>
              <p:cNvSpPr/>
              <p:nvPr/>
            </p:nvSpPr>
            <p:spPr>
              <a:xfrm>
                <a:off x="6324658" y="2743312"/>
                <a:ext cx="228618" cy="228533"/>
              </a:xfrm>
              <a:prstGeom prst="ellipse">
                <a:avLst/>
              </a:prstGeom>
              <a:noFill/>
              <a:ln w="12700"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/>
              </a:p>
            </p:txBody>
          </p:sp>
        </p:grpSp>
        <p:cxnSp>
          <p:nvCxnSpPr>
            <p:cNvPr id="89" name="Straight Arrow Connector 88"/>
            <p:cNvCxnSpPr/>
            <p:nvPr/>
          </p:nvCxnSpPr>
          <p:spPr>
            <a:xfrm>
              <a:off x="5469301" y="2823924"/>
              <a:ext cx="161937" cy="1588"/>
            </a:xfrm>
            <a:prstGeom prst="straightConnector1">
              <a:avLst/>
            </a:prstGeom>
            <a:ln>
              <a:solidFill>
                <a:schemeClr val="accent2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Straight Arrow Connector 89"/>
            <p:cNvCxnSpPr/>
            <p:nvPr/>
          </p:nvCxnSpPr>
          <p:spPr>
            <a:xfrm>
              <a:off x="6255173" y="2825512"/>
              <a:ext cx="214329" cy="1587"/>
            </a:xfrm>
            <a:prstGeom prst="straightConnector1">
              <a:avLst/>
            </a:prstGeom>
            <a:ln>
              <a:solidFill>
                <a:schemeClr val="accent2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1" name="Rounded Rectangle 90"/>
            <p:cNvSpPr/>
            <p:nvPr/>
          </p:nvSpPr>
          <p:spPr>
            <a:xfrm>
              <a:off x="6469502" y="2560477"/>
              <a:ext cx="1020840" cy="533243"/>
            </a:xfrm>
            <a:prstGeom prst="round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1270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600" dirty="0">
                  <a:solidFill>
                    <a:srgbClr val="0070C0"/>
                  </a:solidFill>
                  <a:latin typeface="Calibri" pitchFamily="34" charset="0"/>
                  <a:cs typeface="Calibri" pitchFamily="34" charset="0"/>
                </a:rPr>
                <a:t>Pre-Filter</a:t>
              </a:r>
              <a:endParaRPr lang="en-US" sz="1600" dirty="0">
                <a:solidFill>
                  <a:srgbClr val="0070C0"/>
                </a:solidFill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92" name="Rounded Rectangle 91"/>
            <p:cNvSpPr/>
            <p:nvPr/>
          </p:nvSpPr>
          <p:spPr>
            <a:xfrm>
              <a:off x="7626878" y="2560477"/>
              <a:ext cx="1387582" cy="533243"/>
            </a:xfrm>
            <a:prstGeom prst="round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1270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600" dirty="0">
                  <a:solidFill>
                    <a:srgbClr val="D86E2C"/>
                  </a:solidFill>
                  <a:latin typeface="Calibri" pitchFamily="34" charset="0"/>
                  <a:cs typeface="Calibri" pitchFamily="34" charset="0"/>
                </a:rPr>
                <a:t>Conventional Receiver</a:t>
              </a:r>
              <a:endParaRPr lang="en-US" sz="1600" dirty="0">
                <a:solidFill>
                  <a:srgbClr val="D86E2C"/>
                </a:solidFill>
                <a:latin typeface="Calibri" pitchFamily="34" charset="0"/>
                <a:cs typeface="Calibri" pitchFamily="34" charset="0"/>
              </a:endParaRPr>
            </a:p>
          </p:txBody>
        </p:sp>
        <p:grpSp>
          <p:nvGrpSpPr>
            <p:cNvPr id="21575" name="Group 192"/>
            <p:cNvGrpSpPr>
              <a:grpSpLocks/>
            </p:cNvGrpSpPr>
            <p:nvPr/>
          </p:nvGrpSpPr>
          <p:grpSpPr bwMode="auto">
            <a:xfrm>
              <a:off x="6026466" y="2712720"/>
              <a:ext cx="228600" cy="228600"/>
              <a:chOff x="6324600" y="2743200"/>
              <a:chExt cx="228600" cy="228600"/>
            </a:xfrm>
          </p:grpSpPr>
          <p:sp>
            <p:nvSpPr>
              <p:cNvPr id="116" name="Plus 115"/>
              <p:cNvSpPr/>
              <p:nvPr/>
            </p:nvSpPr>
            <p:spPr>
              <a:xfrm>
                <a:off x="6324689" y="2743312"/>
                <a:ext cx="228618" cy="228533"/>
              </a:xfrm>
              <a:prstGeom prst="mathPlus">
                <a:avLst/>
              </a:prstGeom>
              <a:solidFill>
                <a:schemeClr val="accent2">
                  <a:lumMod val="60000"/>
                  <a:lumOff val="40000"/>
                </a:schemeClr>
              </a:solidFill>
              <a:ln w="12700"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/>
              </a:p>
            </p:txBody>
          </p:sp>
          <p:sp>
            <p:nvSpPr>
              <p:cNvPr id="118" name="Oval 117"/>
              <p:cNvSpPr/>
              <p:nvPr/>
            </p:nvSpPr>
            <p:spPr>
              <a:xfrm>
                <a:off x="6324689" y="2743312"/>
                <a:ext cx="228618" cy="228533"/>
              </a:xfrm>
              <a:prstGeom prst="ellipse">
                <a:avLst/>
              </a:prstGeom>
              <a:noFill/>
              <a:ln w="12700"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/>
              </a:p>
            </p:txBody>
          </p:sp>
        </p:grpSp>
        <p:cxnSp>
          <p:nvCxnSpPr>
            <p:cNvPr id="99" name="Straight Arrow Connector 98"/>
            <p:cNvCxnSpPr/>
            <p:nvPr/>
          </p:nvCxnSpPr>
          <p:spPr>
            <a:xfrm>
              <a:off x="5856680" y="2823924"/>
              <a:ext cx="161937" cy="1588"/>
            </a:xfrm>
            <a:prstGeom prst="straightConnector1">
              <a:avLst/>
            </a:prstGeom>
            <a:ln>
              <a:solidFill>
                <a:schemeClr val="accent2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0" name="Straight Arrow Connector 99"/>
            <p:cNvCxnSpPr>
              <a:endCxn id="92" idx="1"/>
            </p:cNvCxnSpPr>
            <p:nvPr/>
          </p:nvCxnSpPr>
          <p:spPr>
            <a:xfrm>
              <a:off x="7495106" y="2823924"/>
              <a:ext cx="131772" cy="3174"/>
            </a:xfrm>
            <a:prstGeom prst="straightConnector1">
              <a:avLst/>
            </a:prstGeom>
            <a:ln>
              <a:solidFill>
                <a:schemeClr val="accent2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2" name="Straight Arrow Connector 101"/>
            <p:cNvCxnSpPr>
              <a:endCxn id="121" idx="0"/>
            </p:cNvCxnSpPr>
            <p:nvPr/>
          </p:nvCxnSpPr>
          <p:spPr>
            <a:xfrm rot="16200000" flipH="1">
              <a:off x="5597952" y="2565237"/>
              <a:ext cx="290427" cy="4763"/>
            </a:xfrm>
            <a:prstGeom prst="straightConnector1">
              <a:avLst/>
            </a:prstGeom>
            <a:ln>
              <a:solidFill>
                <a:schemeClr val="accent2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1" name="Straight Arrow Connector 110"/>
            <p:cNvCxnSpPr/>
            <p:nvPr/>
          </p:nvCxnSpPr>
          <p:spPr>
            <a:xfrm rot="16200000" flipH="1">
              <a:off x="6012313" y="2576347"/>
              <a:ext cx="245990" cy="1588"/>
            </a:xfrm>
            <a:prstGeom prst="straightConnector1">
              <a:avLst/>
            </a:prstGeom>
            <a:ln>
              <a:solidFill>
                <a:schemeClr val="accent2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580" name="TextBox 111"/>
            <p:cNvSpPr txBox="1">
              <a:spLocks noChangeArrowheads="1"/>
            </p:cNvSpPr>
            <p:nvPr/>
          </p:nvSpPr>
          <p:spPr bwMode="auto">
            <a:xfrm>
              <a:off x="5540375" y="2165350"/>
              <a:ext cx="533400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1400">
                  <a:solidFill>
                    <a:srgbClr val="0070C0"/>
                  </a:solidFill>
                  <a:latin typeface="Calibri" pitchFamily="34" charset="0"/>
                </a:rPr>
                <a:t>RFI</a:t>
              </a:r>
            </a:p>
          </p:txBody>
        </p:sp>
        <p:sp>
          <p:nvSpPr>
            <p:cNvPr id="113" name="TextBox 112"/>
            <p:cNvSpPr txBox="1"/>
            <p:nvPr/>
          </p:nvSpPr>
          <p:spPr>
            <a:xfrm>
              <a:off x="5728083" y="2016125"/>
              <a:ext cx="838264" cy="523721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400" dirty="0">
                  <a:solidFill>
                    <a:schemeClr val="accent2">
                      <a:lumMod val="75000"/>
                    </a:schemeClr>
                  </a:solidFill>
                  <a:latin typeface="Calibri" pitchFamily="34" charset="0"/>
                </a:rPr>
                <a:t>Thermal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400" dirty="0">
                  <a:solidFill>
                    <a:schemeClr val="accent2">
                      <a:lumMod val="75000"/>
                    </a:schemeClr>
                  </a:solidFill>
                  <a:latin typeface="Calibri" pitchFamily="34" charset="0"/>
                </a:rPr>
                <a:t>noise</a:t>
              </a:r>
              <a:endParaRPr lang="en-US" sz="1400" dirty="0">
                <a:solidFill>
                  <a:schemeClr val="accent2">
                    <a:lumMod val="75000"/>
                  </a:schemeClr>
                </a:solidFill>
                <a:latin typeface="Calibri" pitchFamily="34" charset="0"/>
              </a:endParaRPr>
            </a:p>
          </p:txBody>
        </p:sp>
      </p:grpSp>
      <p:graphicFrame>
        <p:nvGraphicFramePr>
          <p:cNvPr id="123" name="Table 122"/>
          <p:cNvGraphicFramePr>
            <a:graphicFrameLocks noGrp="1"/>
          </p:cNvGraphicFramePr>
          <p:nvPr/>
        </p:nvGraphicFramePr>
        <p:xfrm>
          <a:off x="4941711" y="4130886"/>
          <a:ext cx="4137660" cy="2134463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tableStyleId>{5C22544A-7EE6-4342-B048-85BDC9FD1C3A}</a:tableStyleId>
              </a:tblPr>
              <a:tblGrid>
                <a:gridCol w="4137660"/>
              </a:tblGrid>
              <a:tr h="395377"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Calibri" pitchFamily="34" charset="0"/>
                        </a:rPr>
                        <a:t>Medium</a:t>
                      </a:r>
                      <a:r>
                        <a:rPr lang="en-US" sz="2000" b="0" baseline="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Calibri" pitchFamily="34" charset="0"/>
                        </a:rPr>
                        <a:t> Access Control (MAC) Layer</a:t>
                      </a:r>
                      <a:endParaRPr lang="en-US" sz="2000" b="0" dirty="0">
                        <a:solidFill>
                          <a:schemeClr val="accent2">
                            <a:lumMod val="75000"/>
                          </a:schemeClr>
                        </a:solidFill>
                        <a:latin typeface="Calibri" pitchFamily="34" charset="0"/>
                      </a:endParaRPr>
                    </a:p>
                  </a:txBody>
                  <a:tcPr/>
                </a:tc>
              </a:tr>
              <a:tr h="1738223">
                <a:tc>
                  <a:txBody>
                    <a:bodyPr/>
                    <a:lstStyle/>
                    <a:p>
                      <a:pPr marL="234950" lvl="0" indent="-234950">
                        <a:buFont typeface="Arial" pitchFamily="34" charset="0"/>
                        <a:buNone/>
                      </a:pPr>
                      <a:r>
                        <a:rPr lang="en-US" sz="1800" dirty="0" smtClean="0">
                          <a:latin typeface="Calibri" pitchFamily="34" charset="0"/>
                        </a:rPr>
                        <a:t>Optimize</a:t>
                      </a:r>
                      <a:r>
                        <a:rPr lang="en-US" sz="1800" baseline="0" dirty="0" smtClean="0">
                          <a:latin typeface="Calibri" pitchFamily="34" charset="0"/>
                        </a:rPr>
                        <a:t> </a:t>
                      </a:r>
                      <a:r>
                        <a:rPr lang="en-US" sz="1800" dirty="0" smtClean="0">
                          <a:latin typeface="Calibri" pitchFamily="34" charset="0"/>
                        </a:rPr>
                        <a:t>channel access protocols, e.g., </a:t>
                      </a:r>
                    </a:p>
                    <a:p>
                      <a:pPr marL="234950" lvl="0" indent="-234950">
                        <a:buFont typeface="Arial" pitchFamily="34" charset="0"/>
                        <a:buNone/>
                      </a:pPr>
                      <a:endParaRPr lang="en-US" sz="1800" dirty="0" smtClean="0">
                        <a:latin typeface="Calibri" pitchFamily="34" charset="0"/>
                      </a:endParaRPr>
                    </a:p>
                    <a:p>
                      <a:pPr marL="234950" lvl="0" indent="-234950">
                        <a:buFont typeface="Arial" pitchFamily="34" charset="0"/>
                        <a:buNone/>
                      </a:pPr>
                      <a:endParaRPr lang="en-US" sz="1800" dirty="0" smtClean="0">
                        <a:latin typeface="Calibri" pitchFamily="34" charset="0"/>
                      </a:endParaRPr>
                    </a:p>
                    <a:p>
                      <a:pPr marL="234950" lvl="0" indent="-234950">
                        <a:buFont typeface="Arial" pitchFamily="34" charset="0"/>
                        <a:buNone/>
                      </a:pPr>
                      <a:endParaRPr lang="en-US" sz="1800" dirty="0" smtClean="0">
                        <a:latin typeface="Calibri" pitchFamily="34" charset="0"/>
                      </a:endParaRPr>
                    </a:p>
                    <a:p>
                      <a:pPr marL="0" lvl="0" indent="0">
                        <a:buFont typeface="Arial" pitchFamily="34" charset="0"/>
                        <a:buNone/>
                      </a:pPr>
                      <a:r>
                        <a:rPr lang="en-US" sz="1800" dirty="0" smtClean="0">
                          <a:solidFill>
                            <a:srgbClr val="0070C0"/>
                          </a:solidFill>
                          <a:latin typeface="Calibri" pitchFamily="34" charset="0"/>
                        </a:rPr>
                        <a:t>Improves: </a:t>
                      </a:r>
                      <a:r>
                        <a:rPr lang="en-US" sz="1800" dirty="0" smtClean="0">
                          <a:latin typeface="Calibri" pitchFamily="34" charset="0"/>
                        </a:rPr>
                        <a:t/>
                      </a:r>
                      <a:br>
                        <a:rPr lang="en-US" sz="1800" dirty="0" smtClean="0">
                          <a:latin typeface="Calibri" pitchFamily="34" charset="0"/>
                        </a:rPr>
                      </a:br>
                      <a:r>
                        <a:rPr lang="en-US" sz="1800" dirty="0" smtClean="0">
                          <a:latin typeface="Calibri" pitchFamily="34" charset="0"/>
                        </a:rPr>
                        <a:t>Network communication </a:t>
                      </a:r>
                      <a:r>
                        <a:rPr lang="en-US" sz="1800" baseline="0" dirty="0" smtClean="0">
                          <a:latin typeface="Calibri" pitchFamily="34" charset="0"/>
                        </a:rPr>
                        <a:t>performance</a:t>
                      </a:r>
                      <a:endParaRPr lang="en-US" sz="1800" dirty="0" smtClean="0">
                        <a:latin typeface="Calibri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26" name="Rectangle 125"/>
          <p:cNvSpPr/>
          <p:nvPr/>
        </p:nvSpPr>
        <p:spPr>
          <a:xfrm>
            <a:off x="5478463" y="5214938"/>
            <a:ext cx="1020762" cy="214312"/>
          </a:xfrm>
          <a:prstGeom prst="rect">
            <a:avLst/>
          </a:prstGeom>
          <a:gradFill>
            <a:gsLst>
              <a:gs pos="100000">
                <a:schemeClr val="bg1"/>
              </a:gs>
              <a:gs pos="32000">
                <a:schemeClr val="accent2">
                  <a:lumMod val="75000"/>
                </a:schemeClr>
              </a:gs>
            </a:gsLst>
            <a:lin ang="0" scaled="1"/>
          </a:gradFill>
          <a:ln w="31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27" name="TextBox 126"/>
          <p:cNvSpPr txBox="1"/>
          <p:nvPr/>
        </p:nvSpPr>
        <p:spPr>
          <a:xfrm>
            <a:off x="5029200" y="4876800"/>
            <a:ext cx="2209800" cy="3381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solidFill>
                  <a:schemeClr val="accent2">
                    <a:lumMod val="75000"/>
                  </a:schemeClr>
                </a:solidFill>
                <a:latin typeface="Calibri" pitchFamily="34" charset="0"/>
              </a:rPr>
              <a:t>Distribution of Duration</a:t>
            </a:r>
            <a:endParaRPr lang="en-US" sz="1600" dirty="0">
              <a:solidFill>
                <a:schemeClr val="accent2">
                  <a:lumMod val="75000"/>
                </a:schemeClr>
              </a:solidFill>
              <a:latin typeface="Calibri" pitchFamily="34" charset="0"/>
            </a:endParaRPr>
          </a:p>
        </p:txBody>
      </p:sp>
      <p:sp>
        <p:nvSpPr>
          <p:cNvPr id="128" name="Trapezoid 127"/>
          <p:cNvSpPr/>
          <p:nvPr/>
        </p:nvSpPr>
        <p:spPr>
          <a:xfrm rot="16200000">
            <a:off x="2628900" y="3959225"/>
            <a:ext cx="4267200" cy="381000"/>
          </a:xfrm>
          <a:prstGeom prst="trapezoid">
            <a:avLst>
              <a:gd name="adj" fmla="val 406546"/>
            </a:avLst>
          </a:prstGeom>
          <a:solidFill>
            <a:schemeClr val="bg1"/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30" name="Oval 129"/>
          <p:cNvSpPr/>
          <p:nvPr/>
        </p:nvSpPr>
        <p:spPr>
          <a:xfrm>
            <a:off x="4086225" y="3346450"/>
            <a:ext cx="609600" cy="19050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2" name="laptop"/>
          <p:cNvSpPr>
            <a:spLocks noEditPoints="1" noChangeArrowheads="1"/>
          </p:cNvSpPr>
          <p:nvPr/>
        </p:nvSpPr>
        <p:spPr bwMode="auto">
          <a:xfrm>
            <a:off x="3538538" y="3890963"/>
            <a:ext cx="1143000" cy="990600"/>
          </a:xfrm>
          <a:custGeom>
            <a:avLst/>
            <a:gdLst>
              <a:gd name="T0" fmla="*/ 3362 w 21600"/>
              <a:gd name="T1" fmla="*/ 0 h 21600"/>
              <a:gd name="T2" fmla="*/ 3362 w 21600"/>
              <a:gd name="T3" fmla="*/ 7173 h 21600"/>
              <a:gd name="T4" fmla="*/ 18327 w 21600"/>
              <a:gd name="T5" fmla="*/ 0 h 21600"/>
              <a:gd name="T6" fmla="*/ 18327 w 21600"/>
              <a:gd name="T7" fmla="*/ 7173 h 21600"/>
              <a:gd name="T8" fmla="*/ 10800 w 21600"/>
              <a:gd name="T9" fmla="*/ 0 h 21600"/>
              <a:gd name="T10" fmla="*/ 10800 w 21600"/>
              <a:gd name="T11" fmla="*/ 21600 h 21600"/>
              <a:gd name="T12" fmla="*/ 0 w 21600"/>
              <a:gd name="T13" fmla="*/ 21600 h 21600"/>
              <a:gd name="T14" fmla="*/ 21600 w 21600"/>
              <a:gd name="T15" fmla="*/ 21600 h 21600"/>
              <a:gd name="T16" fmla="*/ 4445 w 21600"/>
              <a:gd name="T17" fmla="*/ 1858 h 21600"/>
              <a:gd name="T18" fmla="*/ 17311 w 21600"/>
              <a:gd name="T19" fmla="*/ 12323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 extrusionOk="0">
                <a:moveTo>
                  <a:pt x="3362" y="0"/>
                </a:moveTo>
                <a:lnTo>
                  <a:pt x="18327" y="0"/>
                </a:lnTo>
                <a:lnTo>
                  <a:pt x="18327" y="14347"/>
                </a:lnTo>
                <a:lnTo>
                  <a:pt x="3362" y="14347"/>
                </a:lnTo>
                <a:lnTo>
                  <a:pt x="3362" y="0"/>
                </a:lnTo>
                <a:close/>
              </a:path>
              <a:path w="21600" h="21600" extrusionOk="0">
                <a:moveTo>
                  <a:pt x="3340" y="15068"/>
                </a:moveTo>
                <a:lnTo>
                  <a:pt x="0" y="19877"/>
                </a:lnTo>
                <a:lnTo>
                  <a:pt x="21600" y="19877"/>
                </a:lnTo>
                <a:lnTo>
                  <a:pt x="18327" y="15068"/>
                </a:lnTo>
                <a:lnTo>
                  <a:pt x="3340" y="15068"/>
                </a:lnTo>
                <a:close/>
              </a:path>
              <a:path w="21600" h="21600" extrusionOk="0">
                <a:moveTo>
                  <a:pt x="0" y="19877"/>
                </a:moveTo>
                <a:lnTo>
                  <a:pt x="0" y="21600"/>
                </a:lnTo>
                <a:lnTo>
                  <a:pt x="21600" y="21600"/>
                </a:lnTo>
                <a:lnTo>
                  <a:pt x="21600" y="19877"/>
                </a:lnTo>
                <a:lnTo>
                  <a:pt x="0" y="19877"/>
                </a:lnTo>
                <a:close/>
              </a:path>
              <a:path w="21600" h="21600" extrusionOk="0">
                <a:moveTo>
                  <a:pt x="4186" y="1523"/>
                </a:moveTo>
                <a:lnTo>
                  <a:pt x="17547" y="1523"/>
                </a:lnTo>
                <a:lnTo>
                  <a:pt x="17547" y="12744"/>
                </a:lnTo>
                <a:lnTo>
                  <a:pt x="4186" y="12744"/>
                </a:lnTo>
                <a:lnTo>
                  <a:pt x="4186" y="1523"/>
                </a:lnTo>
                <a:close/>
              </a:path>
              <a:path w="21600" h="21600" extrusionOk="0">
                <a:moveTo>
                  <a:pt x="3318" y="15549"/>
                </a:moveTo>
                <a:lnTo>
                  <a:pt x="2917" y="16110"/>
                </a:lnTo>
                <a:lnTo>
                  <a:pt x="18727" y="16110"/>
                </a:lnTo>
                <a:lnTo>
                  <a:pt x="18327" y="15549"/>
                </a:lnTo>
                <a:lnTo>
                  <a:pt x="3318" y="15549"/>
                </a:lnTo>
                <a:close/>
              </a:path>
              <a:path w="21600" h="21600" extrusionOk="0">
                <a:moveTo>
                  <a:pt x="6213" y="18314"/>
                </a:moveTo>
                <a:lnTo>
                  <a:pt x="5946" y="18875"/>
                </a:lnTo>
                <a:lnTo>
                  <a:pt x="15766" y="18875"/>
                </a:lnTo>
                <a:lnTo>
                  <a:pt x="15499" y="18314"/>
                </a:lnTo>
                <a:lnTo>
                  <a:pt x="6213" y="18314"/>
                </a:lnTo>
                <a:close/>
              </a:path>
              <a:path w="21600" h="21600" extrusionOk="0">
                <a:moveTo>
                  <a:pt x="2828" y="16471"/>
                </a:moveTo>
                <a:lnTo>
                  <a:pt x="2405" y="17072"/>
                </a:lnTo>
                <a:lnTo>
                  <a:pt x="19284" y="17072"/>
                </a:lnTo>
                <a:lnTo>
                  <a:pt x="18839" y="16471"/>
                </a:lnTo>
                <a:lnTo>
                  <a:pt x="2828" y="16471"/>
                </a:lnTo>
                <a:close/>
              </a:path>
              <a:path w="21600" h="21600" extrusionOk="0">
                <a:moveTo>
                  <a:pt x="2316" y="17352"/>
                </a:moveTo>
                <a:lnTo>
                  <a:pt x="1871" y="17953"/>
                </a:lnTo>
                <a:lnTo>
                  <a:pt x="19863" y="17953"/>
                </a:lnTo>
                <a:lnTo>
                  <a:pt x="19395" y="17352"/>
                </a:lnTo>
                <a:lnTo>
                  <a:pt x="2316" y="17352"/>
                </a:ln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  <a:ln w="9525">
            <a:solidFill>
              <a:schemeClr val="accent2">
                <a:lumMod val="75000"/>
              </a:schemeClr>
            </a:solidFill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pic>
        <p:nvPicPr>
          <p:cNvPr id="21545" name="Picture 135" descr="antenna.bmp"/>
          <p:cNvPicPr>
            <a:picLocks noChangeAspect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4146550" y="3900488"/>
            <a:ext cx="350838" cy="165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7" name="Picture 136" descr="roboard-wifi-card.jp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4076700" y="4521999"/>
            <a:ext cx="316424" cy="228600"/>
          </a:xfrm>
          <a:prstGeom prst="rect">
            <a:avLst/>
          </a:prstGeom>
          <a:noFill/>
          <a:ln>
            <a:noFill/>
          </a:ln>
          <a:scene3d>
            <a:camera prst="orthographicFront">
              <a:rot lat="18492322" lon="2183792" rev="19805648"/>
            </a:camera>
            <a:lightRig rig="twoPt" dir="t"/>
          </a:scene3d>
          <a:sp3d z="-88900"/>
        </p:spPr>
      </p:pic>
      <p:cxnSp>
        <p:nvCxnSpPr>
          <p:cNvPr id="138" name="Straight Connector 137"/>
          <p:cNvCxnSpPr/>
          <p:nvPr/>
        </p:nvCxnSpPr>
        <p:spPr>
          <a:xfrm rot="16200000" flipH="1">
            <a:off x="4102894" y="4312444"/>
            <a:ext cx="512762" cy="6350"/>
          </a:xfrm>
          <a:prstGeom prst="line">
            <a:avLst/>
          </a:prstGeom>
          <a:ln>
            <a:solidFill>
              <a:schemeClr val="accent4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0" name="Straight Connector 139"/>
          <p:cNvCxnSpPr/>
          <p:nvPr/>
        </p:nvCxnSpPr>
        <p:spPr>
          <a:xfrm rot="5400000">
            <a:off x="4305300" y="4591050"/>
            <a:ext cx="76200" cy="38100"/>
          </a:xfrm>
          <a:prstGeom prst="line">
            <a:avLst/>
          </a:prstGeom>
          <a:ln>
            <a:solidFill>
              <a:schemeClr val="accent4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0" name="Freeform 169"/>
          <p:cNvSpPr/>
          <p:nvPr/>
        </p:nvSpPr>
        <p:spPr>
          <a:xfrm>
            <a:off x="3278188" y="3962400"/>
            <a:ext cx="798512" cy="788988"/>
          </a:xfrm>
          <a:custGeom>
            <a:avLst/>
            <a:gdLst>
              <a:gd name="connsiteX0" fmla="*/ 273538 w 789354"/>
              <a:gd name="connsiteY0" fmla="*/ 789354 h 789354"/>
              <a:gd name="connsiteX1" fmla="*/ 85969 w 789354"/>
              <a:gd name="connsiteY1" fmla="*/ 265723 h 789354"/>
              <a:gd name="connsiteX2" fmla="*/ 789354 w 789354"/>
              <a:gd name="connsiteY2" fmla="*/ 0 h 7893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89354" h="789354">
                <a:moveTo>
                  <a:pt x="273538" y="789354"/>
                </a:moveTo>
                <a:cubicBezTo>
                  <a:pt x="136769" y="593318"/>
                  <a:pt x="0" y="397282"/>
                  <a:pt x="85969" y="265723"/>
                </a:cubicBezTo>
                <a:cubicBezTo>
                  <a:pt x="171938" y="134164"/>
                  <a:pt x="480646" y="67082"/>
                  <a:pt x="789354" y="0"/>
                </a:cubicBezTo>
              </a:path>
            </a:pathLst>
          </a:custGeom>
          <a:ln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31" name="Oval 130"/>
          <p:cNvSpPr/>
          <p:nvPr/>
        </p:nvSpPr>
        <p:spPr>
          <a:xfrm>
            <a:off x="3997325" y="3394075"/>
            <a:ext cx="738188" cy="1776413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21551" name="Picture 103" descr="addin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1"/>
          <a:srcRect/>
          <a:stretch>
            <a:fillRect/>
          </a:stretch>
        </p:blipFill>
        <p:spPr bwMode="auto">
          <a:xfrm>
            <a:off x="5486400" y="5467350"/>
            <a:ext cx="7620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52" name="Picture 105" descr="addin_tmp.pn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2"/>
          <a:srcRect/>
          <a:stretch>
            <a:fillRect/>
          </a:stretch>
        </p:blipFill>
        <p:spPr bwMode="auto">
          <a:xfrm>
            <a:off x="6248400" y="5467350"/>
            <a:ext cx="457200" cy="174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09" name="Straight Arrow Connector 108"/>
          <p:cNvCxnSpPr/>
          <p:nvPr/>
        </p:nvCxnSpPr>
        <p:spPr>
          <a:xfrm rot="5400000" flipH="1" flipV="1">
            <a:off x="6971507" y="5182394"/>
            <a:ext cx="609600" cy="1587"/>
          </a:xfrm>
          <a:prstGeom prst="straightConnector1">
            <a:avLst/>
          </a:prstGeom>
          <a:ln w="952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9" name="Straight Arrow Connector 128"/>
          <p:cNvCxnSpPr/>
          <p:nvPr/>
        </p:nvCxnSpPr>
        <p:spPr>
          <a:xfrm>
            <a:off x="7277100" y="5484813"/>
            <a:ext cx="1524000" cy="3175"/>
          </a:xfrm>
          <a:prstGeom prst="straightConnector1">
            <a:avLst/>
          </a:prstGeom>
          <a:ln w="952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1555" name="Picture 133" descr="addin_tmp.pn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1"/>
          <a:srcRect/>
          <a:stretch>
            <a:fillRect/>
          </a:stretch>
        </p:blipFill>
        <p:spPr bwMode="auto">
          <a:xfrm>
            <a:off x="7275513" y="5562600"/>
            <a:ext cx="7620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56" name="Picture 134" descr="addin_tmp.png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2"/>
          <a:srcRect/>
          <a:stretch>
            <a:fillRect/>
          </a:stretch>
        </p:blipFill>
        <p:spPr bwMode="auto">
          <a:xfrm>
            <a:off x="8266113" y="5562600"/>
            <a:ext cx="457200" cy="176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9" name="Oval 138"/>
          <p:cNvSpPr/>
          <p:nvPr/>
        </p:nvSpPr>
        <p:spPr>
          <a:xfrm>
            <a:off x="7245350" y="5105400"/>
            <a:ext cx="76200" cy="76200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41" name="Oval 140"/>
          <p:cNvSpPr/>
          <p:nvPr/>
        </p:nvSpPr>
        <p:spPr>
          <a:xfrm>
            <a:off x="7427913" y="5257800"/>
            <a:ext cx="76200" cy="76200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42" name="Oval 141"/>
          <p:cNvSpPr/>
          <p:nvPr/>
        </p:nvSpPr>
        <p:spPr>
          <a:xfrm>
            <a:off x="7656513" y="5029200"/>
            <a:ext cx="76200" cy="76200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43" name="Oval 142"/>
          <p:cNvSpPr/>
          <p:nvPr/>
        </p:nvSpPr>
        <p:spPr>
          <a:xfrm>
            <a:off x="7885113" y="5181600"/>
            <a:ext cx="76200" cy="76200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44" name="Oval 143"/>
          <p:cNvSpPr/>
          <p:nvPr/>
        </p:nvSpPr>
        <p:spPr>
          <a:xfrm>
            <a:off x="8113713" y="5181600"/>
            <a:ext cx="76200" cy="76200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46" name="Oval 145"/>
          <p:cNvSpPr/>
          <p:nvPr/>
        </p:nvSpPr>
        <p:spPr>
          <a:xfrm>
            <a:off x="8347075" y="4953000"/>
            <a:ext cx="76200" cy="76200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149" name="Straight Connector 148"/>
          <p:cNvCxnSpPr/>
          <p:nvPr/>
        </p:nvCxnSpPr>
        <p:spPr>
          <a:xfrm rot="5400000">
            <a:off x="7112794" y="5318919"/>
            <a:ext cx="333375" cy="1587"/>
          </a:xfrm>
          <a:prstGeom prst="line">
            <a:avLst/>
          </a:prstGeom>
          <a:ln w="1905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0" name="Straight Connector 149"/>
          <p:cNvCxnSpPr/>
          <p:nvPr/>
        </p:nvCxnSpPr>
        <p:spPr>
          <a:xfrm rot="5400000">
            <a:off x="7386638" y="5402263"/>
            <a:ext cx="165100" cy="0"/>
          </a:xfrm>
          <a:prstGeom prst="line">
            <a:avLst/>
          </a:prstGeom>
          <a:ln w="1905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4" name="Straight Connector 153"/>
          <p:cNvCxnSpPr/>
          <p:nvPr/>
        </p:nvCxnSpPr>
        <p:spPr>
          <a:xfrm rot="16200000" flipH="1">
            <a:off x="7498556" y="5288757"/>
            <a:ext cx="390525" cy="1588"/>
          </a:xfrm>
          <a:prstGeom prst="line">
            <a:avLst/>
          </a:prstGeom>
          <a:ln w="1905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6" name="Straight Connector 155"/>
          <p:cNvCxnSpPr/>
          <p:nvPr/>
        </p:nvCxnSpPr>
        <p:spPr>
          <a:xfrm rot="16200000" flipH="1">
            <a:off x="7798595" y="5352256"/>
            <a:ext cx="252412" cy="3175"/>
          </a:xfrm>
          <a:prstGeom prst="line">
            <a:avLst/>
          </a:prstGeom>
          <a:ln w="1905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8" name="Straight Connector 157"/>
          <p:cNvCxnSpPr/>
          <p:nvPr/>
        </p:nvCxnSpPr>
        <p:spPr>
          <a:xfrm rot="16200000" flipH="1">
            <a:off x="8027195" y="5361781"/>
            <a:ext cx="252412" cy="3175"/>
          </a:xfrm>
          <a:prstGeom prst="line">
            <a:avLst/>
          </a:prstGeom>
          <a:ln w="1905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9" name="Straight Connector 158"/>
          <p:cNvCxnSpPr/>
          <p:nvPr/>
        </p:nvCxnSpPr>
        <p:spPr>
          <a:xfrm rot="16200000" flipH="1">
            <a:off x="8142288" y="5240338"/>
            <a:ext cx="492125" cy="9525"/>
          </a:xfrm>
          <a:prstGeom prst="line">
            <a:avLst/>
          </a:prstGeom>
          <a:ln w="1905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Wireless Networking and Communications Group</a:t>
            </a:r>
            <a:endParaRPr lang="en-US"/>
          </a:p>
        </p:txBody>
      </p:sp>
      <p:sp>
        <p:nvSpPr>
          <p:cNvPr id="83970" name="Title 2"/>
          <p:cNvSpPr>
            <a:spLocks noGrp="1"/>
          </p:cNvSpPr>
          <p:nvPr>
            <p:ph type="title"/>
          </p:nvPr>
        </p:nvSpPr>
        <p:spPr>
          <a:xfrm>
            <a:off x="381000" y="228600"/>
            <a:ext cx="8763000" cy="762000"/>
          </a:xfrm>
        </p:spPr>
        <p:txBody>
          <a:bodyPr/>
          <a:lstStyle/>
          <a:p>
            <a:r>
              <a:rPr lang="en-US" smtClean="0"/>
              <a:t>Poisson-Poisson Cluster Field of Interferers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>
            <a:normAutofit fontScale="62500" lnSpcReduction="20000"/>
          </a:bodyPr>
          <a:lstStyle/>
          <a:p>
            <a:pPr>
              <a:defRPr/>
            </a:pPr>
            <a:fld id="{415D2D9B-4EE4-4613-B783-D16D1938EE93}" type="slidenum">
              <a:rPr lang="en-US"/>
              <a:pPr>
                <a:defRPr/>
              </a:pPr>
              <a:t>60</a:t>
            </a:fld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pPr marL="320040" indent="-320040" fontAlgn="auto">
              <a:spcAft>
                <a:spcPts val="0"/>
              </a:spcAft>
              <a:buFont typeface="Wingdings"/>
              <a:buChar char=""/>
              <a:defRPr/>
            </a:pPr>
            <a:r>
              <a:rPr lang="en-US" dirty="0" smtClean="0"/>
              <a:t>Applied to </a:t>
            </a:r>
            <a:r>
              <a:rPr lang="en-US" dirty="0" err="1" smtClean="0"/>
              <a:t>femtocell</a:t>
            </a:r>
            <a:r>
              <a:rPr lang="en-US" dirty="0" smtClean="0"/>
              <a:t> networks, cellular and </a:t>
            </a:r>
            <a:r>
              <a:rPr lang="en-US" i="1" dirty="0" smtClean="0"/>
              <a:t>ad hoc</a:t>
            </a:r>
            <a:r>
              <a:rPr lang="en-US" dirty="0" smtClean="0"/>
              <a:t> networks with user clustering</a:t>
            </a:r>
          </a:p>
          <a:p>
            <a:pPr marL="320040" indent="-320040" fontAlgn="auto">
              <a:spcAft>
                <a:spcPts val="0"/>
              </a:spcAft>
              <a:buFont typeface="Wingdings"/>
              <a:buChar char=""/>
              <a:defRPr/>
            </a:pPr>
            <a:r>
              <a:rPr lang="en-US" dirty="0" smtClean="0"/>
              <a:t>Clustering due to</a:t>
            </a:r>
          </a:p>
          <a:p>
            <a:pPr marL="640080" lvl="1" indent="-274320" fontAlgn="auto">
              <a:spcAft>
                <a:spcPts val="0"/>
              </a:spcAft>
              <a:buFont typeface="Wingdings 2"/>
              <a:buChar char=""/>
              <a:defRPr/>
            </a:pPr>
            <a:r>
              <a:rPr lang="en-US" dirty="0" smtClean="0"/>
              <a:t>Geographical factors (</a:t>
            </a:r>
            <a:r>
              <a:rPr lang="en-US" dirty="0" err="1" smtClean="0"/>
              <a:t>femtocell</a:t>
            </a:r>
            <a:r>
              <a:rPr lang="en-US" dirty="0" smtClean="0"/>
              <a:t> networks)</a:t>
            </a:r>
          </a:p>
          <a:p>
            <a:pPr marL="640080" lvl="1" indent="-274320" fontAlgn="auto">
              <a:spcAft>
                <a:spcPts val="0"/>
              </a:spcAft>
              <a:buFont typeface="Wingdings 2"/>
              <a:buChar char=""/>
              <a:defRPr/>
            </a:pPr>
            <a:r>
              <a:rPr lang="en-US" dirty="0" smtClean="0"/>
              <a:t>Medium Access Control (MAC) layer protocols</a:t>
            </a:r>
            <a:br>
              <a:rPr lang="en-US" dirty="0" smtClean="0"/>
            </a:br>
            <a:r>
              <a:rPr lang="en-US" sz="1800" dirty="0" smtClean="0">
                <a:solidFill>
                  <a:schemeClr val="accent2"/>
                </a:solidFill>
              </a:rPr>
              <a:t>[Yang &amp; de </a:t>
            </a:r>
            <a:r>
              <a:rPr lang="en-US" sz="1800" dirty="0" err="1" smtClean="0">
                <a:solidFill>
                  <a:schemeClr val="accent2"/>
                </a:solidFill>
              </a:rPr>
              <a:t>Veciana</a:t>
            </a:r>
            <a:r>
              <a:rPr lang="en-US" sz="1800" dirty="0" smtClean="0">
                <a:solidFill>
                  <a:schemeClr val="accent2"/>
                </a:solidFill>
              </a:rPr>
              <a:t>, 2007]</a:t>
            </a:r>
            <a:r>
              <a:rPr lang="en-US" dirty="0" smtClean="0">
                <a:solidFill>
                  <a:schemeClr val="accent2"/>
                </a:solidFill>
              </a:rPr>
              <a:t> </a:t>
            </a:r>
          </a:p>
          <a:p>
            <a:pPr marL="320040" indent="-320040" fontAlgn="auto">
              <a:spcAft>
                <a:spcPts val="0"/>
              </a:spcAft>
              <a:buFont typeface="Wingdings"/>
              <a:buChar char=""/>
              <a:defRPr/>
            </a:pPr>
            <a:r>
              <a:rPr lang="en-US" dirty="0" smtClean="0">
                <a:solidFill>
                  <a:schemeClr val="accent2"/>
                </a:solidFill>
              </a:rPr>
              <a:t>Prior Work</a:t>
            </a:r>
          </a:p>
          <a:p>
            <a:pPr marL="320040" indent="-320040" fontAlgn="auto">
              <a:spcAft>
                <a:spcPts val="0"/>
              </a:spcAft>
              <a:buFont typeface="Wingdings"/>
              <a:buChar char=""/>
              <a:defRPr/>
            </a:pPr>
            <a:endParaRPr lang="en-US" dirty="0" smtClean="0">
              <a:solidFill>
                <a:schemeClr val="accent2"/>
              </a:solidFill>
            </a:endParaRPr>
          </a:p>
          <a:p>
            <a:pPr marL="320040" indent="-320040" fontAlgn="auto">
              <a:spcAft>
                <a:spcPts val="0"/>
              </a:spcAft>
              <a:buFont typeface="Wingdings"/>
              <a:buChar char=""/>
              <a:defRPr/>
            </a:pPr>
            <a:endParaRPr lang="en-US" dirty="0" smtClean="0">
              <a:solidFill>
                <a:schemeClr val="accent2"/>
              </a:solidFill>
            </a:endParaRPr>
          </a:p>
          <a:p>
            <a:pPr marL="320040" indent="-320040" fontAlgn="auto">
              <a:spcAft>
                <a:spcPts val="0"/>
              </a:spcAft>
              <a:buFont typeface="Wingdings"/>
              <a:buChar char=""/>
              <a:defRPr/>
            </a:pPr>
            <a:endParaRPr lang="en-US" dirty="0" smtClean="0">
              <a:solidFill>
                <a:schemeClr val="accent2"/>
              </a:solidFill>
            </a:endParaRPr>
          </a:p>
          <a:p>
            <a:pPr marL="640080" lvl="1" indent="-274320" fontAlgn="auto">
              <a:spcAft>
                <a:spcPts val="0"/>
              </a:spcAft>
              <a:buFont typeface="Wingdings 2"/>
              <a:buChar char=""/>
              <a:defRPr/>
            </a:pPr>
            <a:r>
              <a:rPr lang="en-US" dirty="0" smtClean="0"/>
              <a:t>Closed form amplitude distribution not derived</a:t>
            </a:r>
          </a:p>
        </p:txBody>
      </p:sp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756357" y="4241800"/>
          <a:ext cx="7955843" cy="1097280"/>
        </p:xfrm>
        <a:graphic>
          <a:graphicData uri="http://schemas.openxmlformats.org/drawingml/2006/table">
            <a:tbl>
              <a:tblPr firstRow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tableStyleId>{21E4AEA4-8DFA-4A89-87EB-49C32662AFE0}</a:tableStyleId>
              </a:tblPr>
              <a:tblGrid>
                <a:gridCol w="2330275"/>
                <a:gridCol w="1672948"/>
                <a:gridCol w="1327627"/>
                <a:gridCol w="2624993"/>
              </a:tblGrid>
              <a:tr h="320471"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chemeClr val="accent2"/>
                          </a:solidFill>
                          <a:latin typeface="Calibri" pitchFamily="34" charset="0"/>
                        </a:rPr>
                        <a:t>Statistics</a:t>
                      </a:r>
                      <a:endParaRPr lang="en-GB" b="1" dirty="0">
                        <a:solidFill>
                          <a:schemeClr val="accent2"/>
                        </a:solidFill>
                        <a:latin typeface="Calibri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chemeClr val="accent2"/>
                          </a:solidFill>
                          <a:latin typeface="Calibri" pitchFamily="34" charset="0"/>
                        </a:rPr>
                        <a:t>Interference</a:t>
                      </a:r>
                      <a:endParaRPr lang="en-GB" b="1" dirty="0">
                        <a:solidFill>
                          <a:schemeClr val="accent2"/>
                        </a:solidFill>
                        <a:latin typeface="Calibri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chemeClr val="accent2"/>
                          </a:solidFill>
                          <a:latin typeface="Calibri" pitchFamily="34" charset="0"/>
                        </a:rPr>
                        <a:t>Region</a:t>
                      </a:r>
                      <a:endParaRPr lang="en-GB" b="1" dirty="0">
                        <a:solidFill>
                          <a:schemeClr val="accent2"/>
                        </a:solidFill>
                        <a:latin typeface="Calibri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chemeClr val="accent2"/>
                          </a:solidFill>
                          <a:latin typeface="Calibri" pitchFamily="34" charset="0"/>
                        </a:rPr>
                        <a:t>Key Prior Work</a:t>
                      </a:r>
                      <a:endParaRPr lang="en-GB" b="1" dirty="0">
                        <a:solidFill>
                          <a:schemeClr val="accent2"/>
                        </a:solidFill>
                        <a:latin typeface="Calibri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320471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Calibri" pitchFamily="34" charset="0"/>
                        </a:rPr>
                        <a:t>Outage Probability</a:t>
                      </a:r>
                      <a:endParaRPr lang="en-GB" dirty="0">
                        <a:latin typeface="Calibri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Calibri" pitchFamily="34" charset="0"/>
                        </a:rPr>
                        <a:t>Spatial</a:t>
                      </a:r>
                      <a:endParaRPr lang="en-GB" dirty="0">
                        <a:latin typeface="Calibri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Calibri" pitchFamily="34" charset="0"/>
                        </a:rPr>
                        <a:t>Entire</a:t>
                      </a:r>
                      <a:r>
                        <a:rPr lang="en-US" baseline="0" dirty="0" smtClean="0">
                          <a:latin typeface="Calibri" pitchFamily="34" charset="0"/>
                        </a:rPr>
                        <a:t> Plane</a:t>
                      </a:r>
                      <a:endParaRPr lang="en-GB" dirty="0">
                        <a:latin typeface="Calibri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accent2"/>
                          </a:solidFill>
                          <a:latin typeface="Calibri" pitchFamily="34" charset="0"/>
                        </a:rPr>
                        <a:t>[</a:t>
                      </a:r>
                      <a:r>
                        <a:rPr lang="en-US" dirty="0" err="1" smtClean="0">
                          <a:solidFill>
                            <a:schemeClr val="accent2"/>
                          </a:solidFill>
                          <a:latin typeface="Calibri" pitchFamily="34" charset="0"/>
                        </a:rPr>
                        <a:t>Ganti</a:t>
                      </a:r>
                      <a:r>
                        <a:rPr lang="en-US" baseline="0" dirty="0" smtClean="0">
                          <a:solidFill>
                            <a:schemeClr val="accent2"/>
                          </a:solidFill>
                          <a:latin typeface="Calibri" pitchFamily="34" charset="0"/>
                        </a:rPr>
                        <a:t> </a:t>
                      </a:r>
                      <a:r>
                        <a:rPr lang="en-US" dirty="0" smtClean="0">
                          <a:solidFill>
                            <a:schemeClr val="accent2"/>
                          </a:solidFill>
                          <a:latin typeface="Calibri" pitchFamily="34" charset="0"/>
                        </a:rPr>
                        <a:t>&amp; </a:t>
                      </a:r>
                      <a:r>
                        <a:rPr lang="en-US" dirty="0" err="1" smtClean="0">
                          <a:solidFill>
                            <a:schemeClr val="accent2"/>
                          </a:solidFill>
                          <a:latin typeface="Calibri" pitchFamily="34" charset="0"/>
                        </a:rPr>
                        <a:t>Haenggi</a:t>
                      </a:r>
                      <a:r>
                        <a:rPr lang="en-US" dirty="0" smtClean="0">
                          <a:solidFill>
                            <a:schemeClr val="accent2"/>
                          </a:solidFill>
                          <a:latin typeface="Calibri" pitchFamily="34" charset="0"/>
                        </a:rPr>
                        <a:t>, 2009]</a:t>
                      </a:r>
                      <a:endParaRPr lang="en-US" dirty="0">
                        <a:solidFill>
                          <a:schemeClr val="accent2"/>
                        </a:solidFill>
                        <a:latin typeface="Calibri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320471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Calibri" pitchFamily="34" charset="0"/>
                        </a:rPr>
                        <a:t>Characteristic</a:t>
                      </a:r>
                      <a:r>
                        <a:rPr lang="en-US" baseline="0" dirty="0" smtClean="0">
                          <a:latin typeface="Calibri" pitchFamily="34" charset="0"/>
                        </a:rPr>
                        <a:t> Function</a:t>
                      </a:r>
                      <a:endParaRPr lang="en-GB" dirty="0">
                        <a:latin typeface="Calibri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Calibri" pitchFamily="34" charset="0"/>
                        </a:rPr>
                        <a:t>Temporal</a:t>
                      </a:r>
                      <a:endParaRPr lang="en-GB" dirty="0">
                        <a:latin typeface="Calibri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aseline="0" dirty="0" smtClean="0">
                          <a:latin typeface="Calibri" pitchFamily="34" charset="0"/>
                        </a:rPr>
                        <a:t>-</a:t>
                      </a:r>
                      <a:endParaRPr lang="en-GB" dirty="0">
                        <a:latin typeface="Calibri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accent2"/>
                          </a:solidFill>
                          <a:latin typeface="Calibri" pitchFamily="34" charset="0"/>
                        </a:rPr>
                        <a:t>[</a:t>
                      </a:r>
                      <a:r>
                        <a:rPr kumimoji="0" lang="en-US" sz="1800" kern="1200" baseline="0" dirty="0" err="1" smtClean="0">
                          <a:solidFill>
                            <a:schemeClr val="accent2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Furutsu</a:t>
                      </a:r>
                      <a:r>
                        <a:rPr kumimoji="0" lang="en-US" sz="1800" kern="1200" baseline="0" dirty="0" smtClean="0">
                          <a:solidFill>
                            <a:schemeClr val="accent2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 &amp; Ishida, 1961]</a:t>
                      </a:r>
                      <a:endParaRPr lang="en-US" dirty="0">
                        <a:solidFill>
                          <a:schemeClr val="accent2"/>
                        </a:solidFill>
                        <a:latin typeface="Calibri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8" name="AutoShape 3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8534400" y="1371600"/>
            <a:ext cx="381000" cy="228600"/>
          </a:xfrm>
          <a:prstGeom prst="rightArrow">
            <a:avLst>
              <a:gd name="adj1" fmla="val 50000"/>
              <a:gd name="adj2" fmla="val 41667"/>
            </a:avLst>
          </a:prstGeom>
          <a:solidFill>
            <a:schemeClr val="accent2">
              <a:lumMod val="60000"/>
              <a:lumOff val="40000"/>
            </a:schemeClr>
          </a:solidFill>
          <a:ln w="9360">
            <a:solidFill>
              <a:schemeClr val="accent1">
                <a:lumMod val="75000"/>
              </a:schemeClr>
            </a:solidFill>
            <a:miter lim="800000"/>
            <a:headEnd/>
            <a:tailEnd/>
          </a:ln>
        </p:spPr>
        <p:txBody>
          <a:bodyPr wrap="none" lIns="90000" tIns="46800" rIns="90000" bIns="4680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n-GB" sz="800" dirty="0">
                <a:solidFill>
                  <a:srgbClr val="000000"/>
                </a:solidFill>
                <a:latin typeface="+mn-lt"/>
              </a:rPr>
              <a:t>Return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Wireless Networking and Communications Group</a:t>
            </a:r>
            <a:endParaRPr lang="en-US"/>
          </a:p>
        </p:txBody>
      </p:sp>
      <p:sp>
        <p:nvSpPr>
          <p:cNvPr id="86018" name="Title 2"/>
          <p:cNvSpPr>
            <a:spLocks noGrp="1"/>
          </p:cNvSpPr>
          <p:nvPr>
            <p:ph type="title"/>
          </p:nvPr>
        </p:nvSpPr>
        <p:spPr>
          <a:xfrm>
            <a:off x="381000" y="228600"/>
            <a:ext cx="8763000" cy="762000"/>
          </a:xfrm>
        </p:spPr>
        <p:txBody>
          <a:bodyPr/>
          <a:lstStyle/>
          <a:p>
            <a:r>
              <a:rPr lang="en-US" smtClean="0"/>
              <a:t>Poisson-Poisson Cluster Field of Interferers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>
            <a:normAutofit fontScale="62500" lnSpcReduction="20000"/>
          </a:bodyPr>
          <a:lstStyle/>
          <a:p>
            <a:pPr>
              <a:defRPr/>
            </a:pPr>
            <a:fld id="{26EE9E68-AE40-429F-A43C-4D462F7ADB12}" type="slidenum">
              <a:rPr lang="en-US"/>
              <a:pPr>
                <a:defRPr/>
              </a:pPr>
              <a:t>61</a:t>
            </a:fld>
            <a:endParaRPr lang="en-US"/>
          </a:p>
        </p:txBody>
      </p:sp>
      <p:sp>
        <p:nvSpPr>
          <p:cNvPr id="86020" name="Content Placeholder 4"/>
          <p:cNvSpPr>
            <a:spLocks noGrp="1"/>
          </p:cNvSpPr>
          <p:nvPr>
            <p:ph sz="quarter" idx="1"/>
          </p:nvPr>
        </p:nvSpPr>
        <p:spPr>
          <a:ln w="9525"/>
        </p:spPr>
        <p:txBody>
          <a:bodyPr/>
          <a:lstStyle/>
          <a:p>
            <a:r>
              <a:rPr lang="en-US" smtClean="0"/>
              <a:t>Cluster centers distributed as spatial Poisson process over</a:t>
            </a:r>
          </a:p>
          <a:p>
            <a:endParaRPr lang="en-US" sz="1600" smtClean="0"/>
          </a:p>
          <a:p>
            <a:r>
              <a:rPr lang="en-US" smtClean="0"/>
              <a:t>Interferers distributed as spatial Poisson process</a:t>
            </a:r>
          </a:p>
          <a:p>
            <a:endParaRPr lang="en-US" sz="1600" smtClean="0"/>
          </a:p>
          <a:p>
            <a:endParaRPr lang="en-US" smtClean="0"/>
          </a:p>
        </p:txBody>
      </p:sp>
      <p:pic>
        <p:nvPicPr>
          <p:cNvPr id="86021" name="Picture 6" descr="addin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1828800" y="1905000"/>
            <a:ext cx="5867400" cy="28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6022" name="Picture 11" descr="addin_tmp.pn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5"/>
          <a:srcRect/>
          <a:stretch>
            <a:fillRect/>
          </a:stretch>
        </p:blipFill>
        <p:spPr bwMode="auto">
          <a:xfrm>
            <a:off x="935038" y="2676525"/>
            <a:ext cx="7942262" cy="290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6023" name="Picture 10" descr="PP_cci_model.png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908050" y="3000375"/>
            <a:ext cx="7626350" cy="3300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AutoShape 3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8534400" y="1447800"/>
            <a:ext cx="381000" cy="228600"/>
          </a:xfrm>
          <a:prstGeom prst="rightArrow">
            <a:avLst>
              <a:gd name="adj1" fmla="val 50000"/>
              <a:gd name="adj2" fmla="val 41667"/>
            </a:avLst>
          </a:prstGeom>
          <a:solidFill>
            <a:schemeClr val="accent2">
              <a:lumMod val="60000"/>
              <a:lumOff val="40000"/>
            </a:schemeClr>
          </a:solidFill>
          <a:ln w="9360">
            <a:solidFill>
              <a:schemeClr val="accent1">
                <a:lumMod val="75000"/>
              </a:schemeClr>
            </a:solidFill>
            <a:miter lim="800000"/>
            <a:headEnd/>
            <a:tailEnd/>
          </a:ln>
        </p:spPr>
        <p:txBody>
          <a:bodyPr wrap="none" lIns="90000" tIns="46800" rIns="90000" bIns="4680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n-GB" sz="800" dirty="0">
                <a:solidFill>
                  <a:srgbClr val="000000"/>
                </a:solidFill>
                <a:latin typeface="+mn-lt"/>
              </a:rPr>
              <a:t>Return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Wireless Networking and Communications Group</a:t>
            </a:r>
            <a:endParaRPr lang="en-US"/>
          </a:p>
        </p:txBody>
      </p:sp>
      <p:sp>
        <p:nvSpPr>
          <p:cNvPr id="87042" name="Title 2"/>
          <p:cNvSpPr>
            <a:spLocks noGrp="1"/>
          </p:cNvSpPr>
          <p:nvPr>
            <p:ph type="title"/>
          </p:nvPr>
        </p:nvSpPr>
        <p:spPr>
          <a:xfrm>
            <a:off x="381000" y="228600"/>
            <a:ext cx="8763000" cy="762000"/>
          </a:xfrm>
        </p:spPr>
        <p:txBody>
          <a:bodyPr/>
          <a:lstStyle/>
          <a:p>
            <a:r>
              <a:rPr lang="en-US" smtClean="0"/>
              <a:t>Poisson-Poisson Cluster Field of Interferers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>
            <a:normAutofit fontScale="62500" lnSpcReduction="20000"/>
          </a:bodyPr>
          <a:lstStyle/>
          <a:p>
            <a:pPr>
              <a:defRPr/>
            </a:pPr>
            <a:fld id="{A83133E8-2E7D-49FD-8270-7ACDA00CF125}" type="slidenum">
              <a:rPr lang="en-US"/>
              <a:pPr>
                <a:defRPr/>
              </a:pPr>
              <a:t>62</a:t>
            </a:fld>
            <a:endParaRPr lang="en-US"/>
          </a:p>
        </p:txBody>
      </p:sp>
      <p:sp>
        <p:nvSpPr>
          <p:cNvPr id="87044" name="Content Placeholder 6"/>
          <p:cNvSpPr>
            <a:spLocks noGrp="1"/>
          </p:cNvSpPr>
          <p:nvPr>
            <p:ph sz="quarter" idx="1"/>
          </p:nvPr>
        </p:nvSpPr>
        <p:spPr>
          <a:ln w="9525"/>
        </p:spPr>
        <p:txBody>
          <a:bodyPr/>
          <a:lstStyle/>
          <a:p>
            <a:r>
              <a:rPr lang="en-US" smtClean="0"/>
              <a:t>Log-Characteristic function</a:t>
            </a:r>
          </a:p>
        </p:txBody>
      </p:sp>
      <p:pic>
        <p:nvPicPr>
          <p:cNvPr id="87045" name="Picture 10" descr="addin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/>
          <a:srcRect/>
          <a:stretch>
            <a:fillRect/>
          </a:stretch>
        </p:blipFill>
        <p:spPr bwMode="auto">
          <a:xfrm>
            <a:off x="457200" y="1819275"/>
            <a:ext cx="68580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7046" name="Picture 8" descr="addin_tmp.pn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6"/>
          <a:srcRect/>
          <a:stretch>
            <a:fillRect/>
          </a:stretch>
        </p:blipFill>
        <p:spPr bwMode="auto">
          <a:xfrm>
            <a:off x="7562850" y="1876425"/>
            <a:ext cx="1573213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Rounded Rectangle 11"/>
          <p:cNvSpPr/>
          <p:nvPr/>
        </p:nvSpPr>
        <p:spPr>
          <a:xfrm>
            <a:off x="381000" y="1800225"/>
            <a:ext cx="7086600" cy="561975"/>
          </a:xfrm>
          <a:prstGeom prst="roundRect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87048" name="Picture 13" descr="addin_tmp.pn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7"/>
          <a:srcRect/>
          <a:stretch>
            <a:fillRect/>
          </a:stretch>
        </p:blipFill>
        <p:spPr bwMode="auto">
          <a:xfrm>
            <a:off x="381000" y="2409825"/>
            <a:ext cx="8667750" cy="3762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AutoShape 3">
            <a:hlinkClick r:id="rId8" action="ppaction://hlinksldjump"/>
          </p:cNvPr>
          <p:cNvSpPr>
            <a:spLocks noChangeArrowheads="1"/>
          </p:cNvSpPr>
          <p:nvPr/>
        </p:nvSpPr>
        <p:spPr bwMode="auto">
          <a:xfrm>
            <a:off x="8534400" y="1447800"/>
            <a:ext cx="381000" cy="228600"/>
          </a:xfrm>
          <a:prstGeom prst="rightArrow">
            <a:avLst>
              <a:gd name="adj1" fmla="val 50000"/>
              <a:gd name="adj2" fmla="val 41667"/>
            </a:avLst>
          </a:prstGeom>
          <a:solidFill>
            <a:schemeClr val="accent2">
              <a:lumMod val="60000"/>
              <a:lumOff val="40000"/>
            </a:schemeClr>
          </a:solidFill>
          <a:ln w="9360">
            <a:solidFill>
              <a:schemeClr val="accent1">
                <a:lumMod val="75000"/>
              </a:schemeClr>
            </a:solidFill>
            <a:miter lim="800000"/>
            <a:headEnd/>
            <a:tailEnd/>
          </a:ln>
        </p:spPr>
        <p:txBody>
          <a:bodyPr wrap="none" lIns="90000" tIns="46800" rIns="90000" bIns="4680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n-GB" sz="800" dirty="0">
                <a:solidFill>
                  <a:srgbClr val="000000"/>
                </a:solidFill>
                <a:latin typeface="+mn-lt"/>
              </a:rPr>
              <a:t>Return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Wireless Networking and Communications Group</a:t>
            </a:r>
            <a:endParaRPr lang="en-US"/>
          </a:p>
        </p:txBody>
      </p:sp>
      <p:sp>
        <p:nvSpPr>
          <p:cNvPr id="88066" name="Title 2"/>
          <p:cNvSpPr>
            <a:spLocks noGrp="1"/>
          </p:cNvSpPr>
          <p:nvPr>
            <p:ph type="title"/>
          </p:nvPr>
        </p:nvSpPr>
        <p:spPr>
          <a:xfrm>
            <a:off x="381000" y="228600"/>
            <a:ext cx="8763000" cy="762000"/>
          </a:xfrm>
        </p:spPr>
        <p:txBody>
          <a:bodyPr/>
          <a:lstStyle/>
          <a:p>
            <a:r>
              <a:rPr lang="en-US" smtClean="0"/>
              <a:t>Poisson-Poisson Cluster Field of Interferers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>
            <a:normAutofit fontScale="62500" lnSpcReduction="20000"/>
          </a:bodyPr>
          <a:lstStyle/>
          <a:p>
            <a:pPr>
              <a:defRPr/>
            </a:pPr>
            <a:fld id="{6F6BD0A9-A813-4330-9C23-8E565DA5A9A9}" type="slidenum">
              <a:rPr lang="en-US"/>
              <a:pPr>
                <a:defRPr/>
              </a:pPr>
              <a:t>63</a:t>
            </a:fld>
            <a:endParaRPr lang="en-US"/>
          </a:p>
        </p:txBody>
      </p:sp>
      <p:sp>
        <p:nvSpPr>
          <p:cNvPr id="88068" name="Content Placeholder 4"/>
          <p:cNvSpPr>
            <a:spLocks noGrp="1"/>
          </p:cNvSpPr>
          <p:nvPr>
            <p:ph sz="quarter" idx="1"/>
          </p:nvPr>
        </p:nvSpPr>
        <p:spPr>
          <a:ln w="9525"/>
        </p:spPr>
        <p:txBody>
          <a:bodyPr/>
          <a:lstStyle/>
          <a:p>
            <a:r>
              <a:rPr lang="en-US" smtClean="0"/>
              <a:t>Simulation Results </a:t>
            </a:r>
            <a:br>
              <a:rPr lang="en-US" smtClean="0"/>
            </a:br>
            <a:r>
              <a:rPr lang="en-US" smtClean="0"/>
              <a:t>(tail probability) </a:t>
            </a:r>
          </a:p>
          <a:p>
            <a:endParaRPr lang="en-US" smtClean="0"/>
          </a:p>
        </p:txBody>
      </p:sp>
      <p:pic>
        <p:nvPicPr>
          <p:cNvPr id="88069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489450" y="2895600"/>
            <a:ext cx="4654550" cy="350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8070" name="Picture 3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63513" y="2898775"/>
            <a:ext cx="4654550" cy="350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Rounded Rectangle 10"/>
          <p:cNvSpPr/>
          <p:nvPr/>
        </p:nvSpPr>
        <p:spPr>
          <a:xfrm>
            <a:off x="5638800" y="1320800"/>
            <a:ext cx="3462338" cy="877888"/>
          </a:xfrm>
          <a:prstGeom prst="roundRect">
            <a:avLst/>
          </a:prstGeom>
          <a:noFill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88072" name="Picture 22" descr="addin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7"/>
          <a:srcRect/>
          <a:stretch>
            <a:fillRect/>
          </a:stretch>
        </p:blipFill>
        <p:spPr bwMode="auto">
          <a:xfrm>
            <a:off x="5610225" y="2620963"/>
            <a:ext cx="26765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8073" name="Picture 17" descr="addin_tmp.pn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8"/>
          <a:srcRect/>
          <a:stretch>
            <a:fillRect/>
          </a:stretch>
        </p:blipFill>
        <p:spPr bwMode="auto">
          <a:xfrm>
            <a:off x="838200" y="2819400"/>
            <a:ext cx="3500438" cy="195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TextBox 13"/>
          <p:cNvSpPr txBox="1"/>
          <p:nvPr/>
        </p:nvSpPr>
        <p:spPr>
          <a:xfrm>
            <a:off x="1981200" y="3657600"/>
            <a:ext cx="2590800" cy="817563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dirty="0">
                <a:solidFill>
                  <a:srgbClr val="0070C0"/>
                </a:solidFill>
                <a:latin typeface="Calibri" pitchFamily="34" charset="0"/>
              </a:rPr>
              <a:t>Gaussian and Gaussian mixture models are not applicable since mean intensity is infinite</a:t>
            </a:r>
            <a:endParaRPr lang="en-US" sz="1100" dirty="0">
              <a:solidFill>
                <a:srgbClr val="0070C0"/>
              </a:solidFill>
              <a:latin typeface="Calibri" pitchFamily="34" charset="0"/>
            </a:endParaRPr>
          </a:p>
        </p:txBody>
      </p:sp>
      <p:pic>
        <p:nvPicPr>
          <p:cNvPr id="88075" name="Picture 16" descr="addin_tmp.pn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9"/>
          <a:srcRect/>
          <a:stretch>
            <a:fillRect/>
          </a:stretch>
        </p:blipFill>
        <p:spPr bwMode="auto">
          <a:xfrm>
            <a:off x="5788025" y="1330325"/>
            <a:ext cx="3225800" cy="881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8076" name="TextBox 14"/>
          <p:cNvSpPr txBox="1">
            <a:spLocks noChangeArrowheads="1"/>
          </p:cNvSpPr>
          <p:nvPr/>
        </p:nvSpPr>
        <p:spPr bwMode="auto">
          <a:xfrm>
            <a:off x="1589088" y="2265363"/>
            <a:ext cx="1976437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>
                <a:solidFill>
                  <a:srgbClr val="0070C0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Case I: Entire Plane</a:t>
            </a:r>
          </a:p>
        </p:txBody>
      </p:sp>
      <p:sp>
        <p:nvSpPr>
          <p:cNvPr id="88077" name="TextBox 18"/>
          <p:cNvSpPr txBox="1">
            <a:spLocks noChangeArrowheads="1"/>
          </p:cNvSpPr>
          <p:nvPr/>
        </p:nvSpPr>
        <p:spPr bwMode="auto">
          <a:xfrm>
            <a:off x="5043488" y="2257425"/>
            <a:ext cx="367665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>
                <a:solidFill>
                  <a:srgbClr val="0070C0"/>
                </a:solidFill>
                <a:latin typeface="Calibri" pitchFamily="34" charset="0"/>
              </a:rPr>
              <a:t>Case III: Infinite-area with guard zone</a:t>
            </a:r>
          </a:p>
        </p:txBody>
      </p:sp>
      <p:sp>
        <p:nvSpPr>
          <p:cNvPr id="20" name="Rounded Rectangle 19"/>
          <p:cNvSpPr/>
          <p:nvPr/>
        </p:nvSpPr>
        <p:spPr>
          <a:xfrm>
            <a:off x="4964113" y="2286000"/>
            <a:ext cx="3810000" cy="792163"/>
          </a:xfrm>
          <a:prstGeom prst="roundRect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1" name="Rounded Rectangle 20"/>
          <p:cNvSpPr/>
          <p:nvPr/>
        </p:nvSpPr>
        <p:spPr>
          <a:xfrm>
            <a:off x="685800" y="2286000"/>
            <a:ext cx="3810000" cy="785813"/>
          </a:xfrm>
          <a:prstGeom prst="roundRect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2" name="AutoShape 3">
            <a:hlinkClick r:id="rId10" action="ppaction://hlinksldjump"/>
          </p:cNvPr>
          <p:cNvSpPr>
            <a:spLocks noChangeArrowheads="1"/>
          </p:cNvSpPr>
          <p:nvPr/>
        </p:nvSpPr>
        <p:spPr bwMode="auto">
          <a:xfrm>
            <a:off x="8534400" y="1066800"/>
            <a:ext cx="381000" cy="228600"/>
          </a:xfrm>
          <a:prstGeom prst="rightArrow">
            <a:avLst>
              <a:gd name="adj1" fmla="val 50000"/>
              <a:gd name="adj2" fmla="val 41667"/>
            </a:avLst>
          </a:prstGeom>
          <a:solidFill>
            <a:schemeClr val="accent2">
              <a:lumMod val="60000"/>
              <a:lumOff val="40000"/>
            </a:schemeClr>
          </a:solidFill>
          <a:ln w="9360">
            <a:solidFill>
              <a:schemeClr val="accent1">
                <a:lumMod val="75000"/>
              </a:schemeClr>
            </a:solidFill>
            <a:miter lim="800000"/>
            <a:headEnd/>
            <a:tailEnd/>
          </a:ln>
        </p:spPr>
        <p:txBody>
          <a:bodyPr wrap="none" lIns="90000" tIns="46800" rIns="90000" bIns="4680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n-GB" sz="800" dirty="0">
                <a:solidFill>
                  <a:srgbClr val="000000"/>
                </a:solidFill>
                <a:latin typeface="+mn-lt"/>
              </a:rPr>
              <a:t>Return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4" grpId="1" animBg="1"/>
    </p:bld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Wireless Networking and Communications Group</a:t>
            </a:r>
            <a:endParaRPr lang="en-US"/>
          </a:p>
        </p:txBody>
      </p:sp>
      <p:sp>
        <p:nvSpPr>
          <p:cNvPr id="89090" name="Title 2"/>
          <p:cNvSpPr>
            <a:spLocks noGrp="1"/>
          </p:cNvSpPr>
          <p:nvPr>
            <p:ph type="title"/>
          </p:nvPr>
        </p:nvSpPr>
        <p:spPr>
          <a:xfrm>
            <a:off x="381000" y="228600"/>
            <a:ext cx="8763000" cy="762000"/>
          </a:xfrm>
        </p:spPr>
        <p:txBody>
          <a:bodyPr/>
          <a:lstStyle/>
          <a:p>
            <a:r>
              <a:rPr lang="en-US" smtClean="0"/>
              <a:t>Poisson-Poisson Cluster Field of Interferers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>
            <a:normAutofit fontScale="62500" lnSpcReduction="20000"/>
          </a:bodyPr>
          <a:lstStyle/>
          <a:p>
            <a:pPr>
              <a:defRPr/>
            </a:pPr>
            <a:fld id="{A7FD9584-303F-49D0-AD05-7086CE473F37}" type="slidenum">
              <a:rPr lang="en-US"/>
              <a:pPr>
                <a:defRPr/>
              </a:pPr>
              <a:t>64</a:t>
            </a:fld>
            <a:endParaRPr lang="en-US"/>
          </a:p>
        </p:txBody>
      </p:sp>
      <p:sp>
        <p:nvSpPr>
          <p:cNvPr id="89092" name="Content Placeholder 4"/>
          <p:cNvSpPr>
            <a:spLocks noGrp="1"/>
          </p:cNvSpPr>
          <p:nvPr>
            <p:ph sz="quarter" idx="1"/>
          </p:nvPr>
        </p:nvSpPr>
        <p:spPr>
          <a:ln w="9525"/>
        </p:spPr>
        <p:txBody>
          <a:bodyPr/>
          <a:lstStyle/>
          <a:p>
            <a:r>
              <a:rPr lang="en-US" smtClean="0"/>
              <a:t>Simulation Results (tail probability) </a:t>
            </a:r>
          </a:p>
          <a:p>
            <a:endParaRPr lang="en-US" smtClean="0"/>
          </a:p>
        </p:txBody>
      </p:sp>
      <p:sp>
        <p:nvSpPr>
          <p:cNvPr id="12" name="TextBox 11"/>
          <p:cNvSpPr txBox="1"/>
          <p:nvPr/>
        </p:nvSpPr>
        <p:spPr>
          <a:xfrm>
            <a:off x="703263" y="2190750"/>
            <a:ext cx="4876800" cy="681038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rgbClr val="0070C0"/>
                </a:solidFill>
                <a:latin typeface="Calibri" pitchFamily="34" charset="0"/>
              </a:rPr>
              <a:t>Case </a:t>
            </a:r>
            <a:r>
              <a:rPr lang="en-US" dirty="0">
                <a:solidFill>
                  <a:srgbClr val="0070C0"/>
                </a:solidFill>
                <a:latin typeface="Calibri" pitchFamily="34" charset="0"/>
              </a:rPr>
              <a:t>II: Finite area annular region</a:t>
            </a:r>
            <a:endParaRPr lang="en-US" sz="900" dirty="0">
              <a:solidFill>
                <a:srgbClr val="0070C0"/>
              </a:solidFill>
              <a:latin typeface="Calibri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600" dirty="0">
              <a:solidFill>
                <a:srgbClr val="0070C0"/>
              </a:solidFill>
              <a:latin typeface="Calibri" pitchFamily="34" charset="0"/>
            </a:endParaRPr>
          </a:p>
        </p:txBody>
      </p:sp>
      <p:pic>
        <p:nvPicPr>
          <p:cNvPr id="89094" name="Picture 16" descr="addin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860425" y="2593975"/>
            <a:ext cx="4724400" cy="20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9095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81038" y="2743200"/>
            <a:ext cx="4876800" cy="348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Rounded Rectangle 15"/>
          <p:cNvSpPr/>
          <p:nvPr/>
        </p:nvSpPr>
        <p:spPr>
          <a:xfrm>
            <a:off x="5681663" y="1973263"/>
            <a:ext cx="3462337" cy="877887"/>
          </a:xfrm>
          <a:prstGeom prst="roundRect">
            <a:avLst/>
          </a:prstGeom>
          <a:noFill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89097" name="Picture 17" descr="addin_tmp.pn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6"/>
          <a:srcRect/>
          <a:stretch>
            <a:fillRect/>
          </a:stretch>
        </p:blipFill>
        <p:spPr bwMode="auto">
          <a:xfrm>
            <a:off x="5832475" y="1981200"/>
            <a:ext cx="3225800" cy="881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AutoShape 3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8534400" y="1447800"/>
            <a:ext cx="381000" cy="228600"/>
          </a:xfrm>
          <a:prstGeom prst="rightArrow">
            <a:avLst>
              <a:gd name="adj1" fmla="val 50000"/>
              <a:gd name="adj2" fmla="val 41667"/>
            </a:avLst>
          </a:prstGeom>
          <a:solidFill>
            <a:schemeClr val="accent2">
              <a:lumMod val="60000"/>
              <a:lumOff val="40000"/>
            </a:schemeClr>
          </a:solidFill>
          <a:ln w="9360">
            <a:solidFill>
              <a:schemeClr val="accent1">
                <a:lumMod val="75000"/>
              </a:schemeClr>
            </a:solidFill>
            <a:miter lim="800000"/>
            <a:headEnd/>
            <a:tailEnd/>
          </a:ln>
        </p:spPr>
        <p:txBody>
          <a:bodyPr wrap="none" lIns="90000" tIns="46800" rIns="90000" bIns="4680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n-GB" sz="800" dirty="0">
                <a:solidFill>
                  <a:srgbClr val="000000"/>
                </a:solidFill>
                <a:latin typeface="+mn-lt"/>
              </a:rPr>
              <a:t>Return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Summary of Contribution #1</a:t>
            </a:r>
          </a:p>
        </p:txBody>
      </p:sp>
      <p:pic>
        <p:nvPicPr>
          <p:cNvPr id="90114" name="Picture 7" descr="Z:\RFIMitigation\Poster\Figures\PP_cci_model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67050" y="3486150"/>
            <a:ext cx="5381625" cy="1716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0115" name="Picture 6" descr="Z:\RFIMitigation\Poster\Figures\cci_model_svg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952750" y="1247775"/>
            <a:ext cx="5486400" cy="2078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2994025" y="2905125"/>
            <a:ext cx="1828800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120650" indent="-12065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1600" dirty="0">
                <a:solidFill>
                  <a:schemeClr val="tx2">
                    <a:lumMod val="50000"/>
                  </a:schemeClr>
                </a:solidFill>
                <a:latin typeface="Calibri" pitchFamily="34" charset="0"/>
              </a:rPr>
              <a:t>Sensor networks</a:t>
            </a:r>
          </a:p>
          <a:p>
            <a:pPr marL="120650" indent="-12065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1600" i="1" dirty="0">
                <a:solidFill>
                  <a:schemeClr val="tx2">
                    <a:lumMod val="50000"/>
                  </a:schemeClr>
                </a:solidFill>
                <a:latin typeface="Calibri" pitchFamily="34" charset="0"/>
              </a:rPr>
              <a:t>Ad hoc </a:t>
            </a:r>
            <a:r>
              <a:rPr lang="en-US" sz="1600" dirty="0">
                <a:solidFill>
                  <a:schemeClr val="tx2">
                    <a:lumMod val="50000"/>
                  </a:schemeClr>
                </a:solidFill>
                <a:latin typeface="Calibri" pitchFamily="34" charset="0"/>
              </a:rPr>
              <a:t>networks</a:t>
            </a:r>
            <a:endParaRPr lang="en-US" sz="1600" dirty="0">
              <a:solidFill>
                <a:schemeClr val="tx2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734175" y="2905125"/>
            <a:ext cx="2514600" cy="3381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120650" indent="-12065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1600" dirty="0">
                <a:solidFill>
                  <a:schemeClr val="tx2">
                    <a:lumMod val="50000"/>
                  </a:schemeClr>
                </a:solidFill>
                <a:latin typeface="Calibri" pitchFamily="34" charset="0"/>
              </a:rPr>
              <a:t>Dense Wi-Fi networks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18063" y="5143500"/>
            <a:ext cx="1966912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120650" indent="-12065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1600" dirty="0">
                <a:solidFill>
                  <a:schemeClr val="tx2">
                    <a:lumMod val="50000"/>
                  </a:schemeClr>
                </a:solidFill>
                <a:latin typeface="Calibri" pitchFamily="34" charset="0"/>
              </a:rPr>
              <a:t>Cluster of hotspots </a:t>
            </a:r>
            <a:br>
              <a:rPr lang="en-US" sz="1600" dirty="0">
                <a:solidFill>
                  <a:schemeClr val="tx2">
                    <a:lumMod val="50000"/>
                  </a:schemeClr>
                </a:solidFill>
                <a:latin typeface="Calibri" pitchFamily="34" charset="0"/>
              </a:rPr>
            </a:br>
            <a:r>
              <a:rPr lang="en-US" sz="1600" dirty="0">
                <a:solidFill>
                  <a:schemeClr val="tx2">
                    <a:lumMod val="50000"/>
                  </a:schemeClr>
                </a:solidFill>
                <a:latin typeface="Calibri" pitchFamily="34" charset="0"/>
              </a:rPr>
              <a:t>(e.g. marketplace)</a:t>
            </a:r>
            <a:endParaRPr lang="en-US" sz="1600" dirty="0">
              <a:solidFill>
                <a:schemeClr val="tx2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714625" y="5143500"/>
            <a:ext cx="2306638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120650" indent="-12065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1600" dirty="0">
                <a:solidFill>
                  <a:schemeClr val="tx2">
                    <a:lumMod val="50000"/>
                  </a:schemeClr>
                </a:solidFill>
                <a:latin typeface="Calibri" pitchFamily="34" charset="0"/>
              </a:rPr>
              <a:t>In-cell and out-of-cell </a:t>
            </a:r>
            <a:r>
              <a:rPr lang="en-US" sz="1600" dirty="0" err="1">
                <a:solidFill>
                  <a:schemeClr val="tx2">
                    <a:lumMod val="50000"/>
                  </a:schemeClr>
                </a:solidFill>
                <a:latin typeface="Calibri" pitchFamily="34" charset="0"/>
              </a:rPr>
              <a:t>femtocell</a:t>
            </a:r>
            <a:r>
              <a:rPr lang="en-US" sz="1600" dirty="0">
                <a:solidFill>
                  <a:schemeClr val="tx2">
                    <a:lumMod val="50000"/>
                  </a:schemeClr>
                </a:solidFill>
                <a:latin typeface="Calibri" pitchFamily="34" charset="0"/>
              </a:rPr>
              <a:t> users 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6942138" y="5151438"/>
            <a:ext cx="1947862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120650" indent="-12065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1600" dirty="0">
                <a:solidFill>
                  <a:schemeClr val="tx2">
                    <a:lumMod val="50000"/>
                  </a:schemeClr>
                </a:solidFill>
                <a:latin typeface="Calibri" pitchFamily="34" charset="0"/>
              </a:rPr>
              <a:t>Out-of-cell </a:t>
            </a:r>
            <a:r>
              <a:rPr lang="en-US" sz="1600" dirty="0" err="1">
                <a:solidFill>
                  <a:schemeClr val="tx2">
                    <a:lumMod val="50000"/>
                  </a:schemeClr>
                </a:solidFill>
                <a:latin typeface="Calibri" pitchFamily="34" charset="0"/>
              </a:rPr>
              <a:t>femtocell</a:t>
            </a:r>
            <a:r>
              <a:rPr lang="en-US" sz="1600" dirty="0">
                <a:solidFill>
                  <a:schemeClr val="tx2">
                    <a:lumMod val="50000"/>
                  </a:schemeClr>
                </a:solidFill>
                <a:latin typeface="Calibri" pitchFamily="34" charset="0"/>
              </a:rPr>
              <a:t> users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867275" y="2914650"/>
            <a:ext cx="2078038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120650" indent="-12065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1600" dirty="0">
                <a:solidFill>
                  <a:schemeClr val="tx2">
                    <a:lumMod val="50000"/>
                  </a:schemeClr>
                </a:solidFill>
                <a:latin typeface="Calibri" pitchFamily="34" charset="0"/>
              </a:rPr>
              <a:t>Cellular networks</a:t>
            </a:r>
          </a:p>
          <a:p>
            <a:pPr marL="120650" indent="-12065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1600" dirty="0">
                <a:solidFill>
                  <a:schemeClr val="tx2">
                    <a:lumMod val="50000"/>
                  </a:schemeClr>
                </a:solidFill>
                <a:latin typeface="Calibri" pitchFamily="34" charset="0"/>
              </a:rPr>
              <a:t>Hotspots (e.g. café)</a:t>
            </a:r>
            <a:endParaRPr lang="en-US" sz="1600" dirty="0">
              <a:solidFill>
                <a:schemeClr val="tx2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2743200" y="1447800"/>
            <a:ext cx="2057400" cy="4895850"/>
          </a:xfrm>
          <a:prstGeom prst="roundRect">
            <a:avLst>
              <a:gd name="adj" fmla="val 6477"/>
            </a:avLst>
          </a:prstGeom>
          <a:noFill/>
          <a:ln w="38100">
            <a:solidFill>
              <a:srgbClr val="D86E2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b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dirty="0">
                <a:solidFill>
                  <a:srgbClr val="0070C0"/>
                </a:solidFill>
                <a:latin typeface="Calibri" pitchFamily="34" charset="0"/>
              </a:rPr>
              <a:t>Symmetric Alpha Stable</a:t>
            </a:r>
            <a:endParaRPr lang="en-US" sz="2000" dirty="0">
              <a:solidFill>
                <a:srgbClr val="0070C0"/>
              </a:solidFill>
              <a:latin typeface="Calibri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314325" y="1743075"/>
            <a:ext cx="2466975" cy="15700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dirty="0">
                <a:solidFill>
                  <a:srgbClr val="0070C0"/>
                </a:solidFill>
                <a:latin typeface="Calibri" pitchFamily="34" charset="0"/>
              </a:rPr>
              <a:t>Poisson field of interferers</a:t>
            </a:r>
          </a:p>
          <a:p>
            <a:pPr marL="112713" indent="-112713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>
                <a:latin typeface="Calibri" pitchFamily="34" charset="0"/>
              </a:rPr>
              <a:t>Ad hoc networks</a:t>
            </a:r>
          </a:p>
          <a:p>
            <a:pPr marL="112713" indent="-112713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>
                <a:latin typeface="Calibri" pitchFamily="34" charset="0"/>
              </a:rPr>
              <a:t>Cellular networks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000" dirty="0">
              <a:solidFill>
                <a:srgbClr val="0070C0"/>
              </a:solidFill>
              <a:latin typeface="Calibri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323850" y="4057650"/>
            <a:ext cx="2514600" cy="12922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dirty="0">
                <a:solidFill>
                  <a:srgbClr val="0070C0"/>
                </a:solidFill>
                <a:latin typeface="Calibri" pitchFamily="34" charset="0"/>
              </a:rPr>
              <a:t>Poisson-Poisson Cluster field of interferers</a:t>
            </a:r>
          </a:p>
          <a:p>
            <a:pPr marL="114300" indent="-1143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err="1">
                <a:latin typeface="Calibri" pitchFamily="34" charset="0"/>
              </a:rPr>
              <a:t>Femtocell</a:t>
            </a:r>
            <a:r>
              <a:rPr lang="en-US" dirty="0">
                <a:latin typeface="Calibri" pitchFamily="34" charset="0"/>
              </a:rPr>
              <a:t> networks</a:t>
            </a:r>
          </a:p>
        </p:txBody>
      </p:sp>
      <p:sp>
        <p:nvSpPr>
          <p:cNvPr id="24" name="Rounded Rectangle 23"/>
          <p:cNvSpPr/>
          <p:nvPr/>
        </p:nvSpPr>
        <p:spPr>
          <a:xfrm>
            <a:off x="361950" y="1314450"/>
            <a:ext cx="8753475" cy="2114550"/>
          </a:xfrm>
          <a:prstGeom prst="roundRect">
            <a:avLst>
              <a:gd name="adj" fmla="val 8889"/>
            </a:avLst>
          </a:prstGeom>
          <a:noFill/>
          <a:ln w="3175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5" name="Rounded Rectangle 24"/>
          <p:cNvSpPr/>
          <p:nvPr/>
        </p:nvSpPr>
        <p:spPr>
          <a:xfrm>
            <a:off x="361950" y="3448050"/>
            <a:ext cx="8753475" cy="2247900"/>
          </a:xfrm>
          <a:prstGeom prst="roundRect">
            <a:avLst>
              <a:gd name="adj" fmla="val 8889"/>
            </a:avLst>
          </a:prstGeom>
          <a:noFill/>
          <a:ln w="3175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6" name="Rounded Rectangle 25"/>
          <p:cNvSpPr/>
          <p:nvPr/>
        </p:nvSpPr>
        <p:spPr>
          <a:xfrm>
            <a:off x="4876800" y="1447800"/>
            <a:ext cx="4219575" cy="4895850"/>
          </a:xfrm>
          <a:prstGeom prst="roundRect">
            <a:avLst>
              <a:gd name="adj" fmla="val 6477"/>
            </a:avLst>
          </a:prstGeom>
          <a:noFill/>
          <a:ln w="38100">
            <a:solidFill>
              <a:srgbClr val="D86E2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b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dirty="0">
                <a:solidFill>
                  <a:srgbClr val="0070C0"/>
                </a:solidFill>
                <a:latin typeface="Calibri" pitchFamily="34" charset="0"/>
              </a:rPr>
              <a:t>Gaussian Mixture Model</a:t>
            </a:r>
            <a:endParaRPr lang="en-US" sz="2000" dirty="0">
              <a:solidFill>
                <a:srgbClr val="0070C0"/>
              </a:solidFill>
              <a:latin typeface="Calibri" pitchFamily="34" charset="0"/>
            </a:endParaRPr>
          </a:p>
        </p:txBody>
      </p:sp>
      <p:sp>
        <p:nvSpPr>
          <p:cNvPr id="19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>
            <a:normAutofit fontScale="62500" lnSpcReduction="20000"/>
          </a:bodyPr>
          <a:lstStyle/>
          <a:p>
            <a:pPr>
              <a:defRPr/>
            </a:pPr>
            <a:fld id="{EAC173B6-39B5-455E-AB3B-02F5F5F86377}" type="slidenum">
              <a:rPr lang="en-US"/>
              <a:pPr>
                <a:defRPr/>
              </a:pPr>
              <a:t>65</a:t>
            </a:fld>
            <a:endParaRPr lang="en-US" dirty="0"/>
          </a:p>
        </p:txBody>
      </p:sp>
      <p:sp>
        <p:nvSpPr>
          <p:cNvPr id="20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Wireless Networking and Communications Group</a:t>
            </a:r>
            <a:endParaRPr lang="en-US"/>
          </a:p>
        </p:txBody>
      </p:sp>
      <p:sp>
        <p:nvSpPr>
          <p:cNvPr id="21" name="AutoShape 3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8534400" y="1066800"/>
            <a:ext cx="381000" cy="228600"/>
          </a:xfrm>
          <a:prstGeom prst="rightArrow">
            <a:avLst>
              <a:gd name="adj1" fmla="val 50000"/>
              <a:gd name="adj2" fmla="val 41667"/>
            </a:avLst>
          </a:prstGeom>
          <a:solidFill>
            <a:schemeClr val="accent2">
              <a:lumMod val="60000"/>
              <a:lumOff val="40000"/>
            </a:schemeClr>
          </a:solidFill>
          <a:ln w="9360">
            <a:solidFill>
              <a:schemeClr val="accent1">
                <a:lumMod val="75000"/>
              </a:schemeClr>
            </a:solidFill>
            <a:miter lim="800000"/>
            <a:headEnd/>
            <a:tailEnd/>
          </a:ln>
        </p:spPr>
        <p:txBody>
          <a:bodyPr wrap="none" lIns="90000" tIns="46800" rIns="90000" bIns="4680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n-GB" sz="800" dirty="0">
                <a:solidFill>
                  <a:srgbClr val="000000"/>
                </a:solidFill>
                <a:latin typeface="+mn-lt"/>
              </a:rPr>
              <a:t>Return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26" grpId="0" animBg="1"/>
    </p:bld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Wireless Networking and Communications Group</a:t>
            </a:r>
            <a:endParaRPr lang="en-US"/>
          </a:p>
        </p:txBody>
      </p:sp>
      <p:sp>
        <p:nvSpPr>
          <p:cNvPr id="91138" name="Title 2"/>
          <p:cNvSpPr>
            <a:spLocks noGrp="1"/>
          </p:cNvSpPr>
          <p:nvPr>
            <p:ph type="title"/>
          </p:nvPr>
        </p:nvSpPr>
        <p:spPr>
          <a:xfrm>
            <a:off x="381000" y="228600"/>
            <a:ext cx="8763000" cy="762000"/>
          </a:xfrm>
        </p:spPr>
        <p:txBody>
          <a:bodyPr/>
          <a:lstStyle/>
          <a:p>
            <a:r>
              <a:rPr lang="en-US" sz="3200" smtClean="0"/>
              <a:t>Performance Analysis of Wireless Networks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>
            <a:normAutofit fontScale="62500" lnSpcReduction="20000"/>
          </a:bodyPr>
          <a:lstStyle/>
          <a:p>
            <a:pPr>
              <a:defRPr/>
            </a:pPr>
            <a:fld id="{3C8F457F-448C-4DE6-834C-9D3F67B1703B}" type="slidenum">
              <a:rPr lang="en-US"/>
              <a:pPr>
                <a:defRPr/>
              </a:pPr>
              <a:t>66</a:t>
            </a:fld>
            <a:endParaRPr lang="en-US"/>
          </a:p>
        </p:txBody>
      </p:sp>
      <p:sp>
        <p:nvSpPr>
          <p:cNvPr id="91140" name="Content Placeholder 4"/>
          <p:cNvSpPr>
            <a:spLocks noGrp="1"/>
          </p:cNvSpPr>
          <p:nvPr>
            <p:ph sz="quarter" idx="1"/>
          </p:nvPr>
        </p:nvSpPr>
        <p:spPr>
          <a:ln w="9525"/>
        </p:spPr>
        <p:txBody>
          <a:bodyPr/>
          <a:lstStyle/>
          <a:p>
            <a:r>
              <a:rPr lang="en-US" smtClean="0"/>
              <a:t>Interference statistics useful for</a:t>
            </a:r>
          </a:p>
          <a:p>
            <a:pPr lvl="1"/>
            <a:r>
              <a:rPr lang="en-US" smtClean="0"/>
              <a:t>Communication performance analysis of wireless networks</a:t>
            </a:r>
          </a:p>
          <a:p>
            <a:pPr lvl="1"/>
            <a:r>
              <a:rPr lang="en-US" smtClean="0"/>
              <a:t>Deriving network strategies to improve performance</a:t>
            </a:r>
          </a:p>
          <a:p>
            <a:pPr lvl="2"/>
            <a:r>
              <a:rPr lang="en-US" sz="2000" smtClean="0"/>
              <a:t>Both Physical (PHY) and Medium Access Control (MAC) Layer</a:t>
            </a:r>
          </a:p>
          <a:p>
            <a:r>
              <a:rPr lang="en-US" smtClean="0"/>
              <a:t>Communication performance measures</a:t>
            </a:r>
          </a:p>
        </p:txBody>
      </p:sp>
      <p:graphicFrame>
        <p:nvGraphicFramePr>
          <p:cNvPr id="9" name="Table 8"/>
          <p:cNvGraphicFramePr>
            <a:graphicFrameLocks noGrp="1"/>
          </p:cNvGraphicFramePr>
          <p:nvPr/>
        </p:nvGraphicFramePr>
        <p:xfrm>
          <a:off x="793044" y="3611880"/>
          <a:ext cx="7924800" cy="2407920"/>
        </p:xfrm>
        <a:graphic>
          <a:graphicData uri="http://schemas.openxmlformats.org/drawingml/2006/table">
            <a:tbl>
              <a:tblPr firstRow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tableStyleId>{21E4AEA4-8DFA-4A89-87EB-49C32662AFE0}</a:tableStyleId>
              </a:tblPr>
              <a:tblGrid>
                <a:gridCol w="7924800"/>
              </a:tblGrid>
              <a:tr h="320471">
                <a:tc>
                  <a:txBody>
                    <a:bodyPr/>
                    <a:lstStyle/>
                    <a:p>
                      <a:r>
                        <a:rPr lang="en-US" sz="2000" b="1" dirty="0" smtClean="0">
                          <a:solidFill>
                            <a:schemeClr val="accent2"/>
                          </a:solidFill>
                          <a:latin typeface="Calibri" pitchFamily="34" charset="0"/>
                        </a:rPr>
                        <a:t>Outage Probability</a:t>
                      </a:r>
                      <a:endParaRPr lang="en-GB" sz="2000" b="1" dirty="0">
                        <a:solidFill>
                          <a:schemeClr val="accent2"/>
                        </a:solidFill>
                        <a:latin typeface="Calibri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320471">
                <a:tc>
                  <a:txBody>
                    <a:bodyPr/>
                    <a:lstStyle/>
                    <a:p>
                      <a:endParaRPr lang="en-US" dirty="0" smtClean="0">
                        <a:solidFill>
                          <a:schemeClr val="accent2"/>
                        </a:solidFill>
                        <a:latin typeface="Calibri" pitchFamily="34" charset="0"/>
                      </a:endParaRPr>
                    </a:p>
                    <a:p>
                      <a:endParaRPr lang="en-US" dirty="0" smtClean="0">
                        <a:solidFill>
                          <a:schemeClr val="accent2"/>
                        </a:solidFill>
                        <a:latin typeface="Calibri" pitchFamily="34" charset="0"/>
                      </a:endParaRPr>
                    </a:p>
                    <a:p>
                      <a:endParaRPr lang="en-US" dirty="0" smtClean="0">
                        <a:solidFill>
                          <a:schemeClr val="accent2"/>
                        </a:solidFill>
                        <a:latin typeface="Calibri" pitchFamily="34" charset="0"/>
                      </a:endParaRPr>
                    </a:p>
                    <a:p>
                      <a:pPr marL="225425" indent="-225425">
                        <a:buFont typeface="Arial" pitchFamily="34" charset="0"/>
                        <a:buNone/>
                      </a:pPr>
                      <a:r>
                        <a:rPr lang="en-US" baseline="0" dirty="0" smtClean="0">
                          <a:solidFill>
                            <a:srgbClr val="0070C0"/>
                          </a:solidFill>
                          <a:latin typeface="Calibri" pitchFamily="34" charset="0"/>
                        </a:rPr>
                        <a:t>Key Prior Work</a:t>
                      </a:r>
                    </a:p>
                    <a:p>
                      <a:pPr marL="225425" indent="-225425">
                        <a:buFont typeface="Arial" pitchFamily="34" charset="0"/>
                        <a:buNone/>
                      </a:pPr>
                      <a:r>
                        <a:rPr lang="en-US" sz="1800" baseline="0" dirty="0" smtClean="0">
                          <a:solidFill>
                            <a:schemeClr val="tx1"/>
                          </a:solidFill>
                          <a:latin typeface="Calibri" pitchFamily="34" charset="0"/>
                        </a:rPr>
                        <a:t>Derives bounds in Poisson field of interferers </a:t>
                      </a:r>
                      <a:r>
                        <a:rPr lang="en-US" sz="1800" dirty="0" smtClean="0">
                          <a:solidFill>
                            <a:srgbClr val="D86E2C"/>
                          </a:solidFill>
                          <a:latin typeface="Calibri" pitchFamily="34" charset="0"/>
                        </a:rPr>
                        <a:t>[Weber, Andrews &amp; </a:t>
                      </a:r>
                      <a:r>
                        <a:rPr lang="en-US" sz="1800" dirty="0" err="1" smtClean="0">
                          <a:solidFill>
                            <a:srgbClr val="D86E2C"/>
                          </a:solidFill>
                          <a:latin typeface="Calibri" pitchFamily="34" charset="0"/>
                        </a:rPr>
                        <a:t>Jindal</a:t>
                      </a:r>
                      <a:r>
                        <a:rPr lang="en-US" sz="1800" dirty="0" smtClean="0">
                          <a:solidFill>
                            <a:srgbClr val="D86E2C"/>
                          </a:solidFill>
                          <a:latin typeface="Calibri" pitchFamily="34" charset="0"/>
                        </a:rPr>
                        <a:t>, 2007]</a:t>
                      </a:r>
                    </a:p>
                    <a:p>
                      <a:pPr marL="225425" indent="-225425">
                        <a:buFont typeface="Arial" pitchFamily="34" charset="0"/>
                        <a:buNone/>
                      </a:pPr>
                      <a:r>
                        <a:rPr lang="en-US" sz="1800" dirty="0" smtClean="0">
                          <a:solidFill>
                            <a:srgbClr val="0070C0"/>
                          </a:solidFill>
                          <a:latin typeface="Calibri" pitchFamily="34" charset="0"/>
                        </a:rPr>
                        <a:t>Proposed</a:t>
                      </a:r>
                      <a:r>
                        <a:rPr lang="en-US" sz="1800" baseline="0" dirty="0" smtClean="0">
                          <a:solidFill>
                            <a:srgbClr val="0070C0"/>
                          </a:solidFill>
                          <a:latin typeface="Calibri" pitchFamily="34" charset="0"/>
                        </a:rPr>
                        <a:t> Work</a:t>
                      </a:r>
                    </a:p>
                    <a:p>
                      <a:pPr marL="225425" indent="-225425">
                        <a:buFont typeface="Arial" pitchFamily="34" charset="0"/>
                        <a:buNone/>
                      </a:pPr>
                      <a:r>
                        <a:rPr lang="en-US" dirty="0" smtClean="0">
                          <a:latin typeface="Calibri" pitchFamily="34" charset="0"/>
                          <a:cs typeface="Calibri" pitchFamily="34" charset="0"/>
                        </a:rPr>
                        <a:t>Improve analysis based on tail probabilities of statistical models</a:t>
                      </a:r>
                      <a:endParaRPr lang="en-US" dirty="0">
                        <a:solidFill>
                          <a:srgbClr val="0070C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pic>
        <p:nvPicPr>
          <p:cNvPr id="91142" name="Picture 9" descr="addin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914400" y="4038600"/>
            <a:ext cx="6553200" cy="752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Right Brace 14"/>
          <p:cNvSpPr/>
          <p:nvPr/>
        </p:nvSpPr>
        <p:spPr>
          <a:xfrm rot="5400000">
            <a:off x="6324600" y="3581400"/>
            <a:ext cx="152400" cy="2286000"/>
          </a:xfrm>
          <a:prstGeom prst="rightBrace">
            <a:avLst>
              <a:gd name="adj1" fmla="val 100641"/>
              <a:gd name="adj2" fmla="val 50000"/>
            </a:avLst>
          </a:prstGeom>
          <a:ln w="28575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1" name="AutoShape 3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8534400" y="1447800"/>
            <a:ext cx="381000" cy="228600"/>
          </a:xfrm>
          <a:prstGeom prst="rightArrow">
            <a:avLst>
              <a:gd name="adj1" fmla="val 50000"/>
              <a:gd name="adj2" fmla="val 41667"/>
            </a:avLst>
          </a:prstGeom>
          <a:solidFill>
            <a:schemeClr val="accent2">
              <a:lumMod val="60000"/>
              <a:lumOff val="40000"/>
            </a:schemeClr>
          </a:solidFill>
          <a:ln w="9360">
            <a:solidFill>
              <a:schemeClr val="accent1">
                <a:lumMod val="75000"/>
              </a:schemeClr>
            </a:solidFill>
            <a:miter lim="800000"/>
            <a:headEnd/>
            <a:tailEnd/>
          </a:ln>
        </p:spPr>
        <p:txBody>
          <a:bodyPr wrap="none" lIns="90000" tIns="46800" rIns="90000" bIns="4680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n-GB" sz="800" dirty="0">
                <a:solidFill>
                  <a:srgbClr val="000000"/>
                </a:solidFill>
                <a:latin typeface="+mn-lt"/>
              </a:rPr>
              <a:t>Return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Wireless Networking and Communications Group</a:t>
            </a:r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>Performance Analysis of Wireless Networks (cont…)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>
            <a:normAutofit fontScale="62500" lnSpcReduction="20000"/>
          </a:bodyPr>
          <a:lstStyle/>
          <a:p>
            <a:pPr>
              <a:defRPr/>
            </a:pPr>
            <a:fld id="{C4B69BAC-93ED-4DED-B0B6-CB261C890EC0}" type="slidenum">
              <a:rPr lang="en-US"/>
              <a:pPr>
                <a:defRPr/>
              </a:pPr>
              <a:t>67</a:t>
            </a:fld>
            <a:endParaRPr lang="en-US"/>
          </a:p>
        </p:txBody>
      </p:sp>
      <p:sp>
        <p:nvSpPr>
          <p:cNvPr id="92164" name="Content Placeholder 4"/>
          <p:cNvSpPr>
            <a:spLocks noGrp="1"/>
          </p:cNvSpPr>
          <p:nvPr>
            <p:ph sz="quarter" idx="1"/>
          </p:nvPr>
        </p:nvSpPr>
        <p:spPr>
          <a:ln w="9525"/>
        </p:spPr>
        <p:txBody>
          <a:bodyPr/>
          <a:lstStyle/>
          <a:p>
            <a:pPr lvl="1"/>
            <a:endParaRPr lang="en-US" sz="100" smtClean="0">
              <a:solidFill>
                <a:srgbClr val="0070C0"/>
              </a:solidFill>
            </a:endParaRPr>
          </a:p>
          <a:p>
            <a:endParaRPr lang="en-US" smtClean="0"/>
          </a:p>
          <a:p>
            <a:pPr lvl="1"/>
            <a:endParaRPr lang="en-US" smtClean="0">
              <a:solidFill>
                <a:srgbClr val="0070C0"/>
              </a:solidFill>
            </a:endParaRPr>
          </a:p>
          <a:p>
            <a:pPr lvl="1"/>
            <a:endParaRPr lang="en-US" smtClean="0">
              <a:solidFill>
                <a:srgbClr val="0070C0"/>
              </a:solidFill>
            </a:endParaRPr>
          </a:p>
          <a:p>
            <a:pPr lvl="1"/>
            <a:endParaRPr lang="en-US" smtClean="0">
              <a:solidFill>
                <a:srgbClr val="0070C0"/>
              </a:solidFill>
            </a:endParaRPr>
          </a:p>
          <a:p>
            <a:r>
              <a:rPr lang="en-US" smtClean="0"/>
              <a:t>Proposed Contribution #2 </a:t>
            </a:r>
            <a:r>
              <a:rPr lang="en-US" sz="2000" smtClean="0">
                <a:solidFill>
                  <a:srgbClr val="FFC000"/>
                </a:solidFill>
              </a:rPr>
              <a:t>[future work]</a:t>
            </a:r>
            <a:endParaRPr lang="en-US" smtClean="0">
              <a:solidFill>
                <a:srgbClr val="FFC000"/>
              </a:solidFill>
            </a:endParaRPr>
          </a:p>
          <a:p>
            <a:pPr lvl="3"/>
            <a:endParaRPr lang="en-US" sz="1600" smtClean="0">
              <a:solidFill>
                <a:srgbClr val="3399FF"/>
              </a:solidFill>
            </a:endParaRPr>
          </a:p>
        </p:txBody>
      </p:sp>
      <p:graphicFrame>
        <p:nvGraphicFramePr>
          <p:cNvPr id="10" name="Table 9"/>
          <p:cNvGraphicFramePr>
            <a:graphicFrameLocks noGrp="1"/>
          </p:cNvGraphicFramePr>
          <p:nvPr/>
        </p:nvGraphicFramePr>
        <p:xfrm>
          <a:off x="381000" y="1371600"/>
          <a:ext cx="8305800" cy="4922520"/>
        </p:xfrm>
        <a:graphic>
          <a:graphicData uri="http://schemas.openxmlformats.org/drawingml/2006/table">
            <a:tbl>
              <a:tblPr firstRow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tableStyleId>{21E4AEA4-8DFA-4A89-87EB-49C32662AFE0}</a:tableStyleId>
              </a:tblPr>
              <a:tblGrid>
                <a:gridCol w="8305800"/>
              </a:tblGrid>
              <a:tr h="320471">
                <a:tc>
                  <a:txBody>
                    <a:bodyPr/>
                    <a:lstStyle/>
                    <a:p>
                      <a:r>
                        <a:rPr lang="en-US" sz="2000" b="1" dirty="0" smtClean="0">
                          <a:solidFill>
                            <a:schemeClr val="accent2"/>
                          </a:solidFill>
                          <a:latin typeface="Calibri" pitchFamily="34" charset="0"/>
                        </a:rPr>
                        <a:t>Spatial Throughput </a:t>
                      </a:r>
                      <a:r>
                        <a:rPr lang="en-US" sz="1800" b="0" dirty="0" smtClean="0">
                          <a:solidFill>
                            <a:srgbClr val="D86E2C"/>
                          </a:solidFill>
                          <a:latin typeface="Calibri" pitchFamily="34" charset="0"/>
                        </a:rPr>
                        <a:t>[Weber, Andrews &amp; </a:t>
                      </a:r>
                      <a:r>
                        <a:rPr lang="en-US" sz="1800" b="0" dirty="0" err="1" smtClean="0">
                          <a:solidFill>
                            <a:srgbClr val="D86E2C"/>
                          </a:solidFill>
                          <a:latin typeface="Calibri" pitchFamily="34" charset="0"/>
                        </a:rPr>
                        <a:t>Jindal</a:t>
                      </a:r>
                      <a:r>
                        <a:rPr lang="en-US" sz="1800" b="0" dirty="0" smtClean="0">
                          <a:solidFill>
                            <a:srgbClr val="D86E2C"/>
                          </a:solidFill>
                          <a:latin typeface="Calibri" pitchFamily="34" charset="0"/>
                        </a:rPr>
                        <a:t>, 2007]</a:t>
                      </a:r>
                      <a:endParaRPr lang="en-GB" sz="2000" b="0" dirty="0">
                        <a:solidFill>
                          <a:schemeClr val="accent2"/>
                        </a:solidFill>
                        <a:latin typeface="Calibri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975360"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latin typeface="Calibri" pitchFamily="34" charset="0"/>
                        </a:rPr>
                        <a:t>Expected spatial density of successful transmissions</a:t>
                      </a:r>
                      <a:endParaRPr lang="en-US" sz="1800" dirty="0" smtClean="0">
                        <a:solidFill>
                          <a:schemeClr val="accent2"/>
                        </a:solidFill>
                        <a:latin typeface="Calibri" pitchFamily="34" charset="0"/>
                      </a:endParaRPr>
                    </a:p>
                    <a:p>
                      <a:endParaRPr lang="en-US" dirty="0" smtClean="0">
                        <a:solidFill>
                          <a:schemeClr val="accent2"/>
                        </a:solidFill>
                        <a:latin typeface="Calibri" pitchFamily="34" charset="0"/>
                      </a:endParaRPr>
                    </a:p>
                    <a:p>
                      <a:pPr marL="225425" indent="-225425">
                        <a:buFont typeface="Arial" pitchFamily="34" charset="0"/>
                        <a:buNone/>
                      </a:pPr>
                      <a:r>
                        <a:rPr lang="en-US" baseline="0" dirty="0" smtClean="0">
                          <a:solidFill>
                            <a:srgbClr val="0070C0"/>
                          </a:solidFill>
                          <a:latin typeface="Calibri" pitchFamily="34" charset="0"/>
                        </a:rPr>
                        <a:t>Limitation: </a:t>
                      </a:r>
                      <a:r>
                        <a:rPr lang="en-US" sz="1800" dirty="0" smtClean="0">
                          <a:solidFill>
                            <a:schemeClr val="tx1"/>
                          </a:solidFill>
                          <a:latin typeface="Calibri" pitchFamily="34" charset="0"/>
                        </a:rPr>
                        <a:t>Quality-of</a:t>
                      </a:r>
                      <a:r>
                        <a:rPr lang="en-US" sz="1800" baseline="0" dirty="0" smtClean="0">
                          <a:solidFill>
                            <a:schemeClr val="tx1"/>
                          </a:solidFill>
                          <a:latin typeface="Calibri" pitchFamily="34" charset="0"/>
                        </a:rPr>
                        <a:t>-service constraints not included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320471">
                <a:tc>
                  <a:txBody>
                    <a:bodyPr/>
                    <a:lstStyle/>
                    <a:p>
                      <a:pPr marL="225425" marR="0" indent="-225425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en-US" sz="2000" b="1" dirty="0" smtClean="0">
                          <a:solidFill>
                            <a:schemeClr val="accent2"/>
                          </a:solidFill>
                          <a:latin typeface="Calibri" pitchFamily="34" charset="0"/>
                        </a:rPr>
                        <a:t>Transmission</a:t>
                      </a:r>
                      <a:r>
                        <a:rPr lang="en-US" sz="2000" b="1" baseline="0" dirty="0" smtClean="0">
                          <a:solidFill>
                            <a:schemeClr val="accent2"/>
                          </a:solidFill>
                          <a:latin typeface="Calibri" pitchFamily="34" charset="0"/>
                        </a:rPr>
                        <a:t> Capacity </a:t>
                      </a:r>
                      <a:r>
                        <a:rPr lang="en-US" sz="1800" b="0" baseline="0" dirty="0" smtClean="0">
                          <a:solidFill>
                            <a:schemeClr val="accent2"/>
                          </a:solidFill>
                          <a:latin typeface="Calibri" pitchFamily="34" charset="0"/>
                        </a:rPr>
                        <a:t>[Weber, Yang, Andrews &amp; de </a:t>
                      </a:r>
                      <a:r>
                        <a:rPr lang="en-US" sz="1800" b="0" baseline="0" dirty="0" err="1" smtClean="0">
                          <a:solidFill>
                            <a:schemeClr val="accent2"/>
                          </a:solidFill>
                          <a:latin typeface="Calibri" pitchFamily="34" charset="0"/>
                        </a:rPr>
                        <a:t>Veciana</a:t>
                      </a:r>
                      <a:r>
                        <a:rPr lang="en-US" sz="1800" b="0" baseline="0" dirty="0" smtClean="0">
                          <a:solidFill>
                            <a:schemeClr val="accent2"/>
                          </a:solidFill>
                          <a:latin typeface="Calibri" pitchFamily="34" charset="0"/>
                        </a:rPr>
                        <a:t>, 2005]</a:t>
                      </a:r>
                      <a:endParaRPr lang="en-US" b="0" dirty="0">
                        <a:solidFill>
                          <a:schemeClr val="tx1"/>
                        </a:solidFill>
                        <a:latin typeface="Calibri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975360">
                <a:tc>
                  <a:txBody>
                    <a:bodyPr/>
                    <a:lstStyle/>
                    <a:p>
                      <a:pPr marL="225425" indent="-225425">
                        <a:buFont typeface="Arial" pitchFamily="34" charset="0"/>
                        <a:buNone/>
                      </a:pPr>
                      <a:endParaRPr lang="en-US" dirty="0" smtClean="0">
                        <a:solidFill>
                          <a:schemeClr val="tx1"/>
                        </a:solidFill>
                        <a:latin typeface="Calibri" pitchFamily="34" charset="0"/>
                      </a:endParaRPr>
                    </a:p>
                    <a:p>
                      <a:pPr marL="225425" indent="-225425">
                        <a:buFont typeface="Arial" pitchFamily="34" charset="0"/>
                        <a:buNone/>
                      </a:pPr>
                      <a:r>
                        <a:rPr lang="en-US" baseline="0" dirty="0" smtClean="0">
                          <a:solidFill>
                            <a:schemeClr val="tx1"/>
                          </a:solidFill>
                          <a:latin typeface="Calibri" pitchFamily="34" charset="0"/>
                        </a:rPr>
                        <a:t>Enables quantitative design tradeoffs for both PHY and MAC layer techniques</a:t>
                      </a:r>
                    </a:p>
                    <a:p>
                      <a:pPr marL="225425" indent="-225425">
                        <a:buFont typeface="Arial" pitchFamily="34" charset="0"/>
                        <a:buNone/>
                      </a:pPr>
                      <a:r>
                        <a:rPr lang="en-US" baseline="0" dirty="0" smtClean="0">
                          <a:solidFill>
                            <a:srgbClr val="0070C0"/>
                          </a:solidFill>
                          <a:latin typeface="Calibri" pitchFamily="34" charset="0"/>
                        </a:rPr>
                        <a:t>Limitation: </a:t>
                      </a:r>
                      <a:r>
                        <a:rPr lang="en-US" sz="1800" dirty="0" smtClean="0">
                          <a:solidFill>
                            <a:schemeClr val="tx1"/>
                          </a:solidFill>
                          <a:latin typeface="Calibri" pitchFamily="34" charset="0"/>
                        </a:rPr>
                        <a:t>Only</a:t>
                      </a:r>
                      <a:r>
                        <a:rPr lang="en-US" sz="1800" baseline="0" dirty="0" smtClean="0">
                          <a:solidFill>
                            <a:schemeClr val="tx1"/>
                          </a:solidFill>
                          <a:latin typeface="Calibri" pitchFamily="34" charset="0"/>
                        </a:rPr>
                        <a:t> simultaneous single hop transmissions captured</a:t>
                      </a:r>
                      <a:endParaRPr lang="en-US" dirty="0" smtClean="0">
                        <a:solidFill>
                          <a:schemeClr val="tx1"/>
                        </a:solidFill>
                        <a:latin typeface="Calibri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320471">
                <a:tc>
                  <a:txBody>
                    <a:bodyPr/>
                    <a:lstStyle/>
                    <a:p>
                      <a:pPr marL="225425" marR="0" indent="-225425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en-US" sz="2000" b="1" dirty="0" smtClean="0">
                          <a:solidFill>
                            <a:schemeClr val="accent2"/>
                          </a:solidFill>
                          <a:latin typeface="Calibri" pitchFamily="34" charset="0"/>
                        </a:rPr>
                        <a:t>Random</a:t>
                      </a:r>
                      <a:r>
                        <a:rPr lang="en-US" sz="2000" b="1" baseline="0" dirty="0" smtClean="0">
                          <a:solidFill>
                            <a:schemeClr val="accent2"/>
                          </a:solidFill>
                          <a:latin typeface="Calibri" pitchFamily="34" charset="0"/>
                        </a:rPr>
                        <a:t> </a:t>
                      </a:r>
                      <a:r>
                        <a:rPr lang="en-US" sz="2000" b="1" dirty="0" smtClean="0">
                          <a:solidFill>
                            <a:schemeClr val="accent2"/>
                          </a:solidFill>
                          <a:latin typeface="Calibri" pitchFamily="34" charset="0"/>
                        </a:rPr>
                        <a:t>Access</a:t>
                      </a:r>
                      <a:r>
                        <a:rPr lang="en-US" sz="2000" b="1" baseline="0" dirty="0" smtClean="0">
                          <a:solidFill>
                            <a:schemeClr val="accent2"/>
                          </a:solidFill>
                          <a:latin typeface="Calibri" pitchFamily="34" charset="0"/>
                        </a:rPr>
                        <a:t> Transport Capacity </a:t>
                      </a:r>
                      <a:r>
                        <a:rPr lang="en-US" sz="1800" b="0" baseline="0" dirty="0" smtClean="0">
                          <a:solidFill>
                            <a:schemeClr val="accent2"/>
                          </a:solidFill>
                          <a:latin typeface="Calibri" pitchFamily="34" charset="0"/>
                        </a:rPr>
                        <a:t>[Andrews, Weber, </a:t>
                      </a:r>
                      <a:r>
                        <a:rPr lang="en-US" sz="1800" b="0" baseline="0" dirty="0" err="1" smtClean="0">
                          <a:solidFill>
                            <a:schemeClr val="accent2"/>
                          </a:solidFill>
                          <a:latin typeface="Calibri" pitchFamily="34" charset="0"/>
                        </a:rPr>
                        <a:t>Kountouris</a:t>
                      </a:r>
                      <a:r>
                        <a:rPr lang="en-US" sz="1800" b="0" baseline="0" dirty="0" smtClean="0">
                          <a:solidFill>
                            <a:schemeClr val="accent2"/>
                          </a:solidFill>
                          <a:latin typeface="Calibri" pitchFamily="34" charset="0"/>
                        </a:rPr>
                        <a:t> &amp; </a:t>
                      </a:r>
                      <a:r>
                        <a:rPr lang="en-US" sz="1800" b="0" baseline="0" dirty="0" err="1" smtClean="0">
                          <a:solidFill>
                            <a:schemeClr val="accent2"/>
                          </a:solidFill>
                          <a:latin typeface="Calibri" pitchFamily="34" charset="0"/>
                        </a:rPr>
                        <a:t>Haenggi</a:t>
                      </a:r>
                      <a:r>
                        <a:rPr lang="en-US" sz="1800" b="0" baseline="0" dirty="0" smtClean="0">
                          <a:solidFill>
                            <a:schemeClr val="accent2"/>
                          </a:solidFill>
                          <a:latin typeface="Calibri" pitchFamily="34" charset="0"/>
                        </a:rPr>
                        <a:t>, 2010]</a:t>
                      </a:r>
                      <a:endParaRPr lang="en-US" b="0" dirty="0" smtClean="0">
                        <a:solidFill>
                          <a:schemeClr val="tx1"/>
                        </a:solidFill>
                        <a:latin typeface="Calibri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746760">
                <a:tc>
                  <a:txBody>
                    <a:bodyPr/>
                    <a:lstStyle/>
                    <a:p>
                      <a:pPr marL="225425" indent="-225425">
                        <a:buFont typeface="Arial" pitchFamily="34" charset="0"/>
                        <a:buNone/>
                      </a:pPr>
                      <a:r>
                        <a:rPr lang="en-US" dirty="0" smtClean="0">
                          <a:solidFill>
                            <a:schemeClr val="tx1"/>
                          </a:solidFill>
                          <a:latin typeface="Calibri" pitchFamily="34" charset="0"/>
                        </a:rPr>
                        <a:t>Includes</a:t>
                      </a:r>
                      <a:r>
                        <a:rPr lang="en-US" baseline="0" dirty="0" smtClean="0">
                          <a:solidFill>
                            <a:schemeClr val="tx1"/>
                          </a:solidFill>
                          <a:latin typeface="Calibri" pitchFamily="34" charset="0"/>
                        </a:rPr>
                        <a:t> </a:t>
                      </a:r>
                      <a:r>
                        <a:rPr lang="en-US" baseline="0" dirty="0" err="1" smtClean="0">
                          <a:solidFill>
                            <a:schemeClr val="tx1"/>
                          </a:solidFill>
                          <a:latin typeface="Calibri" pitchFamily="34" charset="0"/>
                        </a:rPr>
                        <a:t>multihop</a:t>
                      </a:r>
                      <a:r>
                        <a:rPr lang="en-US" baseline="0" dirty="0" smtClean="0">
                          <a:solidFill>
                            <a:schemeClr val="tx1"/>
                          </a:solidFill>
                          <a:latin typeface="Calibri" pitchFamily="34" charset="0"/>
                        </a:rPr>
                        <a:t> transmissions</a:t>
                      </a:r>
                      <a:endParaRPr lang="en-US" dirty="0" smtClean="0">
                        <a:solidFill>
                          <a:schemeClr val="tx1"/>
                        </a:solidFill>
                        <a:latin typeface="Calibri" pitchFamily="34" charset="0"/>
                      </a:endParaRPr>
                    </a:p>
                    <a:p>
                      <a:pPr marL="225425" indent="-225425">
                        <a:buFont typeface="Arial" pitchFamily="34" charset="0"/>
                        <a:buNone/>
                      </a:pPr>
                      <a:r>
                        <a:rPr lang="en-US" dirty="0" smtClean="0">
                          <a:solidFill>
                            <a:schemeClr val="tx1"/>
                          </a:solidFill>
                          <a:latin typeface="Calibri" pitchFamily="34" charset="0"/>
                        </a:rPr>
                        <a:t>Bridges gap between</a:t>
                      </a:r>
                      <a:r>
                        <a:rPr lang="en-US" baseline="0" dirty="0" smtClean="0">
                          <a:solidFill>
                            <a:schemeClr val="tx1"/>
                          </a:solidFill>
                          <a:latin typeface="Calibri" pitchFamily="34" charset="0"/>
                        </a:rPr>
                        <a:t> asymptotic throughput scaling and transmission capacity 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320471">
                <a:tc>
                  <a:txBody>
                    <a:bodyPr/>
                    <a:lstStyle/>
                    <a:p>
                      <a:pPr marL="225425" marR="0" indent="-225425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en-US" sz="2000" b="1" dirty="0" smtClean="0">
                          <a:solidFill>
                            <a:schemeClr val="accent2"/>
                          </a:solidFill>
                          <a:latin typeface="Calibri" pitchFamily="34" charset="0"/>
                        </a:rPr>
                        <a:t>Local Delay </a:t>
                      </a:r>
                      <a:r>
                        <a:rPr lang="en-US" sz="1800" b="0" baseline="0" dirty="0" smtClean="0">
                          <a:solidFill>
                            <a:schemeClr val="accent2"/>
                          </a:solidFill>
                          <a:latin typeface="Calibri" pitchFamily="34" charset="0"/>
                        </a:rPr>
                        <a:t>[</a:t>
                      </a:r>
                      <a:r>
                        <a:rPr lang="en-US" sz="1800" b="0" baseline="0" dirty="0" err="1" smtClean="0">
                          <a:solidFill>
                            <a:schemeClr val="accent2"/>
                          </a:solidFill>
                          <a:latin typeface="Calibri" pitchFamily="34" charset="0"/>
                        </a:rPr>
                        <a:t>Haenggi</a:t>
                      </a:r>
                      <a:r>
                        <a:rPr lang="en-US" sz="1800" b="0" baseline="0" dirty="0" smtClean="0">
                          <a:solidFill>
                            <a:schemeClr val="accent2"/>
                          </a:solidFill>
                          <a:latin typeface="Calibri" pitchFamily="34" charset="0"/>
                        </a:rPr>
                        <a:t>, 2010][</a:t>
                      </a:r>
                      <a:r>
                        <a:rPr lang="en-US" sz="1800" b="0" baseline="0" dirty="0" err="1" smtClean="0">
                          <a:solidFill>
                            <a:schemeClr val="accent2"/>
                          </a:solidFill>
                          <a:latin typeface="Calibri" pitchFamily="34" charset="0"/>
                        </a:rPr>
                        <a:t>Baccelli</a:t>
                      </a:r>
                      <a:r>
                        <a:rPr lang="en-US" sz="1800" b="0" baseline="0" dirty="0" smtClean="0">
                          <a:solidFill>
                            <a:schemeClr val="accent2"/>
                          </a:solidFill>
                          <a:latin typeface="Calibri" pitchFamily="34" charset="0"/>
                        </a:rPr>
                        <a:t> &amp; </a:t>
                      </a:r>
                      <a:r>
                        <a:rPr lang="en-US" sz="1800" b="0" baseline="0" dirty="0" err="1" smtClean="0">
                          <a:solidFill>
                            <a:schemeClr val="accent2"/>
                          </a:solidFill>
                          <a:latin typeface="Calibri" pitchFamily="34" charset="0"/>
                        </a:rPr>
                        <a:t>Blaszczyszyn</a:t>
                      </a:r>
                      <a:r>
                        <a:rPr lang="en-US" sz="1800" b="0" baseline="0" dirty="0" smtClean="0">
                          <a:solidFill>
                            <a:schemeClr val="accent2"/>
                          </a:solidFill>
                          <a:latin typeface="Calibri" pitchFamily="34" charset="0"/>
                        </a:rPr>
                        <a:t>, 2010]</a:t>
                      </a:r>
                      <a:endParaRPr lang="en-US" b="0" dirty="0" smtClean="0">
                        <a:solidFill>
                          <a:schemeClr val="tx1"/>
                        </a:solidFill>
                        <a:latin typeface="Calibri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320471">
                <a:tc>
                  <a:txBody>
                    <a:bodyPr/>
                    <a:lstStyle/>
                    <a:p>
                      <a:pPr marL="225425" indent="-225425">
                        <a:buFont typeface="Arial" pitchFamily="34" charset="0"/>
                        <a:buNone/>
                      </a:pPr>
                      <a:r>
                        <a:rPr lang="en-US" baseline="0" dirty="0" smtClean="0">
                          <a:solidFill>
                            <a:schemeClr val="tx1"/>
                          </a:solidFill>
                          <a:latin typeface="Calibri" pitchFamily="34" charset="0"/>
                        </a:rPr>
                        <a:t>Expected number of retransmissions for successful reception of packet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pic>
        <p:nvPicPr>
          <p:cNvPr id="92166" name="Picture 10" descr="addin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2286000" y="2133600"/>
            <a:ext cx="18288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167" name="Picture 11" descr="addin_tmp.pn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5"/>
          <a:srcRect/>
          <a:stretch>
            <a:fillRect/>
          </a:stretch>
        </p:blipFill>
        <p:spPr bwMode="auto">
          <a:xfrm>
            <a:off x="838200" y="3181350"/>
            <a:ext cx="6248400" cy="250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AutoShape 3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8534400" y="1066800"/>
            <a:ext cx="381000" cy="228600"/>
          </a:xfrm>
          <a:prstGeom prst="rightArrow">
            <a:avLst>
              <a:gd name="adj1" fmla="val 50000"/>
              <a:gd name="adj2" fmla="val 41667"/>
            </a:avLst>
          </a:prstGeom>
          <a:solidFill>
            <a:schemeClr val="accent2">
              <a:lumMod val="60000"/>
              <a:lumOff val="40000"/>
            </a:schemeClr>
          </a:solidFill>
          <a:ln w="9360">
            <a:solidFill>
              <a:schemeClr val="accent1">
                <a:lumMod val="75000"/>
              </a:schemeClr>
            </a:solidFill>
            <a:miter lim="800000"/>
            <a:headEnd/>
            <a:tailEnd/>
          </a:ln>
        </p:spPr>
        <p:txBody>
          <a:bodyPr wrap="none" lIns="90000" tIns="46800" rIns="90000" bIns="4680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n-GB" sz="800" dirty="0">
                <a:solidFill>
                  <a:srgbClr val="000000"/>
                </a:solidFill>
                <a:latin typeface="+mn-lt"/>
              </a:rPr>
              <a:t>Return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Wireless Networking and Communications Group</a:t>
            </a:r>
            <a:endParaRPr lang="en-US"/>
          </a:p>
        </p:txBody>
      </p:sp>
      <p:sp>
        <p:nvSpPr>
          <p:cNvPr id="93186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Ad hoc Networks with Guard Zones (GZs)</a:t>
            </a:r>
            <a:endParaRPr lang="en-GB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>
            <a:normAutofit fontScale="62500" lnSpcReduction="20000"/>
          </a:bodyPr>
          <a:lstStyle/>
          <a:p>
            <a:pPr>
              <a:defRPr/>
            </a:pPr>
            <a:fld id="{0B935AFB-0D57-412B-8E4A-53498D7FA8EF}" type="slidenum">
              <a:rPr lang="en-US"/>
              <a:pPr>
                <a:defRPr/>
              </a:pPr>
              <a:t>68</a:t>
            </a:fld>
            <a:endParaRPr lang="en-US"/>
          </a:p>
        </p:txBody>
      </p:sp>
      <p:sp>
        <p:nvSpPr>
          <p:cNvPr id="93188" name="Content Placeholder 4"/>
          <p:cNvSpPr>
            <a:spLocks noGrp="1"/>
          </p:cNvSpPr>
          <p:nvPr>
            <p:ph sz="quarter" idx="1"/>
          </p:nvPr>
        </p:nvSpPr>
        <p:spPr>
          <a:ln w="9525"/>
        </p:spPr>
        <p:txBody>
          <a:bodyPr/>
          <a:lstStyle/>
          <a:p>
            <a:r>
              <a:rPr lang="en-US" smtClean="0"/>
              <a:t>System Model</a:t>
            </a:r>
          </a:p>
        </p:txBody>
      </p:sp>
      <p:pic>
        <p:nvPicPr>
          <p:cNvPr id="93189" name="Picture 5" descr="GZModel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358900" y="1846263"/>
            <a:ext cx="8345488" cy="3805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3190" name="Picture 13" descr="addin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977900" y="5499100"/>
            <a:ext cx="7999413" cy="749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AutoShape 3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8534400" y="1447800"/>
            <a:ext cx="381000" cy="228600"/>
          </a:xfrm>
          <a:prstGeom prst="rightArrow">
            <a:avLst>
              <a:gd name="adj1" fmla="val 50000"/>
              <a:gd name="adj2" fmla="val 41667"/>
            </a:avLst>
          </a:prstGeom>
          <a:solidFill>
            <a:schemeClr val="accent2">
              <a:lumMod val="60000"/>
              <a:lumOff val="40000"/>
            </a:schemeClr>
          </a:solidFill>
          <a:ln w="9360">
            <a:solidFill>
              <a:schemeClr val="accent1">
                <a:lumMod val="75000"/>
              </a:schemeClr>
            </a:solidFill>
            <a:miter lim="800000"/>
            <a:headEnd/>
            <a:tailEnd/>
          </a:ln>
        </p:spPr>
        <p:txBody>
          <a:bodyPr wrap="none" lIns="90000" tIns="46800" rIns="90000" bIns="4680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n-GB" sz="800" dirty="0">
                <a:solidFill>
                  <a:srgbClr val="000000"/>
                </a:solidFill>
                <a:latin typeface="+mn-lt"/>
              </a:rPr>
              <a:t>Return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Wireless Networking and Communications Group</a:t>
            </a:r>
            <a:endParaRPr lang="en-US"/>
          </a:p>
        </p:txBody>
      </p:sp>
      <p:sp>
        <p:nvSpPr>
          <p:cNvPr id="94210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Point Processes for Networks with GZs</a:t>
            </a:r>
            <a:endParaRPr lang="en-GB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>
            <a:normAutofit fontScale="62500" lnSpcReduction="20000"/>
          </a:bodyPr>
          <a:lstStyle/>
          <a:p>
            <a:pPr>
              <a:defRPr/>
            </a:pPr>
            <a:fld id="{5206596A-681E-4BC2-8E9E-EF4577198110}" type="slidenum">
              <a:rPr lang="en-US"/>
              <a:pPr>
                <a:defRPr/>
              </a:pPr>
              <a:t>69</a:t>
            </a:fld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pPr marL="320040" indent="-320040" fontAlgn="auto">
              <a:spcAft>
                <a:spcPts val="0"/>
              </a:spcAft>
              <a:buFont typeface="Wingdings"/>
              <a:buChar char=""/>
              <a:defRPr/>
            </a:pPr>
            <a:r>
              <a:rPr lang="en-US" dirty="0" smtClean="0"/>
              <a:t>Modified </a:t>
            </a:r>
            <a:r>
              <a:rPr lang="en-US" dirty="0" err="1" smtClean="0"/>
              <a:t>Matern</a:t>
            </a:r>
            <a:r>
              <a:rPr lang="en-US" dirty="0" smtClean="0"/>
              <a:t> hardcore</a:t>
            </a:r>
            <a:r>
              <a:rPr lang="en-US" sz="2000" dirty="0" smtClean="0">
                <a:solidFill>
                  <a:srgbClr val="D86E2C"/>
                </a:solidFill>
              </a:rPr>
              <a:t> [</a:t>
            </a:r>
            <a:r>
              <a:rPr lang="en-US" sz="2000" dirty="0" err="1" smtClean="0">
                <a:solidFill>
                  <a:srgbClr val="D86E2C"/>
                </a:solidFill>
              </a:rPr>
              <a:t>Baccelli</a:t>
            </a:r>
            <a:r>
              <a:rPr lang="en-US" sz="2000" dirty="0" smtClean="0">
                <a:solidFill>
                  <a:srgbClr val="D86E2C"/>
                </a:solidFill>
              </a:rPr>
              <a:t>, 2009]</a:t>
            </a:r>
          </a:p>
          <a:p>
            <a:pPr marL="640080" lvl="1" indent="-274320" fontAlgn="auto">
              <a:spcAft>
                <a:spcPts val="0"/>
              </a:spcAft>
              <a:buFont typeface="Wingdings 2"/>
              <a:buChar char=""/>
              <a:defRPr/>
            </a:pPr>
            <a:endParaRPr lang="en-US" dirty="0" smtClean="0"/>
          </a:p>
          <a:p>
            <a:pPr marL="640080" lvl="1" indent="-274320" fontAlgn="auto">
              <a:spcAft>
                <a:spcPts val="0"/>
              </a:spcAft>
              <a:buFont typeface="Wingdings 2"/>
              <a:buChar char=""/>
              <a:defRPr/>
            </a:pPr>
            <a:r>
              <a:rPr lang="en-US" dirty="0" smtClean="0"/>
              <a:t>Neighbor set (received power based)</a:t>
            </a:r>
            <a:r>
              <a:rPr lang="en-US" dirty="0" smtClean="0">
                <a:solidFill>
                  <a:srgbClr val="D86E2C"/>
                </a:solidFill>
              </a:rPr>
              <a:t> </a:t>
            </a:r>
            <a:r>
              <a:rPr lang="en-US" sz="2000" dirty="0" smtClean="0">
                <a:solidFill>
                  <a:srgbClr val="D86E2C"/>
                </a:solidFill>
              </a:rPr>
              <a:t>[</a:t>
            </a:r>
            <a:r>
              <a:rPr lang="en-US" sz="2000" dirty="0" err="1" smtClean="0">
                <a:solidFill>
                  <a:srgbClr val="D86E2C"/>
                </a:solidFill>
              </a:rPr>
              <a:t>Baccelli</a:t>
            </a:r>
            <a:r>
              <a:rPr lang="en-US" sz="2000" dirty="0" smtClean="0">
                <a:solidFill>
                  <a:srgbClr val="D86E2C"/>
                </a:solidFill>
              </a:rPr>
              <a:t>, 2009]</a:t>
            </a:r>
            <a:endParaRPr lang="en-US" dirty="0" smtClean="0"/>
          </a:p>
          <a:p>
            <a:pPr marL="640080" lvl="1" indent="-274320" fontAlgn="auto">
              <a:spcAft>
                <a:spcPts val="0"/>
              </a:spcAft>
              <a:buFont typeface="Wingdings 2"/>
              <a:buChar char=""/>
              <a:defRPr/>
            </a:pPr>
            <a:endParaRPr lang="en-US" dirty="0" smtClean="0"/>
          </a:p>
          <a:p>
            <a:pPr marL="640080" lvl="1" indent="-274320" fontAlgn="auto">
              <a:spcAft>
                <a:spcPts val="0"/>
              </a:spcAft>
              <a:buFont typeface="Wingdings 2"/>
              <a:buChar char=""/>
              <a:defRPr/>
            </a:pPr>
            <a:r>
              <a:rPr lang="en-US" dirty="0" smtClean="0"/>
              <a:t>Neighbor set (distance based) </a:t>
            </a:r>
            <a:r>
              <a:rPr lang="en-US" sz="2000" dirty="0" smtClean="0">
                <a:solidFill>
                  <a:srgbClr val="D86E2C"/>
                </a:solidFill>
              </a:rPr>
              <a:t>[</a:t>
            </a:r>
            <a:r>
              <a:rPr lang="en-US" sz="2000" dirty="0" err="1" smtClean="0">
                <a:solidFill>
                  <a:srgbClr val="D86E2C"/>
                </a:solidFill>
              </a:rPr>
              <a:t>Hasan</a:t>
            </a:r>
            <a:r>
              <a:rPr lang="en-US" sz="2000" dirty="0" smtClean="0">
                <a:solidFill>
                  <a:srgbClr val="D86E2C"/>
                </a:solidFill>
              </a:rPr>
              <a:t> &amp; Andrews, 2007]</a:t>
            </a:r>
            <a:endParaRPr lang="en-US" dirty="0" smtClean="0">
              <a:solidFill>
                <a:srgbClr val="D86E2C"/>
              </a:solidFill>
            </a:endParaRPr>
          </a:p>
          <a:p>
            <a:pPr marL="640080" lvl="1" indent="-274320" fontAlgn="auto">
              <a:spcAft>
                <a:spcPts val="0"/>
              </a:spcAft>
              <a:buFont typeface="Wingdings 2"/>
              <a:buChar char=""/>
              <a:defRPr/>
            </a:pPr>
            <a:endParaRPr lang="en-US" dirty="0" smtClean="0"/>
          </a:p>
          <a:p>
            <a:pPr marL="640080" lvl="1" indent="-274320" fontAlgn="auto">
              <a:spcAft>
                <a:spcPts val="0"/>
              </a:spcAft>
              <a:buFont typeface="Wingdings 2"/>
              <a:buChar char=""/>
              <a:defRPr/>
            </a:pPr>
            <a:r>
              <a:rPr lang="en-US" dirty="0" smtClean="0">
                <a:solidFill>
                  <a:srgbClr val="D86E2C"/>
                </a:solidFill>
              </a:rPr>
              <a:t>Limitation</a:t>
            </a:r>
            <a:r>
              <a:rPr lang="en-US" dirty="0" smtClean="0"/>
              <a:t>: Underestimates intensity</a:t>
            </a:r>
          </a:p>
          <a:p>
            <a:pPr marL="640080" lvl="1" indent="-274320" fontAlgn="auto">
              <a:spcAft>
                <a:spcPts val="0"/>
              </a:spcAft>
              <a:buFont typeface="Wingdings 2"/>
              <a:buChar char=""/>
              <a:defRPr/>
            </a:pPr>
            <a:endParaRPr lang="en-US" dirty="0" smtClean="0"/>
          </a:p>
          <a:p>
            <a:pPr marL="640080" lvl="1" indent="-274320" fontAlgn="auto">
              <a:spcAft>
                <a:spcPts val="0"/>
              </a:spcAft>
              <a:buFont typeface="Wingdings 2"/>
              <a:buChar char=""/>
              <a:defRPr/>
            </a:pPr>
            <a:endParaRPr lang="en-US" dirty="0" smtClean="0"/>
          </a:p>
          <a:p>
            <a:pPr marL="320040" indent="-320040" fontAlgn="auto">
              <a:spcAft>
                <a:spcPts val="0"/>
              </a:spcAft>
              <a:buFont typeface="Wingdings"/>
              <a:buChar char=""/>
              <a:defRPr/>
            </a:pPr>
            <a:r>
              <a:rPr lang="en-US" dirty="0" smtClean="0"/>
              <a:t>Simple Sequential Inhibition </a:t>
            </a:r>
            <a:r>
              <a:rPr lang="en-US" sz="2000" dirty="0" smtClean="0">
                <a:solidFill>
                  <a:srgbClr val="D86E2C"/>
                </a:solidFill>
              </a:rPr>
              <a:t>[</a:t>
            </a:r>
            <a:r>
              <a:rPr lang="en-US" sz="2000" dirty="0" err="1" smtClean="0">
                <a:solidFill>
                  <a:srgbClr val="D86E2C"/>
                </a:solidFill>
              </a:rPr>
              <a:t>Busson</a:t>
            </a:r>
            <a:r>
              <a:rPr lang="en-US" sz="2000" dirty="0" smtClean="0">
                <a:solidFill>
                  <a:srgbClr val="D86E2C"/>
                </a:solidFill>
              </a:rPr>
              <a:t>, </a:t>
            </a:r>
            <a:r>
              <a:rPr lang="en-US" sz="2000" dirty="0" err="1" smtClean="0">
                <a:solidFill>
                  <a:srgbClr val="D86E2C"/>
                </a:solidFill>
              </a:rPr>
              <a:t>Chelius</a:t>
            </a:r>
            <a:r>
              <a:rPr lang="en-US" sz="2000" dirty="0" smtClean="0">
                <a:solidFill>
                  <a:srgbClr val="D86E2C"/>
                </a:solidFill>
              </a:rPr>
              <a:t> &amp; </a:t>
            </a:r>
            <a:r>
              <a:rPr lang="en-US" sz="2000" dirty="0" err="1" smtClean="0">
                <a:solidFill>
                  <a:srgbClr val="D86E2C"/>
                </a:solidFill>
              </a:rPr>
              <a:t>Gorce</a:t>
            </a:r>
            <a:r>
              <a:rPr lang="en-US" sz="2000" dirty="0" smtClean="0">
                <a:solidFill>
                  <a:srgbClr val="D86E2C"/>
                </a:solidFill>
              </a:rPr>
              <a:t>, 2009]</a:t>
            </a:r>
            <a:endParaRPr lang="en-US" sz="2000" dirty="0" smtClean="0"/>
          </a:p>
          <a:p>
            <a:pPr marL="640080" lvl="1" indent="-274320" fontAlgn="auto">
              <a:spcAft>
                <a:spcPts val="0"/>
              </a:spcAft>
              <a:buFont typeface="Wingdings 2"/>
              <a:buChar char=""/>
              <a:defRPr/>
            </a:pPr>
            <a:r>
              <a:rPr lang="en-US" dirty="0" smtClean="0"/>
              <a:t>Even intensity expression not known</a:t>
            </a:r>
          </a:p>
        </p:txBody>
      </p:sp>
      <p:pic>
        <p:nvPicPr>
          <p:cNvPr id="94213" name="Picture 8" descr="addin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6"/>
          <a:srcRect/>
          <a:stretch>
            <a:fillRect/>
          </a:stretch>
        </p:blipFill>
        <p:spPr bwMode="auto">
          <a:xfrm>
            <a:off x="1155700" y="2692400"/>
            <a:ext cx="6616700" cy="24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4214" name="Picture 15" descr="addin_tmp.pn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7"/>
          <a:srcRect/>
          <a:stretch>
            <a:fillRect/>
          </a:stretch>
        </p:blipFill>
        <p:spPr bwMode="auto">
          <a:xfrm>
            <a:off x="1600200" y="1866900"/>
            <a:ext cx="5638800" cy="265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Oval 16"/>
          <p:cNvSpPr/>
          <p:nvPr/>
        </p:nvSpPr>
        <p:spPr>
          <a:xfrm>
            <a:off x="1473200" y="4305300"/>
            <a:ext cx="914400" cy="838200"/>
          </a:xfrm>
          <a:prstGeom prst="ellipse">
            <a:avLst/>
          </a:prstGeom>
          <a:noFill/>
          <a:ln>
            <a:solidFill>
              <a:srgbClr val="D86E2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18" name="Oval 17"/>
          <p:cNvSpPr/>
          <p:nvPr/>
        </p:nvSpPr>
        <p:spPr>
          <a:xfrm>
            <a:off x="1701800" y="4152900"/>
            <a:ext cx="914400" cy="838200"/>
          </a:xfrm>
          <a:prstGeom prst="ellipse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19" name="Oval 18"/>
          <p:cNvSpPr/>
          <p:nvPr/>
        </p:nvSpPr>
        <p:spPr>
          <a:xfrm>
            <a:off x="2006600" y="4305300"/>
            <a:ext cx="914400" cy="838200"/>
          </a:xfrm>
          <a:prstGeom prst="ellipse">
            <a:avLst/>
          </a:prstGeom>
          <a:noFill/>
          <a:ln>
            <a:solidFill>
              <a:srgbClr val="12843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20" name="Rectangle 19"/>
          <p:cNvSpPr/>
          <p:nvPr/>
        </p:nvSpPr>
        <p:spPr>
          <a:xfrm>
            <a:off x="1854200" y="4686300"/>
            <a:ext cx="76200" cy="76200"/>
          </a:xfrm>
          <a:prstGeom prst="rect">
            <a:avLst/>
          </a:prstGeom>
          <a:solidFill>
            <a:srgbClr val="D86E2C"/>
          </a:solidFill>
          <a:ln>
            <a:solidFill>
              <a:srgbClr val="D86E2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23" name="Rectangle 22"/>
          <p:cNvSpPr/>
          <p:nvPr/>
        </p:nvSpPr>
        <p:spPr>
          <a:xfrm>
            <a:off x="2136775" y="4511675"/>
            <a:ext cx="76200" cy="76200"/>
          </a:xfrm>
          <a:prstGeom prst="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24" name="Rectangle 23"/>
          <p:cNvSpPr/>
          <p:nvPr/>
        </p:nvSpPr>
        <p:spPr>
          <a:xfrm>
            <a:off x="2441575" y="4694238"/>
            <a:ext cx="76200" cy="76200"/>
          </a:xfrm>
          <a:prstGeom prst="rect">
            <a:avLst/>
          </a:prstGeom>
          <a:solidFill>
            <a:srgbClr val="128438"/>
          </a:solidFill>
          <a:ln>
            <a:solidFill>
              <a:srgbClr val="12843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94221" name="TextBox 24"/>
          <p:cNvSpPr txBox="1">
            <a:spLocks noChangeArrowheads="1"/>
          </p:cNvSpPr>
          <p:nvPr/>
        </p:nvSpPr>
        <p:spPr bwMode="auto">
          <a:xfrm>
            <a:off x="1685925" y="4511675"/>
            <a:ext cx="250825" cy="24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000" b="1">
                <a:solidFill>
                  <a:srgbClr val="D86E2C"/>
                </a:solidFill>
                <a:latin typeface="Calibri" pitchFamily="34" charset="0"/>
              </a:rPr>
              <a:t>1</a:t>
            </a:r>
            <a:endParaRPr lang="en-GB" b="1">
              <a:solidFill>
                <a:srgbClr val="D86E2C"/>
              </a:solidFill>
              <a:latin typeface="Calibri" pitchFamily="34" charset="0"/>
            </a:endParaRPr>
          </a:p>
        </p:txBody>
      </p:sp>
      <p:sp>
        <p:nvSpPr>
          <p:cNvPr id="94222" name="TextBox 25"/>
          <p:cNvSpPr txBox="1">
            <a:spLocks noChangeArrowheads="1"/>
          </p:cNvSpPr>
          <p:nvPr/>
        </p:nvSpPr>
        <p:spPr bwMode="auto">
          <a:xfrm>
            <a:off x="2052638" y="4533900"/>
            <a:ext cx="250825" cy="24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000" b="1">
                <a:solidFill>
                  <a:srgbClr val="0070C0"/>
                </a:solidFill>
                <a:latin typeface="Calibri" pitchFamily="34" charset="0"/>
              </a:rPr>
              <a:t>2</a:t>
            </a:r>
            <a:endParaRPr lang="en-GB" b="1">
              <a:solidFill>
                <a:srgbClr val="0070C0"/>
              </a:solidFill>
              <a:latin typeface="Calibri" pitchFamily="34" charset="0"/>
            </a:endParaRPr>
          </a:p>
        </p:txBody>
      </p:sp>
      <p:sp>
        <p:nvSpPr>
          <p:cNvPr id="94223" name="TextBox 26"/>
          <p:cNvSpPr txBox="1">
            <a:spLocks noChangeArrowheads="1"/>
          </p:cNvSpPr>
          <p:nvPr/>
        </p:nvSpPr>
        <p:spPr bwMode="auto">
          <a:xfrm>
            <a:off x="2417763" y="4503738"/>
            <a:ext cx="250825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000" b="1">
                <a:solidFill>
                  <a:srgbClr val="128438"/>
                </a:solidFill>
                <a:latin typeface="Calibri" pitchFamily="34" charset="0"/>
              </a:rPr>
              <a:t>3</a:t>
            </a:r>
            <a:endParaRPr lang="en-GB" b="1">
              <a:solidFill>
                <a:srgbClr val="128438"/>
              </a:solidFill>
              <a:latin typeface="Calibri" pitchFamily="34" charset="0"/>
            </a:endParaRPr>
          </a:p>
        </p:txBody>
      </p:sp>
      <p:pic>
        <p:nvPicPr>
          <p:cNvPr id="94224" name="Picture 29" descr="addin_tmp.pn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8"/>
          <a:srcRect/>
          <a:stretch>
            <a:fillRect/>
          </a:stretch>
        </p:blipFill>
        <p:spPr bwMode="auto">
          <a:xfrm>
            <a:off x="3135313" y="4165600"/>
            <a:ext cx="5127625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4225" name="Picture 31" descr="addin_tmp.png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9"/>
          <a:srcRect/>
          <a:stretch>
            <a:fillRect/>
          </a:stretch>
        </p:blipFill>
        <p:spPr bwMode="auto">
          <a:xfrm>
            <a:off x="1143000" y="3505200"/>
            <a:ext cx="5943600" cy="250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" name="AutoShape 3">
            <a:hlinkClick r:id="rId10" action="ppaction://hlinksldjump"/>
          </p:cNvPr>
          <p:cNvSpPr>
            <a:spLocks noChangeArrowheads="1"/>
          </p:cNvSpPr>
          <p:nvPr/>
        </p:nvSpPr>
        <p:spPr bwMode="auto">
          <a:xfrm>
            <a:off x="8534400" y="1447800"/>
            <a:ext cx="381000" cy="228600"/>
          </a:xfrm>
          <a:prstGeom prst="rightArrow">
            <a:avLst>
              <a:gd name="adj1" fmla="val 50000"/>
              <a:gd name="adj2" fmla="val 41667"/>
            </a:avLst>
          </a:prstGeom>
          <a:solidFill>
            <a:schemeClr val="accent2">
              <a:lumMod val="60000"/>
              <a:lumOff val="40000"/>
            </a:schemeClr>
          </a:solidFill>
          <a:ln w="9360">
            <a:solidFill>
              <a:schemeClr val="accent1">
                <a:lumMod val="75000"/>
              </a:schemeClr>
            </a:solidFill>
            <a:miter lim="800000"/>
            <a:headEnd/>
            <a:tailEnd/>
          </a:ln>
        </p:spPr>
        <p:txBody>
          <a:bodyPr wrap="none" lIns="90000" tIns="46800" rIns="90000" bIns="4680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n-GB" sz="800" dirty="0">
                <a:solidFill>
                  <a:srgbClr val="000000"/>
                </a:solidFill>
                <a:latin typeface="+mn-lt"/>
              </a:rPr>
              <a:t>Return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Wireless Networking and Communications Group</a:t>
            </a:r>
            <a:endParaRPr lang="en-US"/>
          </a:p>
        </p:txBody>
      </p:sp>
      <p:sp>
        <p:nvSpPr>
          <p:cNvPr id="22530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Approach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fld id="{F5A9DAFC-BE39-4211-AE42-2E1B3F4DD38F}" type="slidenum">
              <a:rPr lang="en-US"/>
              <a:pPr>
                <a:defRPr/>
              </a:pPr>
              <a:t>7</a:t>
            </a:fld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381000" y="3111500"/>
            <a:ext cx="8534400" cy="2754313"/>
          </a:xfrm>
          <a:prstGeom prst="roundRect">
            <a:avLst>
              <a:gd name="adj" fmla="val 6156"/>
            </a:avLst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dirty="0">
                <a:solidFill>
                  <a:srgbClr val="D86E2C"/>
                </a:solidFill>
                <a:latin typeface="Calibri" pitchFamily="34" charset="0"/>
              </a:rPr>
              <a:t>Thesis Statement: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dirty="0">
                <a:latin typeface="Calibri" pitchFamily="34" charset="0"/>
              </a:rPr>
              <a:t>For interference-limited wireless networks, deriving </a:t>
            </a:r>
            <a:r>
              <a:rPr lang="en-US" sz="2400" dirty="0">
                <a:solidFill>
                  <a:srgbClr val="0070C0"/>
                </a:solidFill>
                <a:latin typeface="Calibri" pitchFamily="34" charset="0"/>
              </a:rPr>
              <a:t>closed-form non-Gaussian statistics to model tail probabilities </a:t>
            </a:r>
            <a:r>
              <a:rPr lang="en-US" sz="2400" dirty="0">
                <a:latin typeface="Calibri" pitchFamily="34" charset="0"/>
              </a:rPr>
              <a:t>of RFI unlocks </a:t>
            </a:r>
            <a:r>
              <a:rPr lang="en-US" sz="2400" dirty="0">
                <a:solidFill>
                  <a:srgbClr val="0070C0"/>
                </a:solidFill>
                <a:latin typeface="Calibri" pitchFamily="34" charset="0"/>
              </a:rPr>
              <a:t>analysis of network throughput, delay, and reliability tradeoffs</a:t>
            </a:r>
            <a:r>
              <a:rPr lang="en-US" sz="2400" dirty="0">
                <a:latin typeface="Calibri" pitchFamily="34" charset="0"/>
              </a:rPr>
              <a:t> and </a:t>
            </a:r>
            <a:r>
              <a:rPr lang="en-US" sz="2400" dirty="0">
                <a:solidFill>
                  <a:srgbClr val="0070C0"/>
                </a:solidFill>
                <a:latin typeface="Calibri" pitchFamily="34" charset="0"/>
              </a:rPr>
              <a:t>designs of physical layer receivers</a:t>
            </a:r>
            <a:r>
              <a:rPr lang="en-US" sz="2400" dirty="0">
                <a:latin typeface="Calibri" pitchFamily="34" charset="0"/>
              </a:rPr>
              <a:t> to increase link spectral efficiency by several bits/s/Hz, without requiring knowledge of the number, locations, or types of interference sources.</a:t>
            </a:r>
            <a:endParaRPr lang="en-US" sz="2400" i="1" dirty="0">
              <a:latin typeface="Calibri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81000" y="1422400"/>
            <a:ext cx="8566150" cy="511175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dirty="0">
                <a:solidFill>
                  <a:srgbClr val="0070C0"/>
                </a:solidFill>
                <a:latin typeface="Calibri" pitchFamily="34" charset="0"/>
              </a:rPr>
              <a:t>Statistical Modeling of Residual RFI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81000" y="2339975"/>
            <a:ext cx="4114800" cy="511175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dirty="0">
                <a:solidFill>
                  <a:srgbClr val="0070C0"/>
                </a:solidFill>
                <a:latin typeface="Calibri" pitchFamily="34" charset="0"/>
              </a:rPr>
              <a:t>RFI Mitigation in MAC Layer</a:t>
            </a:r>
            <a:endParaRPr lang="en-US" sz="2000" dirty="0">
              <a:solidFill>
                <a:schemeClr val="tx1"/>
              </a:solidFill>
              <a:latin typeface="Calibri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876800" y="2339975"/>
            <a:ext cx="4038600" cy="511175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dirty="0">
                <a:solidFill>
                  <a:srgbClr val="0070C0"/>
                </a:solidFill>
                <a:latin typeface="Calibri" pitchFamily="34" charset="0"/>
              </a:rPr>
              <a:t>RFI Mitigation in PHY Layer</a:t>
            </a:r>
          </a:p>
        </p:txBody>
      </p:sp>
      <p:sp>
        <p:nvSpPr>
          <p:cNvPr id="12" name="Down Arrow 11"/>
          <p:cNvSpPr/>
          <p:nvPr/>
        </p:nvSpPr>
        <p:spPr>
          <a:xfrm>
            <a:off x="2286000" y="1936750"/>
            <a:ext cx="381000" cy="3810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6" name="Down Arrow 15"/>
          <p:cNvSpPr/>
          <p:nvPr/>
        </p:nvSpPr>
        <p:spPr>
          <a:xfrm>
            <a:off x="6705600" y="1927225"/>
            <a:ext cx="381000" cy="3810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Wireless Networking and Communications Group</a:t>
            </a:r>
            <a:endParaRPr lang="en-US"/>
          </a:p>
        </p:txBody>
      </p:sp>
      <p:sp>
        <p:nvSpPr>
          <p:cNvPr id="95234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Ad hoc networks with GZ: Prior Work</a:t>
            </a:r>
            <a:endParaRPr lang="en-GB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>
            <a:normAutofit fontScale="62500" lnSpcReduction="20000"/>
          </a:bodyPr>
          <a:lstStyle/>
          <a:p>
            <a:pPr>
              <a:defRPr/>
            </a:pPr>
            <a:fld id="{883CC72B-B015-41CE-8B0C-491E99EE65FF}" type="slidenum">
              <a:rPr lang="en-US"/>
              <a:pPr>
                <a:defRPr/>
              </a:pPr>
              <a:t>70</a:t>
            </a:fld>
            <a:endParaRPr lang="en-US"/>
          </a:p>
        </p:txBody>
      </p:sp>
      <p:sp>
        <p:nvSpPr>
          <p:cNvPr id="95236" name="Content Placeholder 4"/>
          <p:cNvSpPr>
            <a:spLocks noGrp="1"/>
          </p:cNvSpPr>
          <p:nvPr>
            <p:ph sz="quarter" idx="1"/>
          </p:nvPr>
        </p:nvSpPr>
        <p:spPr>
          <a:ln w="9525"/>
        </p:spPr>
        <p:txBody>
          <a:bodyPr/>
          <a:lstStyle/>
          <a:p>
            <a:r>
              <a:rPr lang="en-US" smtClean="0"/>
              <a:t>Transmission Capacity, Optimum GZ size</a:t>
            </a:r>
            <a:br>
              <a:rPr lang="en-US" smtClean="0"/>
            </a:br>
            <a:r>
              <a:rPr lang="en-US" sz="2000" smtClean="0">
                <a:solidFill>
                  <a:srgbClr val="D86E2C"/>
                </a:solidFill>
              </a:rPr>
              <a:t>[Hasan &amp; Andrews, 2007]</a:t>
            </a:r>
            <a:endParaRPr lang="en-US" smtClean="0">
              <a:solidFill>
                <a:srgbClr val="D86E2C"/>
              </a:solidFill>
            </a:endParaRPr>
          </a:p>
          <a:p>
            <a:pPr lvl="1"/>
            <a:r>
              <a:rPr lang="en-US" smtClean="0">
                <a:solidFill>
                  <a:srgbClr val="D86E2C"/>
                </a:solidFill>
              </a:rPr>
              <a:t>AS1: </a:t>
            </a:r>
            <a:r>
              <a:rPr lang="en-US" smtClean="0"/>
              <a:t>Poisson distributed </a:t>
            </a:r>
            <a:endParaRPr lang="en-US" smtClean="0">
              <a:solidFill>
                <a:srgbClr val="D86E2C"/>
              </a:solidFill>
            </a:endParaRPr>
          </a:p>
          <a:p>
            <a:pPr lvl="1"/>
            <a:r>
              <a:rPr lang="en-US" smtClean="0">
                <a:solidFill>
                  <a:srgbClr val="D86E2C"/>
                </a:solidFill>
              </a:rPr>
              <a:t>AS2:</a:t>
            </a:r>
            <a:r>
              <a:rPr lang="en-US" smtClean="0"/>
              <a:t> Sum interference is Gaussian</a:t>
            </a:r>
          </a:p>
          <a:p>
            <a:pPr lvl="1"/>
            <a:r>
              <a:rPr lang="en-US" smtClean="0">
                <a:solidFill>
                  <a:srgbClr val="D86E2C"/>
                </a:solidFill>
              </a:rPr>
              <a:t>AS3: </a:t>
            </a:r>
            <a:r>
              <a:rPr lang="en-US" smtClean="0"/>
              <a:t>Distance based GZ creation</a:t>
            </a:r>
          </a:p>
          <a:p>
            <a:pPr lvl="1"/>
            <a:endParaRPr lang="en-US" smtClean="0"/>
          </a:p>
          <a:p>
            <a:pPr lvl="1"/>
            <a:endParaRPr lang="en-US" smtClean="0"/>
          </a:p>
          <a:p>
            <a:pPr lvl="1"/>
            <a:endParaRPr lang="en-US" smtClean="0"/>
          </a:p>
          <a:p>
            <a:pPr lvl="1"/>
            <a:r>
              <a:rPr lang="en-US" smtClean="0">
                <a:solidFill>
                  <a:srgbClr val="D86E2C"/>
                </a:solidFill>
              </a:rPr>
              <a:t>Limitation: </a:t>
            </a:r>
            <a:r>
              <a:rPr lang="en-US" smtClean="0"/>
              <a:t>Gaussian assumption may not be valid</a:t>
            </a:r>
          </a:p>
          <a:p>
            <a:pPr lvl="1"/>
            <a:r>
              <a:rPr lang="en-US" smtClean="0">
                <a:solidFill>
                  <a:srgbClr val="D86E2C"/>
                </a:solidFill>
              </a:rPr>
              <a:t>Plan of Work: </a:t>
            </a:r>
            <a:r>
              <a:rPr lang="en-US" smtClean="0"/>
              <a:t>Use Middleton Class A statistics </a:t>
            </a:r>
            <a:endParaRPr lang="en-GB" smtClean="0">
              <a:solidFill>
                <a:srgbClr val="D86E2C"/>
              </a:solidFill>
            </a:endParaRPr>
          </a:p>
        </p:txBody>
      </p:sp>
      <p:pic>
        <p:nvPicPr>
          <p:cNvPr id="95237" name="Picture 9" descr="addin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942975" y="3649663"/>
            <a:ext cx="7743825" cy="855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AutoShape 3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8534400" y="1447800"/>
            <a:ext cx="381000" cy="228600"/>
          </a:xfrm>
          <a:prstGeom prst="rightArrow">
            <a:avLst>
              <a:gd name="adj1" fmla="val 50000"/>
              <a:gd name="adj2" fmla="val 41667"/>
            </a:avLst>
          </a:prstGeom>
          <a:solidFill>
            <a:schemeClr val="accent2">
              <a:lumMod val="60000"/>
              <a:lumOff val="40000"/>
            </a:schemeClr>
          </a:solidFill>
          <a:ln w="9360">
            <a:solidFill>
              <a:schemeClr val="accent1">
                <a:lumMod val="75000"/>
              </a:schemeClr>
            </a:solidFill>
            <a:miter lim="800000"/>
            <a:headEnd/>
            <a:tailEnd/>
          </a:ln>
        </p:spPr>
        <p:txBody>
          <a:bodyPr wrap="none" lIns="90000" tIns="46800" rIns="90000" bIns="4680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n-GB" sz="800" dirty="0">
                <a:solidFill>
                  <a:srgbClr val="000000"/>
                </a:solidFill>
                <a:latin typeface="+mn-lt"/>
              </a:rPr>
              <a:t>Return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Wireless Networking and Communications Group</a:t>
            </a:r>
            <a:endParaRPr lang="en-US"/>
          </a:p>
        </p:txBody>
      </p:sp>
      <p:sp>
        <p:nvSpPr>
          <p:cNvPr id="96258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Ad hoc networks with GZ: Prior Work</a:t>
            </a:r>
            <a:endParaRPr lang="en-GB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>
            <a:normAutofit fontScale="62500" lnSpcReduction="20000"/>
          </a:bodyPr>
          <a:lstStyle/>
          <a:p>
            <a:pPr>
              <a:defRPr/>
            </a:pPr>
            <a:fld id="{E7741EF4-727C-4954-8C4A-747830CB0281}" type="slidenum">
              <a:rPr lang="en-US"/>
              <a:pPr>
                <a:defRPr/>
              </a:pPr>
              <a:t>71</a:t>
            </a:fld>
            <a:endParaRPr lang="en-US"/>
          </a:p>
        </p:txBody>
      </p:sp>
      <p:sp>
        <p:nvSpPr>
          <p:cNvPr id="96260" name="Content Placeholder 4"/>
          <p:cNvSpPr>
            <a:spLocks noGrp="1"/>
          </p:cNvSpPr>
          <p:nvPr>
            <p:ph sz="quarter" idx="1"/>
          </p:nvPr>
        </p:nvSpPr>
        <p:spPr>
          <a:ln w="9525"/>
        </p:spPr>
        <p:txBody>
          <a:bodyPr/>
          <a:lstStyle/>
          <a:p>
            <a:r>
              <a:rPr lang="en-US" smtClean="0"/>
              <a:t>Outage Probability </a:t>
            </a:r>
            <a:r>
              <a:rPr lang="en-US" sz="2000" smtClean="0">
                <a:solidFill>
                  <a:srgbClr val="D86E2C"/>
                </a:solidFill>
              </a:rPr>
              <a:t>[Baccelli, 2009]</a:t>
            </a:r>
            <a:endParaRPr lang="en-US" smtClean="0">
              <a:solidFill>
                <a:srgbClr val="D86E2C"/>
              </a:solidFill>
            </a:endParaRPr>
          </a:p>
          <a:p>
            <a:pPr lvl="1"/>
            <a:r>
              <a:rPr lang="en-US" smtClean="0">
                <a:solidFill>
                  <a:srgbClr val="D86E2C"/>
                </a:solidFill>
              </a:rPr>
              <a:t>AS1</a:t>
            </a:r>
            <a:r>
              <a:rPr lang="en-US" smtClean="0"/>
              <a:t>: Poisson distributed</a:t>
            </a:r>
          </a:p>
          <a:p>
            <a:pPr lvl="1"/>
            <a:r>
              <a:rPr lang="en-US" smtClean="0">
                <a:solidFill>
                  <a:srgbClr val="D86E2C"/>
                </a:solidFill>
              </a:rPr>
              <a:t>AS2: </a:t>
            </a:r>
            <a:r>
              <a:rPr lang="en-US" smtClean="0"/>
              <a:t>Received power based GZ creation </a:t>
            </a:r>
          </a:p>
          <a:p>
            <a:pPr lvl="1"/>
            <a:endParaRPr lang="en-US" smtClean="0"/>
          </a:p>
          <a:p>
            <a:pPr lvl="1"/>
            <a:endParaRPr lang="en-US" smtClean="0"/>
          </a:p>
          <a:p>
            <a:pPr lvl="1"/>
            <a:endParaRPr lang="en-US" smtClean="0"/>
          </a:p>
          <a:p>
            <a:pPr lvl="1"/>
            <a:endParaRPr lang="en-US" smtClean="0"/>
          </a:p>
          <a:p>
            <a:pPr lvl="1"/>
            <a:endParaRPr lang="en-US" smtClean="0"/>
          </a:p>
          <a:p>
            <a:pPr lvl="1"/>
            <a:r>
              <a:rPr lang="en-US" smtClean="0">
                <a:solidFill>
                  <a:srgbClr val="D86E2C"/>
                </a:solidFill>
              </a:rPr>
              <a:t>Limitation: </a:t>
            </a:r>
            <a:r>
              <a:rPr lang="en-US" smtClean="0"/>
              <a:t>Closed form for Rayleigh fading only</a:t>
            </a:r>
          </a:p>
          <a:p>
            <a:endParaRPr lang="en-GB" smtClean="0"/>
          </a:p>
        </p:txBody>
      </p:sp>
      <p:pic>
        <p:nvPicPr>
          <p:cNvPr id="96261" name="Picture 7" descr="addin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901700" y="3048000"/>
            <a:ext cx="8191500" cy="1096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AutoShape 3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8534400" y="1447800"/>
            <a:ext cx="381000" cy="228600"/>
          </a:xfrm>
          <a:prstGeom prst="rightArrow">
            <a:avLst>
              <a:gd name="adj1" fmla="val 50000"/>
              <a:gd name="adj2" fmla="val 41667"/>
            </a:avLst>
          </a:prstGeom>
          <a:solidFill>
            <a:schemeClr val="accent2">
              <a:lumMod val="60000"/>
              <a:lumOff val="40000"/>
            </a:schemeClr>
          </a:solidFill>
          <a:ln w="9360">
            <a:solidFill>
              <a:schemeClr val="accent1">
                <a:lumMod val="75000"/>
              </a:schemeClr>
            </a:solidFill>
            <a:miter lim="800000"/>
            <a:headEnd/>
            <a:tailEnd/>
          </a:ln>
        </p:spPr>
        <p:txBody>
          <a:bodyPr wrap="none" lIns="90000" tIns="46800" rIns="90000" bIns="4680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n-GB" sz="800" dirty="0">
                <a:solidFill>
                  <a:srgbClr val="000000"/>
                </a:solidFill>
                <a:latin typeface="+mn-lt"/>
              </a:rPr>
              <a:t>Return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Wireless Networking and Communications Group</a:t>
            </a:r>
            <a:endParaRPr lang="en-US"/>
          </a:p>
        </p:txBody>
      </p:sp>
      <p:sp>
        <p:nvSpPr>
          <p:cNvPr id="97282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Probability of Successful Transmission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>
            <a:normAutofit fontScale="62500" lnSpcReduction="20000"/>
          </a:bodyPr>
          <a:lstStyle/>
          <a:p>
            <a:pPr>
              <a:defRPr/>
            </a:pPr>
            <a:fld id="{E8C9FD2A-D1A9-4B48-805A-37457C71E8BB}" type="slidenum">
              <a:rPr lang="en-US"/>
              <a:pPr>
                <a:defRPr/>
              </a:pPr>
              <a:t>72</a:t>
            </a:fld>
            <a:endParaRPr lang="en-US"/>
          </a:p>
        </p:txBody>
      </p:sp>
      <p:pic>
        <p:nvPicPr>
          <p:cNvPr id="97284" name="Picture 27" descr="addin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381000" y="1319213"/>
            <a:ext cx="8458200" cy="4852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7285" name="Picture 33" descr="addin_tmp.pn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5"/>
          <a:srcRect/>
          <a:stretch>
            <a:fillRect/>
          </a:stretch>
        </p:blipFill>
        <p:spPr bwMode="auto">
          <a:xfrm>
            <a:off x="6835775" y="4718050"/>
            <a:ext cx="2286000" cy="614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" name="Right Arrow 32"/>
          <p:cNvSpPr/>
          <p:nvPr/>
        </p:nvSpPr>
        <p:spPr>
          <a:xfrm>
            <a:off x="5486400" y="4876800"/>
            <a:ext cx="1143000" cy="1524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AutoShape 3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8534400" y="1447800"/>
            <a:ext cx="381000" cy="228600"/>
          </a:xfrm>
          <a:prstGeom prst="rightArrow">
            <a:avLst>
              <a:gd name="adj1" fmla="val 50000"/>
              <a:gd name="adj2" fmla="val 41667"/>
            </a:avLst>
          </a:prstGeom>
          <a:solidFill>
            <a:schemeClr val="accent2">
              <a:lumMod val="60000"/>
              <a:lumOff val="40000"/>
            </a:schemeClr>
          </a:solidFill>
          <a:ln w="9360">
            <a:solidFill>
              <a:schemeClr val="accent1">
                <a:lumMod val="75000"/>
              </a:schemeClr>
            </a:solidFill>
            <a:miter lim="800000"/>
            <a:headEnd/>
            <a:tailEnd/>
          </a:ln>
        </p:spPr>
        <p:txBody>
          <a:bodyPr wrap="none" lIns="90000" tIns="46800" rIns="90000" bIns="4680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n-GB" sz="800" dirty="0">
                <a:solidFill>
                  <a:srgbClr val="000000"/>
                </a:solidFill>
                <a:latin typeface="+mn-lt"/>
              </a:rPr>
              <a:t>Return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Wireless Networking and Communications Group</a:t>
            </a:r>
            <a:endParaRPr lang="en-US"/>
          </a:p>
        </p:txBody>
      </p:sp>
      <p:sp>
        <p:nvSpPr>
          <p:cNvPr id="98306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Local Delay: Definition</a:t>
            </a:r>
            <a:endParaRPr lang="en-GB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>
            <a:normAutofit fontScale="62500" lnSpcReduction="20000"/>
          </a:bodyPr>
          <a:lstStyle/>
          <a:p>
            <a:pPr>
              <a:defRPr/>
            </a:pPr>
            <a:fld id="{AE01D51C-A97F-4E7E-B282-B5B43DFA87E3}" type="slidenum">
              <a:rPr lang="en-US"/>
              <a:pPr>
                <a:defRPr/>
              </a:pPr>
              <a:t>73</a:t>
            </a:fld>
            <a:endParaRPr lang="en-US"/>
          </a:p>
        </p:txBody>
      </p:sp>
      <p:sp>
        <p:nvSpPr>
          <p:cNvPr id="98308" name="Content Placeholder 4"/>
          <p:cNvSpPr>
            <a:spLocks noGrp="1"/>
          </p:cNvSpPr>
          <p:nvPr>
            <p:ph sz="quarter" idx="1"/>
          </p:nvPr>
        </p:nvSpPr>
        <p:spPr>
          <a:ln w="9525"/>
        </p:spPr>
        <p:txBody>
          <a:bodyPr/>
          <a:lstStyle/>
          <a:p>
            <a:r>
              <a:rPr lang="en-US" smtClean="0"/>
              <a:t>Expected time slots till packet is successfully received</a:t>
            </a:r>
          </a:p>
          <a:p>
            <a:r>
              <a:rPr lang="en-US" smtClean="0"/>
              <a:t>Probability of success</a:t>
            </a:r>
          </a:p>
          <a:p>
            <a:endParaRPr lang="en-US" smtClean="0"/>
          </a:p>
          <a:p>
            <a:endParaRPr lang="en-US" smtClean="0"/>
          </a:p>
          <a:p>
            <a:endParaRPr lang="en-US" smtClean="0"/>
          </a:p>
          <a:p>
            <a:endParaRPr lang="en-US" smtClean="0"/>
          </a:p>
          <a:p>
            <a:endParaRPr lang="en-US" smtClean="0"/>
          </a:p>
          <a:p>
            <a:r>
              <a:rPr lang="en-US" smtClean="0"/>
              <a:t>Conditional Local Delay – Geometric with mean </a:t>
            </a:r>
          </a:p>
          <a:p>
            <a:r>
              <a:rPr lang="en-US" smtClean="0"/>
              <a:t>Local Delay </a:t>
            </a:r>
            <a:endParaRPr lang="en-GB" smtClean="0"/>
          </a:p>
        </p:txBody>
      </p:sp>
      <p:pic>
        <p:nvPicPr>
          <p:cNvPr id="98309" name="Picture 23" descr="addin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/>
          <a:srcRect/>
          <a:stretch>
            <a:fillRect/>
          </a:stretch>
        </p:blipFill>
        <p:spPr bwMode="auto">
          <a:xfrm>
            <a:off x="773113" y="2409825"/>
            <a:ext cx="7761287" cy="2251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8310" name="Picture 25" descr="addin_tmp.pn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6"/>
          <a:srcRect/>
          <a:stretch>
            <a:fillRect/>
          </a:stretch>
        </p:blipFill>
        <p:spPr bwMode="auto">
          <a:xfrm>
            <a:off x="7239000" y="4876800"/>
            <a:ext cx="1203325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8311" name="Picture 9" descr="addin_tmp.pn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7"/>
          <a:srcRect/>
          <a:stretch>
            <a:fillRect/>
          </a:stretch>
        </p:blipFill>
        <p:spPr bwMode="auto">
          <a:xfrm>
            <a:off x="2514600" y="5334000"/>
            <a:ext cx="18303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" name="Rounded Rectangle 28"/>
          <p:cNvSpPr/>
          <p:nvPr/>
        </p:nvSpPr>
        <p:spPr>
          <a:xfrm>
            <a:off x="2438400" y="5235575"/>
            <a:ext cx="2133600" cy="762000"/>
          </a:xfrm>
          <a:prstGeom prst="round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11" name="AutoShape 3">
            <a:hlinkClick r:id="rId8" action="ppaction://hlinksldjump"/>
          </p:cNvPr>
          <p:cNvSpPr>
            <a:spLocks noChangeArrowheads="1"/>
          </p:cNvSpPr>
          <p:nvPr/>
        </p:nvSpPr>
        <p:spPr bwMode="auto">
          <a:xfrm>
            <a:off x="8534400" y="1447800"/>
            <a:ext cx="381000" cy="228600"/>
          </a:xfrm>
          <a:prstGeom prst="rightArrow">
            <a:avLst>
              <a:gd name="adj1" fmla="val 50000"/>
              <a:gd name="adj2" fmla="val 41667"/>
            </a:avLst>
          </a:prstGeom>
          <a:solidFill>
            <a:schemeClr val="accent2">
              <a:lumMod val="60000"/>
              <a:lumOff val="40000"/>
            </a:schemeClr>
          </a:solidFill>
          <a:ln w="9360">
            <a:solidFill>
              <a:schemeClr val="accent1">
                <a:lumMod val="75000"/>
              </a:schemeClr>
            </a:solidFill>
            <a:miter lim="800000"/>
            <a:headEnd/>
            <a:tailEnd/>
          </a:ln>
        </p:spPr>
        <p:txBody>
          <a:bodyPr wrap="none" lIns="90000" tIns="46800" rIns="90000" bIns="4680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n-GB" sz="800" dirty="0">
                <a:solidFill>
                  <a:srgbClr val="000000"/>
                </a:solidFill>
                <a:latin typeface="+mn-lt"/>
              </a:rPr>
              <a:t>Return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Wireless Networking and Communications Group</a:t>
            </a:r>
            <a:endParaRPr lang="en-US"/>
          </a:p>
        </p:txBody>
      </p:sp>
      <p:sp>
        <p:nvSpPr>
          <p:cNvPr id="99330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Local Delay: Prior Work</a:t>
            </a:r>
            <a:endParaRPr lang="en-GB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>
            <a:normAutofit fontScale="62500" lnSpcReduction="20000"/>
          </a:bodyPr>
          <a:lstStyle/>
          <a:p>
            <a:pPr>
              <a:defRPr/>
            </a:pPr>
            <a:fld id="{0544315B-3D33-4233-BBE0-69FA66BBAF82}" type="slidenum">
              <a:rPr lang="en-US"/>
              <a:pPr>
                <a:defRPr/>
              </a:pPr>
              <a:t>74</a:t>
            </a:fld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pPr marL="320040" indent="-320040" fontAlgn="auto">
              <a:spcAft>
                <a:spcPts val="0"/>
              </a:spcAft>
              <a:buFont typeface="Wingdings"/>
              <a:buChar char=""/>
              <a:defRPr/>
            </a:pPr>
            <a:r>
              <a:rPr lang="en-US" dirty="0" smtClean="0"/>
              <a:t>Prior Work </a:t>
            </a:r>
            <a:r>
              <a:rPr lang="en-US" sz="2000" dirty="0" smtClean="0">
                <a:solidFill>
                  <a:schemeClr val="accent2"/>
                </a:solidFill>
              </a:rPr>
              <a:t>[</a:t>
            </a:r>
            <a:r>
              <a:rPr lang="en-US" sz="2000" dirty="0" err="1" smtClean="0">
                <a:solidFill>
                  <a:schemeClr val="accent2"/>
                </a:solidFill>
              </a:rPr>
              <a:t>Haenggi</a:t>
            </a:r>
            <a:r>
              <a:rPr lang="en-US" sz="2000" dirty="0" smtClean="0">
                <a:solidFill>
                  <a:schemeClr val="accent2"/>
                </a:solidFill>
              </a:rPr>
              <a:t>, 2010][</a:t>
            </a:r>
            <a:r>
              <a:rPr lang="en-US" sz="2000" dirty="0" err="1" smtClean="0">
                <a:solidFill>
                  <a:schemeClr val="accent2"/>
                </a:solidFill>
              </a:rPr>
              <a:t>Baccelli</a:t>
            </a:r>
            <a:r>
              <a:rPr lang="en-US" sz="2000" dirty="0" smtClean="0">
                <a:solidFill>
                  <a:schemeClr val="accent2"/>
                </a:solidFill>
              </a:rPr>
              <a:t>, 2010]</a:t>
            </a:r>
          </a:p>
          <a:p>
            <a:pPr marL="320040" indent="-320040" fontAlgn="auto">
              <a:spcAft>
                <a:spcPts val="0"/>
              </a:spcAft>
              <a:buFont typeface="Wingdings"/>
              <a:buChar char=""/>
              <a:defRPr/>
            </a:pPr>
            <a:endParaRPr lang="en-US" sz="2000" dirty="0" smtClean="0">
              <a:solidFill>
                <a:schemeClr val="accent2"/>
              </a:solidFill>
            </a:endParaRPr>
          </a:p>
          <a:p>
            <a:pPr marL="320040" indent="-320040" fontAlgn="auto">
              <a:spcAft>
                <a:spcPts val="0"/>
              </a:spcAft>
              <a:buFont typeface="Wingdings"/>
              <a:buChar char=""/>
              <a:defRPr/>
            </a:pPr>
            <a:endParaRPr lang="en-US" sz="2000" dirty="0" smtClean="0">
              <a:solidFill>
                <a:schemeClr val="accent2"/>
              </a:solidFill>
            </a:endParaRPr>
          </a:p>
          <a:p>
            <a:pPr marL="320040" indent="-320040" fontAlgn="auto">
              <a:spcAft>
                <a:spcPts val="0"/>
              </a:spcAft>
              <a:buFont typeface="Wingdings"/>
              <a:buChar char=""/>
              <a:defRPr/>
            </a:pPr>
            <a:endParaRPr lang="en-US" sz="2000" dirty="0" smtClean="0">
              <a:solidFill>
                <a:schemeClr val="accent2"/>
              </a:solidFill>
            </a:endParaRPr>
          </a:p>
          <a:p>
            <a:pPr marL="320040" indent="-320040" fontAlgn="auto">
              <a:spcAft>
                <a:spcPts val="0"/>
              </a:spcAft>
              <a:buFont typeface="Wingdings"/>
              <a:buChar char=""/>
              <a:defRPr/>
            </a:pPr>
            <a:endParaRPr lang="en-US" sz="2000" dirty="0" smtClean="0">
              <a:solidFill>
                <a:schemeClr val="accent2"/>
              </a:solidFill>
            </a:endParaRPr>
          </a:p>
          <a:p>
            <a:pPr marL="320040" indent="-320040" fontAlgn="auto">
              <a:spcAft>
                <a:spcPts val="0"/>
              </a:spcAft>
              <a:buFont typeface="Wingdings"/>
              <a:buChar char=""/>
              <a:defRPr/>
            </a:pPr>
            <a:endParaRPr lang="en-US" sz="2000" dirty="0" smtClean="0">
              <a:solidFill>
                <a:schemeClr val="accent2"/>
              </a:solidFill>
            </a:endParaRPr>
          </a:p>
          <a:p>
            <a:pPr marL="320040" indent="-320040" fontAlgn="auto">
              <a:spcAft>
                <a:spcPts val="0"/>
              </a:spcAft>
              <a:buFont typeface="Wingdings"/>
              <a:buChar char=""/>
              <a:defRPr/>
            </a:pPr>
            <a:endParaRPr lang="en-US" sz="2000" dirty="0" smtClean="0">
              <a:solidFill>
                <a:schemeClr val="accent2"/>
              </a:solidFill>
            </a:endParaRPr>
          </a:p>
          <a:p>
            <a:pPr marL="320040" indent="-320040" fontAlgn="auto">
              <a:spcAft>
                <a:spcPts val="0"/>
              </a:spcAft>
              <a:buFont typeface="Wingdings"/>
              <a:buChar char=""/>
              <a:defRPr/>
            </a:pPr>
            <a:endParaRPr lang="en-US" sz="2000" dirty="0" smtClean="0">
              <a:solidFill>
                <a:schemeClr val="accent2"/>
              </a:solidFill>
            </a:endParaRPr>
          </a:p>
          <a:p>
            <a:pPr marL="320040" indent="-320040" fontAlgn="auto">
              <a:spcAft>
                <a:spcPts val="0"/>
              </a:spcAft>
              <a:buFont typeface="Wingdings"/>
              <a:buChar char=""/>
              <a:defRPr/>
            </a:pPr>
            <a:endParaRPr lang="en-US" sz="2000" dirty="0" smtClean="0">
              <a:solidFill>
                <a:schemeClr val="accent2"/>
              </a:solidFill>
            </a:endParaRPr>
          </a:p>
          <a:p>
            <a:pPr marL="320040" indent="-320040" fontAlgn="auto">
              <a:spcAft>
                <a:spcPts val="0"/>
              </a:spcAft>
              <a:buFont typeface="Wingdings"/>
              <a:buChar char=""/>
              <a:defRPr/>
            </a:pPr>
            <a:r>
              <a:rPr lang="en-US" sz="2400" dirty="0" smtClean="0"/>
              <a:t>Phase transition for static Poisson networks</a:t>
            </a:r>
          </a:p>
          <a:p>
            <a:pPr marL="640080" lvl="1" indent="-274320" fontAlgn="auto">
              <a:spcAft>
                <a:spcPts val="0"/>
              </a:spcAft>
              <a:buFont typeface="Wingdings 2"/>
              <a:buChar char=""/>
              <a:defRPr/>
            </a:pPr>
            <a:r>
              <a:rPr lang="en-US" dirty="0" smtClean="0"/>
              <a:t>Due to SINR model for connectivity</a:t>
            </a:r>
          </a:p>
          <a:p>
            <a:pPr marL="640080" lvl="1" indent="-274320" fontAlgn="auto">
              <a:spcAft>
                <a:spcPts val="0"/>
              </a:spcAft>
              <a:buFont typeface="Wingdings 2"/>
              <a:buChar char=""/>
              <a:defRPr/>
            </a:pPr>
            <a:r>
              <a:rPr lang="en-US" dirty="0" smtClean="0"/>
              <a:t>Avoided by using adaptive coding </a:t>
            </a:r>
            <a:r>
              <a:rPr lang="en-US" sz="2000" dirty="0" smtClean="0">
                <a:solidFill>
                  <a:schemeClr val="accent2"/>
                </a:solidFill>
              </a:rPr>
              <a:t>[</a:t>
            </a:r>
            <a:r>
              <a:rPr lang="en-US" sz="2000" dirty="0" err="1" smtClean="0">
                <a:solidFill>
                  <a:schemeClr val="accent2"/>
                </a:solidFill>
              </a:rPr>
              <a:t>Baccelli</a:t>
            </a:r>
            <a:r>
              <a:rPr lang="en-US" sz="2000" dirty="0" smtClean="0">
                <a:solidFill>
                  <a:schemeClr val="accent2"/>
                </a:solidFill>
              </a:rPr>
              <a:t>, 2010]</a:t>
            </a:r>
            <a:endParaRPr lang="en-US" sz="2000" dirty="0" smtClean="0"/>
          </a:p>
        </p:txBody>
      </p:sp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759177" y="1981200"/>
          <a:ext cx="8080024" cy="2651760"/>
        </p:xfrm>
        <a:graphic>
          <a:graphicData uri="http://schemas.openxmlformats.org/drawingml/2006/table">
            <a:tbl>
              <a:tblPr firstRow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tableStyleId>{5C22544A-7EE6-4342-B048-85BDC9FD1C3A}</a:tableStyleId>
              </a:tblPr>
              <a:tblGrid>
                <a:gridCol w="4040012"/>
                <a:gridCol w="4040012"/>
              </a:tblGrid>
              <a:tr h="429237">
                <a:tc gridSpan="2"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Calibri" pitchFamily="34" charset="0"/>
                        </a:rPr>
                        <a:t>Poisson Networks with ALOHA</a:t>
                      </a:r>
                      <a:endParaRPr lang="en-GB" sz="2400" dirty="0">
                        <a:latin typeface="Calibri" pitchFamily="34" charset="0"/>
                      </a:endParaRPr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</a:tr>
              <a:tr h="429237"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chemeClr val="tx1"/>
                          </a:solidFill>
                          <a:latin typeface="Calibri" pitchFamily="34" charset="0"/>
                        </a:rPr>
                        <a:t>Static</a:t>
                      </a:r>
                      <a:endParaRPr lang="en-GB" sz="2400" b="0" dirty="0">
                        <a:solidFill>
                          <a:schemeClr val="tx1"/>
                        </a:solidFill>
                        <a:latin typeface="Calibri" pitchFamily="34" charset="0"/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chemeClr val="tx1"/>
                          </a:solidFill>
                          <a:latin typeface="Calibri" pitchFamily="34" charset="0"/>
                        </a:rPr>
                        <a:t>Highly Mobile</a:t>
                      </a:r>
                      <a:endParaRPr lang="en-GB" sz="2400" b="0" dirty="0">
                        <a:solidFill>
                          <a:schemeClr val="tx1"/>
                        </a:solidFill>
                        <a:latin typeface="Calibri" pitchFamily="34" charset="0"/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</a:tr>
              <a:tr h="429237">
                <a:tc>
                  <a:txBody>
                    <a:bodyPr/>
                    <a:lstStyle/>
                    <a:p>
                      <a:endParaRPr lang="en-GB" sz="2400" dirty="0">
                        <a:latin typeface="Calibri" pitchFamily="34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2400" dirty="0">
                        <a:latin typeface="Calibri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83323"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latin typeface="Calibri" pitchFamily="34" charset="0"/>
                        </a:rPr>
                        <a:t>Finite</a:t>
                      </a:r>
                      <a:r>
                        <a:rPr lang="en-US" sz="2400" baseline="0" dirty="0" smtClean="0">
                          <a:latin typeface="Calibri" pitchFamily="34" charset="0"/>
                        </a:rPr>
                        <a:t> for transmit probability (for ALOHA) below a threshold </a:t>
                      </a:r>
                      <a:endParaRPr lang="en-GB" sz="2400" dirty="0">
                        <a:latin typeface="Calibri" pitchFamily="34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latin typeface="Calibri" pitchFamily="34" charset="0"/>
                        </a:rPr>
                        <a:t>Finite</a:t>
                      </a:r>
                      <a:r>
                        <a:rPr lang="en-US" sz="2400" baseline="0" dirty="0" smtClean="0">
                          <a:latin typeface="Calibri" pitchFamily="34" charset="0"/>
                        </a:rPr>
                        <a:t> local delay</a:t>
                      </a:r>
                      <a:endParaRPr lang="en-GB" sz="2400" dirty="0">
                        <a:latin typeface="Calibri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1787">
                <a:tc gridSpan="2">
                  <a:txBody>
                    <a:bodyPr/>
                    <a:lstStyle/>
                    <a:p>
                      <a:pPr marL="1885950" indent="0" algn="l"/>
                      <a:r>
                        <a:rPr lang="en-US" sz="2400" dirty="0" smtClean="0">
                          <a:latin typeface="Calibri" pitchFamily="34" charset="0"/>
                        </a:rPr>
                        <a:t>Minimum</a:t>
                      </a:r>
                      <a:r>
                        <a:rPr lang="en-US" sz="2400" baseline="0" dirty="0" smtClean="0">
                          <a:latin typeface="Calibri" pitchFamily="34" charset="0"/>
                        </a:rPr>
                        <a:t> Local Delay: </a:t>
                      </a:r>
                      <a:endParaRPr lang="en-GB" sz="2400" dirty="0">
                        <a:latin typeface="Calibri" pitchFamily="34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GB" sz="2400" dirty="0">
                        <a:latin typeface="Calibri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99334" name="Picture 14" descr="addin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/>
          <a:srcRect/>
          <a:stretch>
            <a:fillRect/>
          </a:stretch>
        </p:blipFill>
        <p:spPr bwMode="auto">
          <a:xfrm>
            <a:off x="841375" y="3044825"/>
            <a:ext cx="2827338" cy="255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9335" name="Picture 15" descr="addin_tmp.pn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6"/>
          <a:srcRect/>
          <a:stretch>
            <a:fillRect/>
          </a:stretch>
        </p:blipFill>
        <p:spPr bwMode="auto">
          <a:xfrm>
            <a:off x="5029200" y="3025775"/>
            <a:ext cx="1751013" cy="255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9336" name="Picture 17" descr="addin_tmp.pn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7"/>
          <a:srcRect/>
          <a:stretch>
            <a:fillRect/>
          </a:stretch>
        </p:blipFill>
        <p:spPr bwMode="auto">
          <a:xfrm>
            <a:off x="5573713" y="4213225"/>
            <a:ext cx="7969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AutoShape 3">
            <a:hlinkClick r:id="rId8" action="ppaction://hlinksldjump"/>
          </p:cNvPr>
          <p:cNvSpPr>
            <a:spLocks noChangeArrowheads="1"/>
          </p:cNvSpPr>
          <p:nvPr/>
        </p:nvSpPr>
        <p:spPr bwMode="auto">
          <a:xfrm>
            <a:off x="8534400" y="1447800"/>
            <a:ext cx="381000" cy="228600"/>
          </a:xfrm>
          <a:prstGeom prst="rightArrow">
            <a:avLst>
              <a:gd name="adj1" fmla="val 50000"/>
              <a:gd name="adj2" fmla="val 41667"/>
            </a:avLst>
          </a:prstGeom>
          <a:solidFill>
            <a:schemeClr val="accent2">
              <a:lumMod val="60000"/>
              <a:lumOff val="40000"/>
            </a:schemeClr>
          </a:solidFill>
          <a:ln w="9360">
            <a:solidFill>
              <a:schemeClr val="accent1">
                <a:lumMod val="75000"/>
              </a:schemeClr>
            </a:solidFill>
            <a:miter lim="800000"/>
            <a:headEnd/>
            <a:tailEnd/>
          </a:ln>
        </p:spPr>
        <p:txBody>
          <a:bodyPr wrap="none" lIns="90000" tIns="46800" rIns="90000" bIns="4680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n-GB" sz="800" dirty="0">
                <a:solidFill>
                  <a:srgbClr val="000000"/>
                </a:solidFill>
                <a:latin typeface="+mn-lt"/>
              </a:rPr>
              <a:t>Return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Wireless Networking and Communications Group</a:t>
            </a:r>
            <a:endParaRPr lang="en-US"/>
          </a:p>
        </p:txBody>
      </p:sp>
      <p:sp>
        <p:nvSpPr>
          <p:cNvPr id="100354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Local Delay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>
            <a:normAutofit fontScale="62500" lnSpcReduction="20000"/>
          </a:bodyPr>
          <a:lstStyle/>
          <a:p>
            <a:pPr>
              <a:defRPr/>
            </a:pPr>
            <a:fld id="{6459B557-9B92-47D1-9FED-2B009E1C2DDE}" type="slidenum">
              <a:rPr lang="en-US"/>
              <a:pPr>
                <a:defRPr/>
              </a:pPr>
              <a:t>75</a:t>
            </a:fld>
            <a:endParaRPr lang="en-US"/>
          </a:p>
        </p:txBody>
      </p:sp>
      <p:sp>
        <p:nvSpPr>
          <p:cNvPr id="100356" name="Content Placeholder 4"/>
          <p:cNvSpPr>
            <a:spLocks noGrp="1"/>
          </p:cNvSpPr>
          <p:nvPr>
            <p:ph sz="quarter" idx="1"/>
          </p:nvPr>
        </p:nvSpPr>
        <p:spPr>
          <a:ln w="9525"/>
        </p:spPr>
        <p:txBody>
          <a:bodyPr/>
          <a:lstStyle/>
          <a:p>
            <a:endParaRPr lang="en-US" smtClean="0"/>
          </a:p>
          <a:p>
            <a:endParaRPr lang="en-US" smtClean="0"/>
          </a:p>
          <a:p>
            <a:endParaRPr lang="en-US" smtClean="0"/>
          </a:p>
        </p:txBody>
      </p:sp>
      <p:pic>
        <p:nvPicPr>
          <p:cNvPr id="100357" name="Picture 13" descr="addin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685800" y="1339850"/>
            <a:ext cx="6996113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0358" name="Picture 20" descr="addin_tmp.pn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5"/>
          <a:srcRect/>
          <a:stretch>
            <a:fillRect/>
          </a:stretch>
        </p:blipFill>
        <p:spPr bwMode="auto">
          <a:xfrm>
            <a:off x="663575" y="2763838"/>
            <a:ext cx="7696200" cy="3421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" name="AutoShape 3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8534400" y="1447800"/>
            <a:ext cx="381000" cy="228600"/>
          </a:xfrm>
          <a:prstGeom prst="rightArrow">
            <a:avLst>
              <a:gd name="adj1" fmla="val 50000"/>
              <a:gd name="adj2" fmla="val 41667"/>
            </a:avLst>
          </a:prstGeom>
          <a:solidFill>
            <a:schemeClr val="accent2">
              <a:lumMod val="60000"/>
              <a:lumOff val="40000"/>
            </a:schemeClr>
          </a:solidFill>
          <a:ln w="9360">
            <a:solidFill>
              <a:schemeClr val="accent1">
                <a:lumMod val="75000"/>
              </a:schemeClr>
            </a:solidFill>
            <a:miter lim="800000"/>
            <a:headEnd/>
            <a:tailEnd/>
          </a:ln>
        </p:spPr>
        <p:txBody>
          <a:bodyPr wrap="none" lIns="90000" tIns="46800" rIns="90000" bIns="4680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n-GB" sz="800" dirty="0">
                <a:solidFill>
                  <a:srgbClr val="000000"/>
                </a:solidFill>
                <a:latin typeface="+mn-lt"/>
              </a:rPr>
              <a:t>Return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Wireless Networking and Communications Group</a:t>
            </a:r>
            <a:endParaRPr lang="en-US"/>
          </a:p>
        </p:txBody>
      </p:sp>
      <p:sp>
        <p:nvSpPr>
          <p:cNvPr id="101378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Local Delay (cont…)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>
            <a:normAutofit fontScale="62500" lnSpcReduction="20000"/>
          </a:bodyPr>
          <a:lstStyle/>
          <a:p>
            <a:pPr>
              <a:defRPr/>
            </a:pPr>
            <a:fld id="{782A36D6-2919-4B9B-8505-99104BABB15A}" type="slidenum">
              <a:rPr lang="en-US"/>
              <a:pPr>
                <a:defRPr/>
              </a:pPr>
              <a:t>76</a:t>
            </a:fld>
            <a:endParaRPr lang="en-US"/>
          </a:p>
        </p:txBody>
      </p:sp>
      <p:pic>
        <p:nvPicPr>
          <p:cNvPr id="101380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351338" y="1277938"/>
            <a:ext cx="5168900" cy="3876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ounded Rectangle 6"/>
          <p:cNvSpPr/>
          <p:nvPr/>
        </p:nvSpPr>
        <p:spPr>
          <a:xfrm>
            <a:off x="4800600" y="5249863"/>
            <a:ext cx="4305300" cy="838200"/>
          </a:xfrm>
          <a:prstGeom prst="roundRect">
            <a:avLst>
              <a:gd name="adj" fmla="val 16743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101382" name="Picture 7" descr="addin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/>
          <a:srcRect/>
          <a:stretch>
            <a:fillRect/>
          </a:stretch>
        </p:blipFill>
        <p:spPr bwMode="auto">
          <a:xfrm>
            <a:off x="4953000" y="5616575"/>
            <a:ext cx="4038600" cy="43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1383" name="TextBox 8"/>
          <p:cNvSpPr txBox="1">
            <a:spLocks noChangeArrowheads="1"/>
          </p:cNvSpPr>
          <p:nvPr/>
        </p:nvSpPr>
        <p:spPr bwMode="auto">
          <a:xfrm>
            <a:off x="6019800" y="5224463"/>
            <a:ext cx="182880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solidFill>
                  <a:srgbClr val="D86E2C"/>
                </a:solidFill>
                <a:latin typeface="Calibri" pitchFamily="34" charset="0"/>
              </a:rPr>
              <a:t>Network Model II</a:t>
            </a:r>
          </a:p>
        </p:txBody>
      </p:sp>
      <p:sp>
        <p:nvSpPr>
          <p:cNvPr id="11" name="Rounded Rectangle 10"/>
          <p:cNvSpPr/>
          <p:nvPr/>
        </p:nvSpPr>
        <p:spPr>
          <a:xfrm>
            <a:off x="252413" y="5227638"/>
            <a:ext cx="4305300" cy="838200"/>
          </a:xfrm>
          <a:prstGeom prst="roundRect">
            <a:avLst>
              <a:gd name="adj" fmla="val 16743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101385" name="Picture 11" descr="addin_tmp.pn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5"/>
          <a:srcRect/>
          <a:stretch>
            <a:fillRect/>
          </a:stretch>
        </p:blipFill>
        <p:spPr bwMode="auto">
          <a:xfrm>
            <a:off x="404813" y="5594350"/>
            <a:ext cx="4038600" cy="43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1386" name="TextBox 12"/>
          <p:cNvSpPr txBox="1">
            <a:spLocks noChangeArrowheads="1"/>
          </p:cNvSpPr>
          <p:nvPr/>
        </p:nvSpPr>
        <p:spPr bwMode="auto">
          <a:xfrm>
            <a:off x="1471613" y="5202238"/>
            <a:ext cx="18288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solidFill>
                  <a:srgbClr val="D86E2C"/>
                </a:solidFill>
                <a:latin typeface="Calibri" pitchFamily="34" charset="0"/>
              </a:rPr>
              <a:t>Network Model I</a:t>
            </a:r>
          </a:p>
        </p:txBody>
      </p:sp>
      <p:sp>
        <p:nvSpPr>
          <p:cNvPr id="14" name="AutoShape 3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8534400" y="1066800"/>
            <a:ext cx="381000" cy="228600"/>
          </a:xfrm>
          <a:prstGeom prst="rightArrow">
            <a:avLst>
              <a:gd name="adj1" fmla="val 50000"/>
              <a:gd name="adj2" fmla="val 41667"/>
            </a:avLst>
          </a:prstGeom>
          <a:solidFill>
            <a:schemeClr val="accent2">
              <a:lumMod val="60000"/>
              <a:lumOff val="40000"/>
            </a:schemeClr>
          </a:solidFill>
          <a:ln w="9360">
            <a:solidFill>
              <a:schemeClr val="accent1">
                <a:lumMod val="75000"/>
              </a:schemeClr>
            </a:solidFill>
            <a:miter lim="800000"/>
            <a:headEnd/>
            <a:tailEnd/>
          </a:ln>
        </p:spPr>
        <p:txBody>
          <a:bodyPr wrap="none" lIns="90000" tIns="46800" rIns="90000" bIns="4680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n-GB" sz="800" dirty="0">
                <a:solidFill>
                  <a:srgbClr val="000000"/>
                </a:solidFill>
                <a:latin typeface="+mn-lt"/>
              </a:rPr>
              <a:t>Return</a:t>
            </a:r>
          </a:p>
        </p:txBody>
      </p:sp>
      <p:pic>
        <p:nvPicPr>
          <p:cNvPr id="101388" name="Picture 2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-152400" y="1285875"/>
            <a:ext cx="5153025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Wireless Networking and Communications Group</a:t>
            </a:r>
            <a:endParaRPr lang="en-US"/>
          </a:p>
        </p:txBody>
      </p:sp>
      <p:sp>
        <p:nvSpPr>
          <p:cNvPr id="102402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Throughput Outage Probability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>
            <a:normAutofit fontScale="62500" lnSpcReduction="20000"/>
          </a:bodyPr>
          <a:lstStyle/>
          <a:p>
            <a:pPr>
              <a:defRPr/>
            </a:pPr>
            <a:fld id="{745CE01E-BA90-4831-AAF7-F7BCA6DBFD47}" type="slidenum">
              <a:rPr lang="en-US"/>
              <a:pPr>
                <a:defRPr/>
              </a:pPr>
              <a:t>77</a:t>
            </a:fld>
            <a:endParaRPr lang="en-US"/>
          </a:p>
        </p:txBody>
      </p:sp>
      <p:sp>
        <p:nvSpPr>
          <p:cNvPr id="102404" name="Content Placeholder 4"/>
          <p:cNvSpPr>
            <a:spLocks noGrp="1"/>
          </p:cNvSpPr>
          <p:nvPr>
            <p:ph sz="quarter" idx="1"/>
          </p:nvPr>
        </p:nvSpPr>
        <p:spPr>
          <a:ln w="9525"/>
        </p:spPr>
        <p:txBody>
          <a:bodyPr/>
          <a:lstStyle/>
          <a:p>
            <a:r>
              <a:rPr lang="en-US" smtClean="0"/>
              <a:t>Derived closed-form expressions using joint tail probability</a:t>
            </a:r>
          </a:p>
        </p:txBody>
      </p:sp>
      <p:pic>
        <p:nvPicPr>
          <p:cNvPr id="102405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038600" y="1574800"/>
            <a:ext cx="5334000" cy="3943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ounded Rectangle 6"/>
          <p:cNvSpPr/>
          <p:nvPr/>
        </p:nvSpPr>
        <p:spPr>
          <a:xfrm>
            <a:off x="4597400" y="5499100"/>
            <a:ext cx="4305300" cy="838200"/>
          </a:xfrm>
          <a:prstGeom prst="roundRect">
            <a:avLst>
              <a:gd name="adj" fmla="val 16743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2407" name="TextBox 7"/>
          <p:cNvSpPr txBox="1">
            <a:spLocks noChangeArrowheads="1"/>
          </p:cNvSpPr>
          <p:nvPr/>
        </p:nvSpPr>
        <p:spPr bwMode="auto">
          <a:xfrm>
            <a:off x="5816600" y="5473700"/>
            <a:ext cx="18288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solidFill>
                  <a:srgbClr val="D86E2C"/>
                </a:solidFill>
                <a:latin typeface="Calibri" pitchFamily="34" charset="0"/>
              </a:rPr>
              <a:t>Network Model II</a:t>
            </a:r>
          </a:p>
        </p:txBody>
      </p:sp>
      <p:pic>
        <p:nvPicPr>
          <p:cNvPr id="102408" name="Picture 8" descr="addin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/>
          <a:srcRect/>
          <a:stretch>
            <a:fillRect/>
          </a:stretch>
        </p:blipFill>
        <p:spPr bwMode="auto">
          <a:xfrm>
            <a:off x="4749800" y="5865813"/>
            <a:ext cx="4038600" cy="43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09" name="Picture 11" descr="addin_tmp.pn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6"/>
          <a:srcRect/>
          <a:stretch>
            <a:fillRect/>
          </a:stretch>
        </p:blipFill>
        <p:spPr bwMode="auto">
          <a:xfrm>
            <a:off x="152400" y="3048000"/>
            <a:ext cx="3886200" cy="658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Rounded Rectangle 12"/>
          <p:cNvSpPr/>
          <p:nvPr/>
        </p:nvSpPr>
        <p:spPr>
          <a:xfrm>
            <a:off x="76200" y="2946400"/>
            <a:ext cx="4025900" cy="914400"/>
          </a:xfrm>
          <a:prstGeom prst="roundRect">
            <a:avLst>
              <a:gd name="adj" fmla="val 23056"/>
            </a:avLst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4" name="AutoShape 3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8534400" y="1066800"/>
            <a:ext cx="381000" cy="228600"/>
          </a:xfrm>
          <a:prstGeom prst="rightArrow">
            <a:avLst>
              <a:gd name="adj1" fmla="val 50000"/>
              <a:gd name="adj2" fmla="val 41667"/>
            </a:avLst>
          </a:prstGeom>
          <a:solidFill>
            <a:schemeClr val="accent2">
              <a:lumMod val="60000"/>
              <a:lumOff val="40000"/>
            </a:schemeClr>
          </a:solidFill>
          <a:ln w="9360">
            <a:solidFill>
              <a:schemeClr val="accent1">
                <a:lumMod val="75000"/>
              </a:schemeClr>
            </a:solidFill>
            <a:miter lim="800000"/>
            <a:headEnd/>
            <a:tailEnd/>
          </a:ln>
        </p:spPr>
        <p:txBody>
          <a:bodyPr wrap="none" lIns="90000" tIns="46800" rIns="90000" bIns="4680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n-GB" sz="800" dirty="0">
                <a:solidFill>
                  <a:srgbClr val="000000"/>
                </a:solidFill>
                <a:latin typeface="+mn-lt"/>
              </a:rPr>
              <a:t>Return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Wireless Networking and Communications Group</a:t>
            </a:r>
            <a:endParaRPr lang="en-US"/>
          </a:p>
        </p:txBody>
      </p:sp>
      <p:sp>
        <p:nvSpPr>
          <p:cNvPr id="103426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Throughput Outage Probability (cont…)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>
            <a:normAutofit fontScale="62500" lnSpcReduction="20000"/>
          </a:bodyPr>
          <a:lstStyle/>
          <a:p>
            <a:pPr>
              <a:defRPr/>
            </a:pPr>
            <a:fld id="{42946944-1AA2-4F32-A2E9-9FB2676F2946}" type="slidenum">
              <a:rPr lang="en-US"/>
              <a:pPr>
                <a:defRPr/>
              </a:pPr>
              <a:t>78</a:t>
            </a:fld>
            <a:endParaRPr lang="en-US"/>
          </a:p>
        </p:txBody>
      </p:sp>
      <p:sp>
        <p:nvSpPr>
          <p:cNvPr id="7" name="Rounded Rectangle 6"/>
          <p:cNvSpPr/>
          <p:nvPr/>
        </p:nvSpPr>
        <p:spPr>
          <a:xfrm>
            <a:off x="2540000" y="5143500"/>
            <a:ext cx="4305300" cy="838200"/>
          </a:xfrm>
          <a:prstGeom prst="roundRect">
            <a:avLst>
              <a:gd name="adj" fmla="val 16743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3429" name="TextBox 7"/>
          <p:cNvSpPr txBox="1">
            <a:spLocks noChangeArrowheads="1"/>
          </p:cNvSpPr>
          <p:nvPr/>
        </p:nvSpPr>
        <p:spPr bwMode="auto">
          <a:xfrm>
            <a:off x="3759200" y="5118100"/>
            <a:ext cx="18288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solidFill>
                  <a:srgbClr val="D86E2C"/>
                </a:solidFill>
                <a:latin typeface="Calibri" pitchFamily="34" charset="0"/>
              </a:rPr>
              <a:t>Network Model I</a:t>
            </a:r>
          </a:p>
        </p:txBody>
      </p:sp>
      <p:pic>
        <p:nvPicPr>
          <p:cNvPr id="103430" name="Picture 8" descr="addin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2692400" y="5510213"/>
            <a:ext cx="4038600" cy="43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AutoShape 3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8534400" y="1447800"/>
            <a:ext cx="381000" cy="228600"/>
          </a:xfrm>
          <a:prstGeom prst="rightArrow">
            <a:avLst>
              <a:gd name="adj1" fmla="val 50000"/>
              <a:gd name="adj2" fmla="val 41667"/>
            </a:avLst>
          </a:prstGeom>
          <a:solidFill>
            <a:schemeClr val="accent2">
              <a:lumMod val="60000"/>
              <a:lumOff val="40000"/>
            </a:schemeClr>
          </a:solidFill>
          <a:ln w="9360">
            <a:solidFill>
              <a:schemeClr val="accent1">
                <a:lumMod val="75000"/>
              </a:schemeClr>
            </a:solidFill>
            <a:miter lim="800000"/>
            <a:headEnd/>
            <a:tailEnd/>
          </a:ln>
        </p:spPr>
        <p:txBody>
          <a:bodyPr wrap="none" lIns="90000" tIns="46800" rIns="90000" bIns="4680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n-GB" sz="800" dirty="0">
                <a:solidFill>
                  <a:srgbClr val="000000"/>
                </a:solidFill>
                <a:latin typeface="+mn-lt"/>
              </a:rPr>
              <a:t>Return</a:t>
            </a:r>
          </a:p>
        </p:txBody>
      </p:sp>
      <p:pic>
        <p:nvPicPr>
          <p:cNvPr id="103432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990725" y="1171575"/>
            <a:ext cx="5219700" cy="391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Wireless Networking and Communications Group</a:t>
            </a:r>
            <a:endParaRPr lang="en-US"/>
          </a:p>
        </p:txBody>
      </p:sp>
      <p:sp>
        <p:nvSpPr>
          <p:cNvPr id="104450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Average Network Throughput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>
            <a:normAutofit fontScale="62500" lnSpcReduction="20000"/>
          </a:bodyPr>
          <a:lstStyle/>
          <a:p>
            <a:pPr>
              <a:defRPr/>
            </a:pPr>
            <a:fld id="{17E48502-F9C7-4E5E-87A6-E667D9775046}" type="slidenum">
              <a:rPr lang="en-US"/>
              <a:pPr>
                <a:defRPr/>
              </a:pPr>
              <a:t>79</a:t>
            </a:fld>
            <a:endParaRPr lang="en-US"/>
          </a:p>
        </p:txBody>
      </p:sp>
      <p:pic>
        <p:nvPicPr>
          <p:cNvPr id="104452" name="Content Placeholder 6" descr="addin_tmp.png"/>
          <p:cNvPicPr>
            <a:picLocks noGrp="1" noChangeAspect="1"/>
          </p:cNvPicPr>
          <p:nvPr>
            <p:ph sz="quarter" idx="1"/>
            <p:custDataLst>
              <p:tags r:id="rId1"/>
            </p:custDataLst>
          </p:nvPr>
        </p:nvPicPr>
        <p:blipFill>
          <a:blip r:embed="rId4"/>
          <a:srcRect/>
          <a:stretch>
            <a:fillRect/>
          </a:stretch>
        </p:blipFill>
        <p:spPr>
          <a:xfrm>
            <a:off x="533400" y="1438275"/>
            <a:ext cx="5384800" cy="525463"/>
          </a:xfrm>
          <a:ln w="9525"/>
        </p:spPr>
      </p:pic>
      <p:sp>
        <p:nvSpPr>
          <p:cNvPr id="6" name="AutoShape 3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8534400" y="1447800"/>
            <a:ext cx="381000" cy="228600"/>
          </a:xfrm>
          <a:prstGeom prst="rightArrow">
            <a:avLst>
              <a:gd name="adj1" fmla="val 50000"/>
              <a:gd name="adj2" fmla="val 41667"/>
            </a:avLst>
          </a:prstGeom>
          <a:solidFill>
            <a:schemeClr val="accent2">
              <a:lumMod val="60000"/>
              <a:lumOff val="40000"/>
            </a:schemeClr>
          </a:solidFill>
          <a:ln w="9360">
            <a:solidFill>
              <a:schemeClr val="accent1">
                <a:lumMod val="75000"/>
              </a:schemeClr>
            </a:solidFill>
            <a:miter lim="800000"/>
            <a:headEnd/>
            <a:tailEnd/>
          </a:ln>
        </p:spPr>
        <p:txBody>
          <a:bodyPr wrap="none" lIns="90000" tIns="46800" rIns="90000" bIns="4680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n-GB" sz="800" dirty="0">
                <a:solidFill>
                  <a:srgbClr val="000000"/>
                </a:solidFill>
                <a:latin typeface="+mn-lt"/>
              </a:rPr>
              <a:t>Return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2540000" y="5222875"/>
            <a:ext cx="4305300" cy="838200"/>
          </a:xfrm>
          <a:prstGeom prst="roundRect">
            <a:avLst>
              <a:gd name="adj" fmla="val 16743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4455" name="TextBox 8"/>
          <p:cNvSpPr txBox="1">
            <a:spLocks noChangeArrowheads="1"/>
          </p:cNvSpPr>
          <p:nvPr/>
        </p:nvSpPr>
        <p:spPr bwMode="auto">
          <a:xfrm>
            <a:off x="3759200" y="5197475"/>
            <a:ext cx="182880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solidFill>
                  <a:srgbClr val="D86E2C"/>
                </a:solidFill>
                <a:latin typeface="Calibri" pitchFamily="34" charset="0"/>
              </a:rPr>
              <a:t>Network Model II</a:t>
            </a:r>
          </a:p>
        </p:txBody>
      </p:sp>
      <p:pic>
        <p:nvPicPr>
          <p:cNvPr id="104456" name="Picture 9" descr="addin_tmp.pn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6"/>
          <a:srcRect/>
          <a:stretch>
            <a:fillRect/>
          </a:stretch>
        </p:blipFill>
        <p:spPr bwMode="auto">
          <a:xfrm>
            <a:off x="2692400" y="5589588"/>
            <a:ext cx="4038600" cy="43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4457" name="Picture 2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438400" y="1895475"/>
            <a:ext cx="4432300" cy="327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Down Arrow 12"/>
          <p:cNvSpPr/>
          <p:nvPr/>
        </p:nvSpPr>
        <p:spPr>
          <a:xfrm>
            <a:off x="5943600" y="2728913"/>
            <a:ext cx="381000" cy="237648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381000" y="4572000"/>
            <a:ext cx="5105400" cy="511175"/>
          </a:xfrm>
          <a:prstGeom prst="roundRect">
            <a:avLst/>
          </a:prstGeom>
          <a:ln>
            <a:prstDash val="sysDot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i="1" dirty="0">
                <a:solidFill>
                  <a:srgbClr val="0070C0"/>
                </a:solidFill>
                <a:latin typeface="Calibri" pitchFamily="34" charset="0"/>
              </a:rPr>
              <a:t>Motivates: RFI Mitigation at MAC Layer</a:t>
            </a:r>
            <a:endParaRPr lang="en-US" sz="2000" i="1" dirty="0">
              <a:solidFill>
                <a:schemeClr val="tx1"/>
              </a:solidFill>
              <a:latin typeface="Calibri" pitchFamily="34" charset="0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Wireless Networking and Communications Group</a:t>
            </a:r>
            <a:endParaRPr lang="en-US"/>
          </a:p>
        </p:txBody>
      </p:sp>
      <p:sp>
        <p:nvSpPr>
          <p:cNvPr id="23556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Contributions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fld id="{5446CB0B-85FE-4BC6-B856-092DD0A1FC63}" type="slidenum">
              <a:rPr lang="en-US"/>
              <a:pPr>
                <a:defRPr/>
              </a:pPr>
              <a:t>8</a:t>
            </a:fld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349250" y="1355725"/>
            <a:ext cx="8566150" cy="1362075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600" dirty="0">
                <a:solidFill>
                  <a:srgbClr val="0070C0"/>
                </a:solidFill>
                <a:latin typeface="Calibri" pitchFamily="34" charset="0"/>
              </a:rPr>
              <a:t>Statistical Modeling of RFI</a:t>
            </a:r>
          </a:p>
          <a:p>
            <a:pPr marL="225425" indent="-225425" algn="just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400" dirty="0">
                <a:solidFill>
                  <a:schemeClr val="tx1"/>
                </a:solidFill>
                <a:latin typeface="Calibri" pitchFamily="34" charset="0"/>
              </a:rPr>
              <a:t>Instantaneous statistics of RFI</a:t>
            </a:r>
          </a:p>
          <a:p>
            <a:pPr marL="225425" indent="-225425" algn="just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400" dirty="0">
                <a:solidFill>
                  <a:schemeClr val="tx1"/>
                </a:solidFill>
                <a:latin typeface="Calibri" pitchFamily="34" charset="0"/>
              </a:rPr>
              <a:t>Applicability to ad hoc, cellular, local area &amp; </a:t>
            </a:r>
            <a:r>
              <a:rPr lang="en-US" sz="2400" dirty="0" err="1">
                <a:solidFill>
                  <a:schemeClr val="tx1"/>
                </a:solidFill>
                <a:latin typeface="Calibri" pitchFamily="34" charset="0"/>
              </a:rPr>
              <a:t>femtocell</a:t>
            </a:r>
            <a:r>
              <a:rPr lang="en-US" sz="2400" dirty="0">
                <a:solidFill>
                  <a:schemeClr val="tx1"/>
                </a:solidFill>
                <a:latin typeface="Calibri" pitchFamily="34" charset="0"/>
              </a:rPr>
              <a:t> networks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81000" y="3059113"/>
            <a:ext cx="8534400" cy="1362075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600" dirty="0">
                <a:solidFill>
                  <a:srgbClr val="0070C0"/>
                </a:solidFill>
                <a:latin typeface="Calibri" pitchFamily="34" charset="0"/>
              </a:rPr>
              <a:t>Communication Performance Analysis of Wireless Networks</a:t>
            </a:r>
          </a:p>
          <a:p>
            <a:pPr marL="225425" indent="-225425" algn="just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400" dirty="0">
                <a:solidFill>
                  <a:schemeClr val="tx1"/>
                </a:solidFill>
                <a:latin typeface="Calibri" pitchFamily="34" charset="0"/>
              </a:rPr>
              <a:t>Decentralized wireless networks with temporal correlation</a:t>
            </a:r>
          </a:p>
          <a:p>
            <a:pPr marL="225425" indent="-225425" algn="just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400" dirty="0">
                <a:solidFill>
                  <a:schemeClr val="tx1"/>
                </a:solidFill>
                <a:latin typeface="Calibri" pitchFamily="34" charset="0"/>
              </a:rPr>
              <a:t>Throughput, delay, and reliability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81000" y="5105400"/>
            <a:ext cx="8534400" cy="954088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600" dirty="0">
                <a:solidFill>
                  <a:srgbClr val="0070C0"/>
                </a:solidFill>
                <a:latin typeface="Calibri" pitchFamily="34" charset="0"/>
              </a:rPr>
              <a:t>RFI Mitigation at PHY Layer</a:t>
            </a:r>
          </a:p>
          <a:p>
            <a:pPr marL="225425" indent="-225425" algn="just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400" dirty="0">
                <a:solidFill>
                  <a:schemeClr val="tx1"/>
                </a:solidFill>
                <a:latin typeface="Calibri" pitchFamily="34" charset="0"/>
              </a:rPr>
              <a:t>Pre-filtering methods mitigate RFI</a:t>
            </a:r>
          </a:p>
        </p:txBody>
      </p:sp>
      <p:sp>
        <p:nvSpPr>
          <p:cNvPr id="10" name="Down Arrow 9"/>
          <p:cNvSpPr/>
          <p:nvPr/>
        </p:nvSpPr>
        <p:spPr>
          <a:xfrm>
            <a:off x="2057400" y="2724150"/>
            <a:ext cx="381000" cy="32385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1" name="Down Arrow 10"/>
          <p:cNvSpPr/>
          <p:nvPr/>
        </p:nvSpPr>
        <p:spPr>
          <a:xfrm>
            <a:off x="2057400" y="4419600"/>
            <a:ext cx="381000" cy="152400"/>
          </a:xfrm>
          <a:prstGeom prst="downArrow">
            <a:avLst>
              <a:gd name="adj1" fmla="val 50000"/>
              <a:gd name="adj2" fmla="val 50000"/>
            </a:avLst>
          </a:prstGeom>
          <a:ln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6477000" y="1143000"/>
            <a:ext cx="2362200" cy="511175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dirty="0">
                <a:solidFill>
                  <a:srgbClr val="D86E2C"/>
                </a:solidFill>
                <a:latin typeface="Calibri" pitchFamily="34" charset="0"/>
              </a:rPr>
              <a:t>Contribution #1</a:t>
            </a:r>
            <a:endParaRPr lang="en-US" sz="2400" dirty="0">
              <a:solidFill>
                <a:srgbClr val="D86E2C"/>
              </a:solidFill>
              <a:latin typeface="Calibri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423025" y="2760663"/>
            <a:ext cx="2362200" cy="509587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dirty="0">
                <a:solidFill>
                  <a:srgbClr val="D86E2C"/>
                </a:solidFill>
                <a:latin typeface="Calibri" pitchFamily="34" charset="0"/>
              </a:rPr>
              <a:t>Contribution #2</a:t>
            </a:r>
            <a:endParaRPr lang="en-US" sz="2400" dirty="0">
              <a:solidFill>
                <a:srgbClr val="D86E2C"/>
              </a:solidFill>
              <a:latin typeface="Calibri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454775" y="4778375"/>
            <a:ext cx="2362200" cy="511175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dirty="0">
                <a:solidFill>
                  <a:srgbClr val="D86E2C"/>
                </a:solidFill>
                <a:latin typeface="Calibri" pitchFamily="34" charset="0"/>
              </a:rPr>
              <a:t>Contribution #3</a:t>
            </a:r>
            <a:endParaRPr lang="en-US" sz="2400" dirty="0">
              <a:solidFill>
                <a:srgbClr val="D86E2C"/>
              </a:solidFill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8" grpId="0" animBg="1"/>
      <p:bldP spid="7" grpId="0" animBg="1"/>
      <p:bldP spid="9" grpId="0" animBg="1"/>
      <p:bldP spid="10" grpId="0" animBg="1"/>
      <p:bldP spid="11" grpId="0" animBg="1"/>
      <p:bldP spid="15" grpId="0" animBg="1"/>
      <p:bldP spid="16" grpId="0" animBg="1"/>
    </p:bld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Wireless Networking and Communications Group</a:t>
            </a:r>
            <a:endParaRPr lang="en-US"/>
          </a:p>
        </p:txBody>
      </p:sp>
      <p:sp>
        <p:nvSpPr>
          <p:cNvPr id="105474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Transmission Capacity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>
            <a:normAutofit fontScale="62500" lnSpcReduction="20000"/>
          </a:bodyPr>
          <a:lstStyle/>
          <a:p>
            <a:pPr>
              <a:defRPr/>
            </a:pPr>
            <a:fld id="{A72E16CF-780A-46C9-A593-1820E51DE5E9}" type="slidenum">
              <a:rPr lang="en-US"/>
              <a:pPr>
                <a:defRPr/>
              </a:pPr>
              <a:t>80</a:t>
            </a:fld>
            <a:endParaRPr lang="en-US"/>
          </a:p>
        </p:txBody>
      </p:sp>
      <p:sp>
        <p:nvSpPr>
          <p:cNvPr id="105476" name="Content Placeholder 4"/>
          <p:cNvSpPr>
            <a:spLocks noGrp="1"/>
          </p:cNvSpPr>
          <p:nvPr>
            <p:ph sz="quarter" idx="1"/>
          </p:nvPr>
        </p:nvSpPr>
        <p:spPr>
          <a:ln w="9525"/>
        </p:spPr>
        <p:txBody>
          <a:bodyPr/>
          <a:lstStyle/>
          <a:p>
            <a:r>
              <a:rPr lang="en-US" smtClean="0"/>
              <a:t>Defined assuming temporal independence</a:t>
            </a:r>
            <a:r>
              <a:rPr lang="en-US" smtClean="0">
                <a:solidFill>
                  <a:schemeClr val="accent2"/>
                </a:solidFill>
              </a:rPr>
              <a:t> </a:t>
            </a:r>
            <a:r>
              <a:rPr lang="en-US" sz="1800" smtClean="0">
                <a:solidFill>
                  <a:schemeClr val="accent2"/>
                </a:solidFill>
              </a:rPr>
              <a:t>[Weber </a:t>
            </a:r>
            <a:r>
              <a:rPr lang="en-US" sz="1800" i="1" smtClean="0">
                <a:solidFill>
                  <a:schemeClr val="accent2"/>
                </a:solidFill>
              </a:rPr>
              <a:t>et al.</a:t>
            </a:r>
            <a:r>
              <a:rPr lang="en-US" sz="1800" smtClean="0">
                <a:solidFill>
                  <a:schemeClr val="accent2"/>
                </a:solidFill>
              </a:rPr>
              <a:t>, 2005]</a:t>
            </a:r>
            <a:endParaRPr lang="en-US" smtClean="0"/>
          </a:p>
          <a:p>
            <a:r>
              <a:rPr lang="en-US" smtClean="0"/>
              <a:t>Extension:</a:t>
            </a:r>
          </a:p>
        </p:txBody>
      </p:sp>
      <p:pic>
        <p:nvPicPr>
          <p:cNvPr id="105477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114800" y="2489200"/>
            <a:ext cx="5334000" cy="38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5478" name="Picture 18" descr="addin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6"/>
          <a:srcRect/>
          <a:stretch>
            <a:fillRect/>
          </a:stretch>
        </p:blipFill>
        <p:spPr bwMode="auto">
          <a:xfrm>
            <a:off x="2311400" y="1887538"/>
            <a:ext cx="5994400" cy="690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5479" name="Picture 25" descr="addin_tmp.pn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7"/>
          <a:srcRect/>
          <a:stretch>
            <a:fillRect/>
          </a:stretch>
        </p:blipFill>
        <p:spPr bwMode="auto">
          <a:xfrm>
            <a:off x="762000" y="2936875"/>
            <a:ext cx="3048000" cy="1033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" name="Rounded Rectangle 28"/>
          <p:cNvSpPr/>
          <p:nvPr/>
        </p:nvSpPr>
        <p:spPr>
          <a:xfrm>
            <a:off x="38100" y="5457825"/>
            <a:ext cx="4152900" cy="520700"/>
          </a:xfrm>
          <a:prstGeom prst="roundRect">
            <a:avLst>
              <a:gd name="adj" fmla="val 16743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5481" name="TextBox 29"/>
          <p:cNvSpPr txBox="1">
            <a:spLocks noChangeArrowheads="1"/>
          </p:cNvSpPr>
          <p:nvPr/>
        </p:nvSpPr>
        <p:spPr bwMode="auto">
          <a:xfrm>
            <a:off x="1257300" y="5432425"/>
            <a:ext cx="182880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solidFill>
                  <a:srgbClr val="D86E2C"/>
                </a:solidFill>
                <a:latin typeface="Calibri" pitchFamily="34" charset="0"/>
              </a:rPr>
              <a:t>Network Model II</a:t>
            </a:r>
          </a:p>
        </p:txBody>
      </p:sp>
      <p:pic>
        <p:nvPicPr>
          <p:cNvPr id="105482" name="Picture 31" descr="addin_tmp.pn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8"/>
          <a:srcRect/>
          <a:stretch>
            <a:fillRect/>
          </a:stretch>
        </p:blipFill>
        <p:spPr bwMode="auto">
          <a:xfrm>
            <a:off x="1079500" y="5749925"/>
            <a:ext cx="2565400" cy="204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35" name="Straight Connector 34"/>
          <p:cNvCxnSpPr/>
          <p:nvPr/>
        </p:nvCxnSpPr>
        <p:spPr>
          <a:xfrm>
            <a:off x="5410200" y="3200400"/>
            <a:ext cx="1143000" cy="0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>
            <a:off x="5410200" y="4419600"/>
            <a:ext cx="1143000" cy="0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39" name="Up Arrow 38"/>
          <p:cNvSpPr/>
          <p:nvPr/>
        </p:nvSpPr>
        <p:spPr>
          <a:xfrm>
            <a:off x="6400800" y="3200400"/>
            <a:ext cx="381000" cy="1219200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0" name="TextBox 39"/>
          <p:cNvSpPr txBox="1">
            <a:spLocks noChangeArrowheads="1"/>
          </p:cNvSpPr>
          <p:nvPr/>
        </p:nvSpPr>
        <p:spPr bwMode="auto">
          <a:xfrm>
            <a:off x="6781800" y="3657600"/>
            <a:ext cx="18288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solidFill>
                  <a:srgbClr val="D86E2C"/>
                </a:solidFill>
                <a:latin typeface="Calibri" pitchFamily="34" charset="0"/>
              </a:rPr>
              <a:t>Goodput: ~1.8x</a:t>
            </a:r>
          </a:p>
        </p:txBody>
      </p:sp>
      <p:cxnSp>
        <p:nvCxnSpPr>
          <p:cNvPr id="42" name="Straight Connector 41"/>
          <p:cNvCxnSpPr/>
          <p:nvPr/>
        </p:nvCxnSpPr>
        <p:spPr>
          <a:xfrm rot="5400000">
            <a:off x="4271963" y="4610100"/>
            <a:ext cx="2819400" cy="0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 rot="5400000">
            <a:off x="5316538" y="5218112"/>
            <a:ext cx="1600200" cy="3175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48" name="Left Arrow 47"/>
          <p:cNvSpPr/>
          <p:nvPr/>
        </p:nvSpPr>
        <p:spPr>
          <a:xfrm>
            <a:off x="5683250" y="5410200"/>
            <a:ext cx="412750" cy="22860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9" name="TextBox 48"/>
          <p:cNvSpPr txBox="1">
            <a:spLocks noChangeArrowheads="1"/>
          </p:cNvSpPr>
          <p:nvPr/>
        </p:nvSpPr>
        <p:spPr bwMode="auto">
          <a:xfrm>
            <a:off x="6096000" y="5334000"/>
            <a:ext cx="22860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solidFill>
                  <a:srgbClr val="D86E2C"/>
                </a:solidFill>
                <a:latin typeface="Calibri" pitchFamily="34" charset="0"/>
              </a:rPr>
              <a:t>Improved Reliability</a:t>
            </a:r>
          </a:p>
        </p:txBody>
      </p:sp>
      <p:sp>
        <p:nvSpPr>
          <p:cNvPr id="50" name="TextBox 49"/>
          <p:cNvSpPr>
            <a:spLocks noChangeArrowheads="1"/>
          </p:cNvSpPr>
          <p:nvPr/>
        </p:nvSpPr>
        <p:spPr bwMode="auto">
          <a:xfrm>
            <a:off x="5083175" y="4876800"/>
            <a:ext cx="4038600" cy="714375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rgbClr val="D86E2C"/>
            </a:solidFill>
            <a:round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solidFill>
                  <a:srgbClr val="0070C0"/>
                </a:solidFill>
                <a:latin typeface="Calibri" pitchFamily="34" charset="0"/>
              </a:rPr>
              <a:t>Motivates designing MAC protocols that achieve optimum lifetime distribution </a:t>
            </a:r>
          </a:p>
        </p:txBody>
      </p:sp>
      <p:sp>
        <p:nvSpPr>
          <p:cNvPr id="21" name="AutoShape 3">
            <a:hlinkClick r:id="rId9" action="ppaction://hlinksldjump"/>
          </p:cNvPr>
          <p:cNvSpPr>
            <a:spLocks noChangeArrowheads="1"/>
          </p:cNvSpPr>
          <p:nvPr/>
        </p:nvSpPr>
        <p:spPr bwMode="auto">
          <a:xfrm>
            <a:off x="8534400" y="1447800"/>
            <a:ext cx="381000" cy="228600"/>
          </a:xfrm>
          <a:prstGeom prst="rightArrow">
            <a:avLst>
              <a:gd name="adj1" fmla="val 50000"/>
              <a:gd name="adj2" fmla="val 41667"/>
            </a:avLst>
          </a:prstGeom>
          <a:solidFill>
            <a:schemeClr val="accent2">
              <a:lumMod val="60000"/>
              <a:lumOff val="40000"/>
            </a:schemeClr>
          </a:solidFill>
          <a:ln w="9360">
            <a:solidFill>
              <a:schemeClr val="accent1">
                <a:lumMod val="75000"/>
              </a:schemeClr>
            </a:solidFill>
            <a:miter lim="800000"/>
            <a:headEnd/>
            <a:tailEnd/>
          </a:ln>
        </p:spPr>
        <p:txBody>
          <a:bodyPr wrap="none" lIns="90000" tIns="46800" rIns="90000" bIns="4680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n-GB" sz="800" dirty="0">
                <a:solidFill>
                  <a:srgbClr val="000000"/>
                </a:solidFill>
                <a:latin typeface="+mn-lt"/>
              </a:rPr>
              <a:t>Return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 animBg="1"/>
      <p:bldP spid="39" grpId="1" animBg="1"/>
      <p:bldP spid="40" grpId="0"/>
      <p:bldP spid="40" grpId="1"/>
      <p:bldP spid="48" grpId="0" animBg="1"/>
      <p:bldP spid="48" grpId="1" animBg="1"/>
      <p:bldP spid="49" grpId="0"/>
      <p:bldP spid="49" grpId="1"/>
      <p:bldP spid="50" grpId="0" animBg="1"/>
    </p:bld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Wireless Networking and Communications Group</a:t>
            </a:r>
            <a:endParaRPr lang="en-US"/>
          </a:p>
        </p:txBody>
      </p:sp>
      <p:sp>
        <p:nvSpPr>
          <p:cNvPr id="106498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Transmission Capacity (cont…)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>
            <a:normAutofit fontScale="62500" lnSpcReduction="20000"/>
          </a:bodyPr>
          <a:lstStyle/>
          <a:p>
            <a:pPr>
              <a:defRPr/>
            </a:pPr>
            <a:fld id="{5EC51C7A-BA87-4139-BB31-518BA6910E0C}" type="slidenum">
              <a:rPr lang="en-US"/>
              <a:pPr>
                <a:defRPr/>
              </a:pPr>
              <a:t>81</a:t>
            </a:fld>
            <a:endParaRPr lang="en-US"/>
          </a:p>
        </p:txBody>
      </p:sp>
      <p:sp>
        <p:nvSpPr>
          <p:cNvPr id="106500" name="Content Placeholder 4"/>
          <p:cNvSpPr>
            <a:spLocks noGrp="1"/>
          </p:cNvSpPr>
          <p:nvPr>
            <p:ph sz="quarter" idx="1"/>
          </p:nvPr>
        </p:nvSpPr>
        <p:spPr>
          <a:ln w="9525"/>
        </p:spPr>
        <p:txBody>
          <a:bodyPr/>
          <a:lstStyle/>
          <a:p>
            <a:r>
              <a:rPr lang="en-US" smtClean="0"/>
              <a:t>Optimal Lifetime distribution (via numerical optimization)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914400" y="5457825"/>
            <a:ext cx="4648200" cy="520700"/>
          </a:xfrm>
          <a:prstGeom prst="roundRect">
            <a:avLst>
              <a:gd name="adj" fmla="val 16743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6502" name="TextBox 6"/>
          <p:cNvSpPr txBox="1">
            <a:spLocks noChangeArrowheads="1"/>
          </p:cNvSpPr>
          <p:nvPr/>
        </p:nvSpPr>
        <p:spPr bwMode="auto">
          <a:xfrm>
            <a:off x="2347913" y="5387975"/>
            <a:ext cx="182880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solidFill>
                  <a:srgbClr val="D86E2C"/>
                </a:solidFill>
                <a:latin typeface="Calibri" pitchFamily="34" charset="0"/>
              </a:rPr>
              <a:t>Network Model II</a:t>
            </a:r>
          </a:p>
        </p:txBody>
      </p:sp>
      <p:pic>
        <p:nvPicPr>
          <p:cNvPr id="106503" name="Picture 8" descr="addin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1079500" y="5749925"/>
            <a:ext cx="4370388" cy="193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6504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90550" y="1708150"/>
            <a:ext cx="5057775" cy="374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6505" name="Picture 11" descr="addin_tmp.pn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6"/>
          <a:srcRect/>
          <a:stretch>
            <a:fillRect/>
          </a:stretch>
        </p:blipFill>
        <p:spPr bwMode="auto">
          <a:xfrm>
            <a:off x="4495800" y="2133600"/>
            <a:ext cx="522288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TextBox 12"/>
          <p:cNvSpPr txBox="1"/>
          <p:nvPr/>
        </p:nvSpPr>
        <p:spPr>
          <a:xfrm>
            <a:off x="5486400" y="1981200"/>
            <a:ext cx="3505200" cy="6461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latin typeface="Calibri" pitchFamily="34" charset="0"/>
                <a:cs typeface="Calibri" pitchFamily="34" charset="0"/>
              </a:rPr>
              <a:t>Using </a:t>
            </a:r>
            <a:r>
              <a:rPr lang="en-US" dirty="0" err="1">
                <a:latin typeface="Calibri" pitchFamily="34" charset="0"/>
                <a:cs typeface="Calibri" pitchFamily="34" charset="0"/>
              </a:rPr>
              <a:t>fmincon</a:t>
            </a:r>
            <a:r>
              <a:rPr lang="en-US" dirty="0">
                <a:latin typeface="Calibri" pitchFamily="34" charset="0"/>
                <a:cs typeface="Calibri" pitchFamily="34" charset="0"/>
              </a:rPr>
              <a:t> function in MATLAB</a:t>
            </a:r>
          </a:p>
          <a:p>
            <a:pPr marL="228600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>
                <a:latin typeface="Calibri" pitchFamily="34" charset="0"/>
                <a:cs typeface="Calibri" pitchFamily="34" charset="0"/>
              </a:rPr>
              <a:t>Active set algorithm</a:t>
            </a:r>
            <a:endParaRPr lang="en-US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4" name="AutoShape 3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8534400" y="1447800"/>
            <a:ext cx="381000" cy="228600"/>
          </a:xfrm>
          <a:prstGeom prst="rightArrow">
            <a:avLst>
              <a:gd name="adj1" fmla="val 50000"/>
              <a:gd name="adj2" fmla="val 41667"/>
            </a:avLst>
          </a:prstGeom>
          <a:solidFill>
            <a:schemeClr val="accent2">
              <a:lumMod val="60000"/>
              <a:lumOff val="40000"/>
            </a:schemeClr>
          </a:solidFill>
          <a:ln w="9360">
            <a:solidFill>
              <a:schemeClr val="accent1">
                <a:lumMod val="75000"/>
              </a:schemeClr>
            </a:solidFill>
            <a:miter lim="800000"/>
            <a:headEnd/>
            <a:tailEnd/>
          </a:ln>
        </p:spPr>
        <p:txBody>
          <a:bodyPr wrap="none" lIns="90000" tIns="46800" rIns="90000" bIns="4680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n-GB" sz="800" dirty="0">
                <a:solidFill>
                  <a:srgbClr val="000000"/>
                </a:solidFill>
                <a:latin typeface="+mn-lt"/>
              </a:rPr>
              <a:t>Return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Wireless Networking and Communications Group</a:t>
            </a:r>
          </a:p>
        </p:txBody>
      </p:sp>
      <p:sp>
        <p:nvSpPr>
          <p:cNvPr id="107522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Expectation Maximization Overview</a:t>
            </a:r>
          </a:p>
        </p:txBody>
      </p:sp>
      <p:sp>
        <p:nvSpPr>
          <p:cNvPr id="2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>
            <a:normAutofit fontScale="62500" lnSpcReduction="20000"/>
          </a:bodyPr>
          <a:lstStyle/>
          <a:p>
            <a:pPr>
              <a:defRPr/>
            </a:pPr>
            <a:fld id="{6B6A16BE-3B93-419F-B509-E14A508613C7}" type="slidenum">
              <a:rPr lang="en-US"/>
              <a:pPr>
                <a:defRPr/>
              </a:pPr>
              <a:t>82</a:t>
            </a:fld>
            <a:endParaRPr lang="en-US"/>
          </a:p>
        </p:txBody>
      </p:sp>
      <p:sp>
        <p:nvSpPr>
          <p:cNvPr id="4" name="Slide Number Placeholder 3"/>
          <p:cNvSpPr txBox="1">
            <a:spLocks noGrp="1"/>
          </p:cNvSpPr>
          <p:nvPr/>
        </p:nvSpPr>
        <p:spPr>
          <a:xfrm>
            <a:off x="0" y="1055688"/>
            <a:ext cx="304800" cy="244475"/>
          </a:xfrm>
          <a:prstGeom prst="rect">
            <a:avLst/>
          </a:prstGeom>
          <a:noFill/>
        </p:spPr>
        <p:txBody>
          <a:bodyPr anchor="ctr">
            <a:normAutofit fontScale="62500" lnSpcReduction="20000"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fld id="{90951010-9AD7-4437-A8CE-ED6F268AAFDB}" type="slidenum">
              <a:rPr lang="en-US" sz="1400" b="1">
                <a:solidFill>
                  <a:srgbClr val="FFFFFF"/>
                </a:solidFill>
                <a:latin typeface="+mn-lt"/>
              </a:rPr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t>82</a:t>
            </a:fld>
            <a:endParaRPr lang="en-US" sz="1400" b="1">
              <a:solidFill>
                <a:srgbClr val="FFFFFF"/>
              </a:solidFill>
              <a:latin typeface="+mn-lt"/>
            </a:endParaRPr>
          </a:p>
        </p:txBody>
      </p:sp>
      <p:pic>
        <p:nvPicPr>
          <p:cNvPr id="107525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000" y="1360488"/>
            <a:ext cx="1527175" cy="2476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107526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860550" y="1654175"/>
            <a:ext cx="2936875" cy="22383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107527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81000" y="1654175"/>
            <a:ext cx="1495425" cy="22383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107528" name="Picture 6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715000" y="1438275"/>
            <a:ext cx="3224213" cy="80803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107529" name="Picture 7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762625" y="2074863"/>
            <a:ext cx="2392363" cy="65563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107530" name="Picture 8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66713" y="1922463"/>
            <a:ext cx="3416300" cy="22383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107531" name="Picture 9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2090738" y="1360488"/>
            <a:ext cx="1911350" cy="2635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107532" name="Picture 10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336550" y="2568575"/>
            <a:ext cx="4376738" cy="27146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107533" name="Picture 11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1250950" y="2873375"/>
            <a:ext cx="4184650" cy="4889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107534" name="Picture 12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1258888" y="3254375"/>
            <a:ext cx="2808287" cy="6715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107535" name="Picture 13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341313" y="2924175"/>
            <a:ext cx="568325" cy="28733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107536" name="Picture 14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341313" y="3327400"/>
            <a:ext cx="600075" cy="25558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107537" name="Picture 15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3625850" y="3886200"/>
            <a:ext cx="2328863" cy="6953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107538" name="Picture 16"/>
          <p:cNvPicPr>
            <a:picLocks noChangeAspect="1" noChangeArrowheads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>
            <a:off x="1536700" y="4813300"/>
            <a:ext cx="6305550" cy="6572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107539" name="Picture 17"/>
          <p:cNvPicPr>
            <a:picLocks noChangeAspect="1" noChangeArrowheads="1"/>
          </p:cNvPicPr>
          <p:nvPr/>
        </p:nvPicPr>
        <p:blipFill>
          <a:blip r:embed="rId16"/>
          <a:srcRect/>
          <a:stretch>
            <a:fillRect/>
          </a:stretch>
        </p:blipFill>
        <p:spPr bwMode="auto">
          <a:xfrm>
            <a:off x="1449388" y="5441950"/>
            <a:ext cx="4664075" cy="8001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21" name="Rectangle 18"/>
          <p:cNvSpPr>
            <a:spLocks noChangeArrowheads="1"/>
          </p:cNvSpPr>
          <p:nvPr/>
        </p:nvSpPr>
        <p:spPr bwMode="auto">
          <a:xfrm>
            <a:off x="1460500" y="4813300"/>
            <a:ext cx="6400800" cy="1371600"/>
          </a:xfrm>
          <a:prstGeom prst="roundRect">
            <a:avLst/>
          </a:prstGeom>
          <a:noFill/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24" name="Straight Connector 23"/>
          <p:cNvCxnSpPr/>
          <p:nvPr/>
        </p:nvCxnSpPr>
        <p:spPr>
          <a:xfrm>
            <a:off x="304800" y="3846513"/>
            <a:ext cx="8610600" cy="1587"/>
          </a:xfrm>
          <a:prstGeom prst="line">
            <a:avLst/>
          </a:prstGeom>
          <a:ln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7542" name="Picture 3"/>
          <p:cNvPicPr>
            <a:picLocks noChangeAspect="1" noChangeArrowheads="1"/>
          </p:cNvPicPr>
          <p:nvPr/>
        </p:nvPicPr>
        <p:blipFill>
          <a:blip r:embed="rId17"/>
          <a:srcRect/>
          <a:stretch>
            <a:fillRect/>
          </a:stretch>
        </p:blipFill>
        <p:spPr bwMode="auto">
          <a:xfrm>
            <a:off x="1752600" y="4495800"/>
            <a:ext cx="5719763" cy="2635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27" name="AutoShape 3">
            <a:hlinkClick r:id="rId18" action="ppaction://hlinksldjump"/>
          </p:cNvPr>
          <p:cNvSpPr>
            <a:spLocks noChangeArrowheads="1"/>
          </p:cNvSpPr>
          <p:nvPr/>
        </p:nvSpPr>
        <p:spPr bwMode="auto">
          <a:xfrm>
            <a:off x="8534400" y="1447800"/>
            <a:ext cx="381000" cy="228600"/>
          </a:xfrm>
          <a:prstGeom prst="rightArrow">
            <a:avLst>
              <a:gd name="adj1" fmla="val 50000"/>
              <a:gd name="adj2" fmla="val 41667"/>
            </a:avLst>
          </a:prstGeom>
          <a:solidFill>
            <a:schemeClr val="accent2">
              <a:lumMod val="60000"/>
              <a:lumOff val="40000"/>
            </a:schemeClr>
          </a:solidFill>
          <a:ln w="9360">
            <a:solidFill>
              <a:schemeClr val="accent1">
                <a:lumMod val="75000"/>
              </a:schemeClr>
            </a:solidFill>
            <a:miter lim="800000"/>
            <a:headEnd/>
            <a:tailEnd/>
          </a:ln>
        </p:spPr>
        <p:txBody>
          <a:bodyPr wrap="none" lIns="90000" tIns="46800" rIns="90000" bIns="4680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n-GB" sz="800" dirty="0">
                <a:solidFill>
                  <a:srgbClr val="000000"/>
                </a:solidFill>
                <a:latin typeface="+mn-lt"/>
              </a:rPr>
              <a:t>Return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Wireless Networking and Communications Group</a:t>
            </a:r>
          </a:p>
        </p:txBody>
      </p:sp>
      <p:sp>
        <p:nvSpPr>
          <p:cNvPr id="108546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Extreme Order Statistics</a:t>
            </a: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>
            <a:normAutofit fontScale="62500" lnSpcReduction="20000"/>
          </a:bodyPr>
          <a:lstStyle/>
          <a:p>
            <a:pPr>
              <a:defRPr/>
            </a:pPr>
            <a:fld id="{FBD8BA0D-579E-46F5-9B1F-C9552583215F}" type="slidenum">
              <a:rPr lang="en-US"/>
              <a:pPr>
                <a:defRPr/>
              </a:pPr>
              <a:t>83</a:t>
            </a:fld>
            <a:endParaRPr lang="en-US"/>
          </a:p>
        </p:txBody>
      </p:sp>
      <p:sp>
        <p:nvSpPr>
          <p:cNvPr id="4" name="Slide Number Placeholder 3"/>
          <p:cNvSpPr txBox="1">
            <a:spLocks noGrp="1"/>
          </p:cNvSpPr>
          <p:nvPr/>
        </p:nvSpPr>
        <p:spPr>
          <a:xfrm>
            <a:off x="0" y="1055688"/>
            <a:ext cx="304800" cy="244475"/>
          </a:xfrm>
          <a:prstGeom prst="rect">
            <a:avLst/>
          </a:prstGeom>
          <a:noFill/>
        </p:spPr>
        <p:txBody>
          <a:bodyPr anchor="ctr">
            <a:normAutofit fontScale="62500" lnSpcReduction="20000"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fld id="{F5D05725-0E95-4614-8173-911685852826}" type="slidenum">
              <a:rPr lang="en-US" sz="1400" b="1">
                <a:solidFill>
                  <a:srgbClr val="FFFFFF"/>
                </a:solidFill>
                <a:latin typeface="+mn-lt"/>
              </a:rPr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t>83</a:t>
            </a:fld>
            <a:endParaRPr lang="en-US" sz="1400" b="1">
              <a:solidFill>
                <a:srgbClr val="FFFFFF"/>
              </a:solidFill>
              <a:latin typeface="+mn-lt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3850" y="3513138"/>
            <a:ext cx="4311650" cy="2279650"/>
          </a:xfrm>
          <a:prstGeom prst="rect">
            <a:avLst/>
          </a:prstGeom>
          <a:ln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16463" y="3505200"/>
            <a:ext cx="4279900" cy="2295525"/>
          </a:xfrm>
          <a:prstGeom prst="rect">
            <a:avLst/>
          </a:prstGeom>
          <a:ln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pic>
        <p:nvPicPr>
          <p:cNvPr id="9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24000" y="1371600"/>
            <a:ext cx="6324600" cy="1936750"/>
          </a:xfrm>
          <a:prstGeom prst="roundRect">
            <a:avLst/>
          </a:prstGeom>
          <a:noFill/>
          <a:ln w="9525">
            <a:solidFill>
              <a:schemeClr val="accent2">
                <a:lumMod val="75000"/>
              </a:schemeClr>
            </a:solidFill>
            <a:round/>
            <a:headEnd/>
            <a:tailEnd/>
          </a:ln>
          <a:effectLst/>
        </p:spPr>
      </p:pic>
      <p:sp>
        <p:nvSpPr>
          <p:cNvPr id="12" name="AutoShape 3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8534400" y="1447800"/>
            <a:ext cx="381000" cy="228600"/>
          </a:xfrm>
          <a:prstGeom prst="rightArrow">
            <a:avLst>
              <a:gd name="adj1" fmla="val 50000"/>
              <a:gd name="adj2" fmla="val 41667"/>
            </a:avLst>
          </a:prstGeom>
          <a:solidFill>
            <a:schemeClr val="accent2">
              <a:lumMod val="60000"/>
              <a:lumOff val="40000"/>
            </a:schemeClr>
          </a:solidFill>
          <a:ln w="9360">
            <a:solidFill>
              <a:schemeClr val="accent1">
                <a:lumMod val="75000"/>
              </a:schemeClr>
            </a:solidFill>
            <a:miter lim="800000"/>
            <a:headEnd/>
            <a:tailEnd/>
          </a:ln>
        </p:spPr>
        <p:txBody>
          <a:bodyPr wrap="none" lIns="90000" tIns="46800" rIns="90000" bIns="4680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n-GB" sz="800" dirty="0">
                <a:solidFill>
                  <a:srgbClr val="000000"/>
                </a:solidFill>
                <a:latin typeface="+mn-lt"/>
              </a:rPr>
              <a:t>Return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Wireless Networking and Communications Group</a:t>
            </a:r>
          </a:p>
        </p:txBody>
      </p:sp>
      <p:sp>
        <p:nvSpPr>
          <p:cNvPr id="109570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Parameter Estimators for Alpha Stable</a:t>
            </a:r>
          </a:p>
        </p:txBody>
      </p:sp>
      <p:sp>
        <p:nvSpPr>
          <p:cNvPr id="22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>
            <a:normAutofit fontScale="62500" lnSpcReduction="20000"/>
          </a:bodyPr>
          <a:lstStyle/>
          <a:p>
            <a:pPr>
              <a:defRPr/>
            </a:pPr>
            <a:fld id="{3EA373EE-A870-4156-85F8-797EC8BC0637}" type="slidenum">
              <a:rPr lang="en-US"/>
              <a:pPr>
                <a:defRPr/>
              </a:pPr>
              <a:t>84</a:t>
            </a:fld>
            <a:endParaRPr lang="en-US"/>
          </a:p>
        </p:txBody>
      </p:sp>
      <p:sp>
        <p:nvSpPr>
          <p:cNvPr id="4" name="Slide Number Placeholder 3"/>
          <p:cNvSpPr txBox="1">
            <a:spLocks noGrp="1"/>
          </p:cNvSpPr>
          <p:nvPr/>
        </p:nvSpPr>
        <p:spPr>
          <a:xfrm>
            <a:off x="0" y="1055688"/>
            <a:ext cx="304800" cy="244475"/>
          </a:xfrm>
          <a:prstGeom prst="rect">
            <a:avLst/>
          </a:prstGeom>
          <a:noFill/>
        </p:spPr>
        <p:txBody>
          <a:bodyPr anchor="ctr">
            <a:normAutofit fontScale="62500" lnSpcReduction="20000"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fld id="{F1256656-A6B9-463F-9C63-C886515F2E46}" type="slidenum">
              <a:rPr lang="en-US" sz="1400" b="1">
                <a:solidFill>
                  <a:srgbClr val="FFFFFF"/>
                </a:solidFill>
                <a:latin typeface="+mn-lt"/>
              </a:rPr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t>84</a:t>
            </a:fld>
            <a:endParaRPr lang="en-US" sz="1400" b="1">
              <a:solidFill>
                <a:srgbClr val="FFFFFF"/>
              </a:solidFill>
              <a:latin typeface="+mn-lt"/>
            </a:endParaRPr>
          </a:p>
        </p:txBody>
      </p:sp>
      <p:pic>
        <p:nvPicPr>
          <p:cNvPr id="109573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35325" y="1941513"/>
            <a:ext cx="2008188" cy="2952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109574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78050" y="2212975"/>
            <a:ext cx="4535488" cy="107156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109575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44525" y="3251200"/>
            <a:ext cx="3543300" cy="74453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109576" name="Picture 6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835525" y="3273425"/>
            <a:ext cx="3576638" cy="6794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109577" name="Picture 7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446463" y="3908425"/>
            <a:ext cx="1976437" cy="6159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109578" name="Picture 8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066800" y="4724400"/>
            <a:ext cx="2711450" cy="148748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109579" name="Picture 9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4876800" y="5029200"/>
            <a:ext cx="2808288" cy="9683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13" name="Rectangle 10"/>
          <p:cNvSpPr>
            <a:spLocks noChangeArrowheads="1"/>
          </p:cNvSpPr>
          <p:nvPr/>
        </p:nvSpPr>
        <p:spPr bwMode="auto">
          <a:xfrm>
            <a:off x="1295400" y="4741863"/>
            <a:ext cx="2125663" cy="1371600"/>
          </a:xfrm>
          <a:prstGeom prst="roundRect">
            <a:avLst/>
          </a:prstGeom>
          <a:noFill/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noFill/>
            </a:endParaRPr>
          </a:p>
        </p:txBody>
      </p:sp>
      <p:pic>
        <p:nvPicPr>
          <p:cNvPr id="15" name="Picture 12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428706" y="1401425"/>
            <a:ext cx="2552701" cy="392113"/>
          </a:xfrm>
          <a:prstGeom prst="roundRect">
            <a:avLst/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  <p:sp>
        <p:nvSpPr>
          <p:cNvPr id="17" name="Rectangle 14"/>
          <p:cNvSpPr>
            <a:spLocks noChangeArrowheads="1"/>
          </p:cNvSpPr>
          <p:nvPr/>
        </p:nvSpPr>
        <p:spPr bwMode="auto">
          <a:xfrm>
            <a:off x="3692525" y="3922713"/>
            <a:ext cx="1600200" cy="609600"/>
          </a:xfrm>
          <a:prstGeom prst="roundRect">
            <a:avLst/>
          </a:prstGeom>
          <a:noFill/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9583" name="Text Box 15"/>
          <p:cNvSpPr txBox="1">
            <a:spLocks noChangeArrowheads="1"/>
          </p:cNvSpPr>
          <p:nvPr/>
        </p:nvSpPr>
        <p:spPr bwMode="auto">
          <a:xfrm>
            <a:off x="3505200" y="5808663"/>
            <a:ext cx="1371600" cy="2762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>
              <a:spcBef>
                <a:spcPts val="75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200" i="1">
                <a:solidFill>
                  <a:srgbClr val="000000"/>
                </a:solidFill>
                <a:latin typeface="Tw Cen MT" pitchFamily="34" charset="0"/>
              </a:rPr>
              <a:t>0 &lt; p &lt; </a:t>
            </a:r>
            <a:r>
              <a:rPr lang="en-GB" sz="1200" i="1">
                <a:solidFill>
                  <a:srgbClr val="000000"/>
                </a:solidFill>
                <a:latin typeface="Tw Cen MT" pitchFamily="34" charset="0"/>
                <a:cs typeface="Arial" charset="0"/>
              </a:rPr>
              <a:t>α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415925" y="1882775"/>
            <a:ext cx="8610600" cy="1588"/>
          </a:xfrm>
          <a:prstGeom prst="line">
            <a:avLst/>
          </a:prstGeom>
          <a:ln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415925" y="4625975"/>
            <a:ext cx="8610600" cy="1588"/>
          </a:xfrm>
          <a:prstGeom prst="line">
            <a:avLst/>
          </a:prstGeom>
          <a:ln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AutoShape 3">
            <a:hlinkClick r:id="rId10" action="ppaction://hlinksldjump"/>
          </p:cNvPr>
          <p:cNvSpPr>
            <a:spLocks noChangeArrowheads="1"/>
          </p:cNvSpPr>
          <p:nvPr/>
        </p:nvSpPr>
        <p:spPr bwMode="auto">
          <a:xfrm>
            <a:off x="8534400" y="1447800"/>
            <a:ext cx="381000" cy="228600"/>
          </a:xfrm>
          <a:prstGeom prst="rightArrow">
            <a:avLst>
              <a:gd name="adj1" fmla="val 50000"/>
              <a:gd name="adj2" fmla="val 41667"/>
            </a:avLst>
          </a:prstGeom>
          <a:solidFill>
            <a:schemeClr val="accent2">
              <a:lumMod val="60000"/>
              <a:lumOff val="40000"/>
            </a:schemeClr>
          </a:solidFill>
          <a:ln w="9360">
            <a:solidFill>
              <a:schemeClr val="accent1">
                <a:lumMod val="75000"/>
              </a:schemeClr>
            </a:solidFill>
            <a:miter lim="800000"/>
            <a:headEnd/>
            <a:tailEnd/>
          </a:ln>
        </p:spPr>
        <p:txBody>
          <a:bodyPr wrap="none" lIns="90000" tIns="46800" rIns="90000" bIns="4680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n-GB" sz="800" dirty="0">
                <a:solidFill>
                  <a:srgbClr val="000000"/>
                </a:solidFill>
                <a:latin typeface="+mn-lt"/>
              </a:rPr>
              <a:t>Return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Wireless Networking and Communications Group</a:t>
            </a:r>
            <a:endParaRPr lang="en-US"/>
          </a:p>
        </p:txBody>
      </p:sp>
      <p:sp>
        <p:nvSpPr>
          <p:cNvPr id="110594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Particle Filtering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>
            <a:normAutofit fontScale="62500" lnSpcReduction="20000"/>
          </a:bodyPr>
          <a:lstStyle/>
          <a:p>
            <a:pPr>
              <a:defRPr/>
            </a:pPr>
            <a:fld id="{80026079-29B7-45F0-812C-E66441B8DAE4}" type="slidenum">
              <a:rPr lang="en-US"/>
              <a:pPr>
                <a:defRPr/>
              </a:pPr>
              <a:t>85</a:t>
            </a:fld>
            <a:endParaRPr lang="en-US"/>
          </a:p>
        </p:txBody>
      </p:sp>
      <p:sp>
        <p:nvSpPr>
          <p:cNvPr id="110596" name="Content Placeholder 4"/>
          <p:cNvSpPr>
            <a:spLocks noGrp="1"/>
          </p:cNvSpPr>
          <p:nvPr>
            <p:ph sz="quarter" idx="1"/>
          </p:nvPr>
        </p:nvSpPr>
        <p:spPr>
          <a:ln w="9525"/>
        </p:spPr>
        <p:txBody>
          <a:bodyPr/>
          <a:lstStyle/>
          <a:p>
            <a:pPr marL="0" indent="0">
              <a:buFont typeface="Wingdings" pitchFamily="2" charset="2"/>
              <a:buNone/>
              <a:tabLst>
                <a:tab pos="0" algn="l"/>
              </a:tabLst>
            </a:pPr>
            <a:r>
              <a:rPr lang="en-US" sz="1800" smtClean="0"/>
              <a:t>Ref:</a:t>
            </a:r>
            <a:r>
              <a:rPr lang="en-US" sz="1800" smtClean="0">
                <a:solidFill>
                  <a:schemeClr val="tx1"/>
                </a:solidFill>
              </a:rPr>
              <a:t> P. Djuric et. al., “Particle Filtering,” </a:t>
            </a:r>
            <a:r>
              <a:rPr lang="en-US" sz="1800" i="1" smtClean="0">
                <a:solidFill>
                  <a:schemeClr val="tx1"/>
                </a:solidFill>
              </a:rPr>
              <a:t>IEEE Signal Processing Magazine</a:t>
            </a:r>
            <a:r>
              <a:rPr lang="en-US" sz="1800" smtClean="0">
                <a:solidFill>
                  <a:schemeClr val="tx1"/>
                </a:solidFill>
              </a:rPr>
              <a:t>, vol. 20, no. 5, September 2003, pp: 19-38.</a:t>
            </a:r>
          </a:p>
        </p:txBody>
      </p:sp>
      <p:pic>
        <p:nvPicPr>
          <p:cNvPr id="110597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667000" y="1970088"/>
            <a:ext cx="4338638" cy="4202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AutoShape 3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8534400" y="1447800"/>
            <a:ext cx="381000" cy="228600"/>
          </a:xfrm>
          <a:prstGeom prst="rightArrow">
            <a:avLst>
              <a:gd name="adj1" fmla="val 50000"/>
              <a:gd name="adj2" fmla="val 41667"/>
            </a:avLst>
          </a:prstGeom>
          <a:solidFill>
            <a:schemeClr val="accent2">
              <a:lumMod val="60000"/>
              <a:lumOff val="40000"/>
            </a:schemeClr>
          </a:solidFill>
          <a:ln w="9360">
            <a:solidFill>
              <a:schemeClr val="accent1">
                <a:lumMod val="75000"/>
              </a:schemeClr>
            </a:solidFill>
            <a:miter lim="800000"/>
            <a:headEnd/>
            <a:tailEnd/>
          </a:ln>
        </p:spPr>
        <p:txBody>
          <a:bodyPr wrap="none" lIns="90000" tIns="46800" rIns="90000" bIns="4680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n-GB" sz="800" dirty="0">
                <a:solidFill>
                  <a:srgbClr val="000000"/>
                </a:solidFill>
                <a:latin typeface="+mn-lt"/>
              </a:rPr>
              <a:t>Return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Wireless Networking and Communications Group</a:t>
            </a:r>
            <a:endParaRPr lang="en-US"/>
          </a:p>
        </p:txBody>
      </p:sp>
      <p:sp>
        <p:nvSpPr>
          <p:cNvPr id="111618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Gaussian Mixture vs. Alpha Stable</a:t>
            </a:r>
            <a:endParaRPr lang="en-GB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>
            <a:normAutofit fontScale="62500" lnSpcReduction="20000"/>
          </a:bodyPr>
          <a:lstStyle/>
          <a:p>
            <a:pPr>
              <a:defRPr/>
            </a:pPr>
            <a:fld id="{229392F7-4D36-4BC1-95F6-F74AFD20079F}" type="slidenum">
              <a:rPr lang="en-US"/>
              <a:pPr>
                <a:defRPr/>
              </a:pPr>
              <a:t>86</a:t>
            </a:fld>
            <a:endParaRPr lang="en-US"/>
          </a:p>
        </p:txBody>
      </p:sp>
      <p:sp>
        <p:nvSpPr>
          <p:cNvPr id="111620" name="Content Placeholder 4"/>
          <p:cNvSpPr>
            <a:spLocks noGrp="1"/>
          </p:cNvSpPr>
          <p:nvPr>
            <p:ph sz="quarter" idx="1"/>
          </p:nvPr>
        </p:nvSpPr>
        <p:spPr>
          <a:ln w="9525"/>
        </p:spPr>
        <p:txBody>
          <a:bodyPr/>
          <a:lstStyle/>
          <a:p>
            <a:r>
              <a:rPr lang="en-US" smtClean="0"/>
              <a:t>Gaussian Mixture vs. Symmetric Alpha Stable</a:t>
            </a:r>
          </a:p>
          <a:p>
            <a:endParaRPr lang="en-GB" smtClean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381000" y="2057400"/>
          <a:ext cx="8534400" cy="320040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318953"/>
                <a:gridCol w="3724102"/>
                <a:gridCol w="3491345"/>
              </a:tblGrid>
              <a:tr h="370840">
                <a:tc>
                  <a:txBody>
                    <a:bodyPr/>
                    <a:lstStyle/>
                    <a:p>
                      <a:endParaRPr lang="en-US" sz="2000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Calibri" pitchFamily="34" charset="0"/>
                        </a:rPr>
                        <a:t>Gaussian Mixture</a:t>
                      </a:r>
                      <a:endParaRPr lang="en-US" sz="2000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Calibri" pitchFamily="34" charset="0"/>
                        </a:rPr>
                        <a:t>Symmetric</a:t>
                      </a:r>
                      <a:r>
                        <a:rPr lang="en-US" sz="2000" baseline="0" dirty="0" smtClean="0">
                          <a:latin typeface="Calibri" pitchFamily="34" charset="0"/>
                        </a:rPr>
                        <a:t> Alpha Stable</a:t>
                      </a:r>
                      <a:endParaRPr lang="en-US" sz="2000" dirty="0">
                        <a:latin typeface="Calibri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Calibri" pitchFamily="34" charset="0"/>
                        </a:rPr>
                        <a:t>Modeling</a:t>
                      </a:r>
                      <a:endParaRPr lang="en-US" sz="2000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Calibri" pitchFamily="34" charset="0"/>
                        </a:rPr>
                        <a:t>Interferers</a:t>
                      </a:r>
                      <a:r>
                        <a:rPr lang="en-US" sz="2000" baseline="0" dirty="0" smtClean="0">
                          <a:latin typeface="Calibri" pitchFamily="34" charset="0"/>
                        </a:rPr>
                        <a:t> distributed </a:t>
                      </a:r>
                      <a:r>
                        <a:rPr lang="en-US" sz="2000" dirty="0" smtClean="0">
                          <a:latin typeface="Calibri" pitchFamily="34" charset="0"/>
                        </a:rPr>
                        <a:t>with</a:t>
                      </a:r>
                      <a:r>
                        <a:rPr lang="en-US" sz="2000" baseline="0" dirty="0" smtClean="0">
                          <a:latin typeface="Calibri" pitchFamily="34" charset="0"/>
                        </a:rPr>
                        <a:t> </a:t>
                      </a:r>
                      <a:r>
                        <a:rPr lang="en-US" sz="2000" baseline="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Calibri" pitchFamily="34" charset="0"/>
                        </a:rPr>
                        <a:t>Guard zone </a:t>
                      </a:r>
                      <a:r>
                        <a:rPr lang="en-US" sz="2000" baseline="0" dirty="0" smtClean="0">
                          <a:latin typeface="Calibri" pitchFamily="34" charset="0"/>
                        </a:rPr>
                        <a:t>around receiver </a:t>
                      </a:r>
                      <a:r>
                        <a:rPr lang="en-US" sz="2000" baseline="0" dirty="0" smtClean="0">
                          <a:solidFill>
                            <a:srgbClr val="0070C0"/>
                          </a:solidFill>
                          <a:latin typeface="Calibri" pitchFamily="34" charset="0"/>
                        </a:rPr>
                        <a:t>(actual or virtual due to PL)</a:t>
                      </a:r>
                      <a:endParaRPr lang="en-US" sz="2000" dirty="0">
                        <a:solidFill>
                          <a:srgbClr val="0070C0"/>
                        </a:solidFill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Calibri" pitchFamily="34" charset="0"/>
                        </a:rPr>
                        <a:t>Interferers</a:t>
                      </a:r>
                      <a:r>
                        <a:rPr lang="en-US" sz="2000" baseline="0" dirty="0" smtClean="0">
                          <a:latin typeface="Calibri" pitchFamily="34" charset="0"/>
                        </a:rPr>
                        <a:t> distributed over </a:t>
                      </a:r>
                      <a:r>
                        <a:rPr lang="en-US" sz="2000" baseline="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Calibri" pitchFamily="34" charset="0"/>
                        </a:rPr>
                        <a:t>entire plane</a:t>
                      </a:r>
                      <a:endParaRPr lang="en-US" sz="2000" dirty="0">
                        <a:latin typeface="Calibri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 err="1" smtClean="0">
                          <a:latin typeface="Calibri" pitchFamily="34" charset="0"/>
                        </a:rPr>
                        <a:t>Pathloss</a:t>
                      </a:r>
                      <a:r>
                        <a:rPr lang="en-US" sz="2000" dirty="0" smtClean="0">
                          <a:latin typeface="Calibri" pitchFamily="34" charset="0"/>
                        </a:rPr>
                        <a:t> Function</a:t>
                      </a:r>
                      <a:endParaRPr lang="en-US" sz="2000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Calibri" pitchFamily="34" charset="0"/>
                        </a:rPr>
                        <a:t>With GZ:  </a:t>
                      </a:r>
                      <a:r>
                        <a:rPr lang="en-US" sz="200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Calibri" pitchFamily="34" charset="0"/>
                        </a:rPr>
                        <a:t>singular</a:t>
                      </a:r>
                      <a:r>
                        <a:rPr lang="en-US" sz="2000" baseline="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Calibri" pitchFamily="34" charset="0"/>
                        </a:rPr>
                        <a:t> / non-singular</a:t>
                      </a:r>
                    </a:p>
                    <a:p>
                      <a:r>
                        <a:rPr lang="en-US" sz="2000" baseline="0" dirty="0" smtClean="0">
                          <a:latin typeface="Calibri" pitchFamily="34" charset="0"/>
                        </a:rPr>
                        <a:t>Entire plane: </a:t>
                      </a:r>
                      <a:r>
                        <a:rPr lang="en-US" sz="2000" baseline="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Calibri" pitchFamily="34" charset="0"/>
                        </a:rPr>
                        <a:t>non-singular</a:t>
                      </a:r>
                      <a:endParaRPr lang="en-US" sz="2000" dirty="0">
                        <a:solidFill>
                          <a:schemeClr val="accent2">
                            <a:lumMod val="75000"/>
                          </a:schemeClr>
                        </a:solidFill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Calibri" pitchFamily="34" charset="0"/>
                        </a:rPr>
                        <a:t>Singular </a:t>
                      </a:r>
                      <a:r>
                        <a:rPr lang="en-US" sz="200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Calibri" pitchFamily="34" charset="0"/>
                        </a:rPr>
                        <a:t>form</a:t>
                      </a:r>
                      <a:endParaRPr lang="en-US" sz="2000" dirty="0">
                        <a:solidFill>
                          <a:schemeClr val="accent2">
                            <a:lumMod val="75000"/>
                          </a:schemeClr>
                        </a:solidFill>
                        <a:latin typeface="Calibri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Calibri" pitchFamily="34" charset="0"/>
                        </a:rPr>
                        <a:t>Thermal</a:t>
                      </a:r>
                      <a:r>
                        <a:rPr lang="en-US" sz="2000" baseline="0" dirty="0" smtClean="0">
                          <a:latin typeface="Calibri" pitchFamily="34" charset="0"/>
                        </a:rPr>
                        <a:t> Noise</a:t>
                      </a:r>
                      <a:endParaRPr lang="en-US" sz="2000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Calibri" pitchFamily="34" charset="0"/>
                        </a:rPr>
                        <a:t>Easily extended</a:t>
                      </a:r>
                      <a:br>
                        <a:rPr lang="en-US" sz="2000" dirty="0" smtClean="0">
                          <a:latin typeface="Calibri" pitchFamily="34" charset="0"/>
                        </a:rPr>
                      </a:br>
                      <a:r>
                        <a:rPr lang="en-US" sz="2000" dirty="0" smtClean="0">
                          <a:latin typeface="Calibri" pitchFamily="34" charset="0"/>
                        </a:rPr>
                        <a:t>(sum is</a:t>
                      </a:r>
                      <a:r>
                        <a:rPr lang="en-US" sz="2000" baseline="0" dirty="0" smtClean="0">
                          <a:latin typeface="Calibri" pitchFamily="34" charset="0"/>
                        </a:rPr>
                        <a:t> Gaussian mixture)</a:t>
                      </a:r>
                      <a:endParaRPr lang="en-US" sz="2000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Calibri" pitchFamily="34" charset="0"/>
                        </a:rPr>
                        <a:t>Not easily extended</a:t>
                      </a:r>
                      <a:r>
                        <a:rPr lang="en-US" sz="2000" baseline="0" dirty="0" smtClean="0">
                          <a:latin typeface="Calibri" pitchFamily="34" charset="0"/>
                        </a:rPr>
                        <a:t> </a:t>
                      </a:r>
                      <a:br>
                        <a:rPr lang="en-US" sz="2000" baseline="0" dirty="0" smtClean="0">
                          <a:latin typeface="Calibri" pitchFamily="34" charset="0"/>
                        </a:rPr>
                      </a:br>
                      <a:r>
                        <a:rPr lang="en-US" sz="2000" baseline="0" dirty="0" smtClean="0">
                          <a:latin typeface="Calibri" pitchFamily="34" charset="0"/>
                        </a:rPr>
                        <a:t>(sum is Middleton Class B)</a:t>
                      </a:r>
                      <a:endParaRPr lang="en-US" sz="2000" dirty="0">
                        <a:latin typeface="Calibri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Calibri" pitchFamily="34" charset="0"/>
                        </a:rPr>
                        <a:t>Outliers</a:t>
                      </a:r>
                      <a:endParaRPr lang="en-US" sz="2000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Calibri" pitchFamily="34" charset="0"/>
                        </a:rPr>
                        <a:t>Easily</a:t>
                      </a:r>
                      <a:r>
                        <a:rPr lang="en-US" sz="2000" baseline="0" dirty="0" smtClean="0">
                          <a:latin typeface="Calibri" pitchFamily="34" charset="0"/>
                        </a:rPr>
                        <a:t> extended to include outliers</a:t>
                      </a:r>
                      <a:endParaRPr lang="en-US" sz="2000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Calibri" pitchFamily="34" charset="0"/>
                        </a:rPr>
                        <a:t>D</a:t>
                      </a:r>
                      <a:r>
                        <a:rPr lang="en-US" sz="2000" baseline="0" dirty="0" smtClean="0">
                          <a:latin typeface="Calibri" pitchFamily="34" charset="0"/>
                        </a:rPr>
                        <a:t>ifficult to include outliers</a:t>
                      </a:r>
                      <a:endParaRPr lang="en-US" sz="2000" dirty="0">
                        <a:latin typeface="Calibri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7" name="AutoShape 3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8534400" y="1447800"/>
            <a:ext cx="381000" cy="228600"/>
          </a:xfrm>
          <a:prstGeom prst="rightArrow">
            <a:avLst>
              <a:gd name="adj1" fmla="val 50000"/>
              <a:gd name="adj2" fmla="val 41667"/>
            </a:avLst>
          </a:prstGeom>
          <a:solidFill>
            <a:schemeClr val="accent2">
              <a:lumMod val="60000"/>
              <a:lumOff val="40000"/>
            </a:schemeClr>
          </a:solidFill>
          <a:ln w="9360">
            <a:solidFill>
              <a:schemeClr val="accent1">
                <a:lumMod val="75000"/>
              </a:schemeClr>
            </a:solidFill>
            <a:miter lim="800000"/>
            <a:headEnd/>
            <a:tailEnd/>
          </a:ln>
        </p:spPr>
        <p:txBody>
          <a:bodyPr wrap="none" lIns="90000" tIns="46800" rIns="90000" bIns="4680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n-GB" sz="800" dirty="0">
                <a:solidFill>
                  <a:srgbClr val="000000"/>
                </a:solidFill>
                <a:latin typeface="+mn-lt"/>
              </a:rPr>
              <a:t>Return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Wireless Networking and Communications Group</a:t>
            </a:r>
          </a:p>
        </p:txBody>
      </p:sp>
      <p:sp>
        <p:nvSpPr>
          <p:cNvPr id="112642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RFI Mitigation in SISO Systems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>
            <a:normAutofit fontScale="62500" lnSpcReduction="20000"/>
          </a:bodyPr>
          <a:lstStyle/>
          <a:p>
            <a:pPr>
              <a:defRPr/>
            </a:pPr>
            <a:fld id="{2EFE0DC5-214C-4507-840A-067CE25BB4C8}" type="slidenum">
              <a:rPr lang="en-US"/>
              <a:pPr>
                <a:defRPr/>
              </a:pPr>
              <a:t>87</a:t>
            </a:fld>
            <a:endParaRPr lang="en-US"/>
          </a:p>
        </p:txBody>
      </p:sp>
      <p:sp>
        <p:nvSpPr>
          <p:cNvPr id="4" name="Slide Number Placeholder 3"/>
          <p:cNvSpPr txBox="1">
            <a:spLocks noGrp="1"/>
          </p:cNvSpPr>
          <p:nvPr/>
        </p:nvSpPr>
        <p:spPr>
          <a:xfrm>
            <a:off x="0" y="1055688"/>
            <a:ext cx="304800" cy="244475"/>
          </a:xfrm>
          <a:prstGeom prst="rect">
            <a:avLst/>
          </a:prstGeom>
          <a:noFill/>
        </p:spPr>
        <p:txBody>
          <a:bodyPr anchor="ctr">
            <a:normAutofit fontScale="62500" lnSpcReduction="20000"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fld id="{2E08C214-5B2A-4CD7-B675-C64805C63A88}" type="slidenum">
              <a:rPr lang="en-US" sz="1400" b="1">
                <a:solidFill>
                  <a:srgbClr val="FFFFFF"/>
                </a:solidFill>
                <a:latin typeface="+mn-lt"/>
              </a:rPr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t>87</a:t>
            </a:fld>
            <a:endParaRPr lang="en-US" sz="1400" b="1">
              <a:solidFill>
                <a:srgbClr val="FFFFFF"/>
              </a:solidFill>
              <a:latin typeface="+mn-lt"/>
            </a:endParaRPr>
          </a:p>
        </p:txBody>
      </p:sp>
      <p:graphicFrame>
        <p:nvGraphicFramePr>
          <p:cNvPr id="20" name="Table 19"/>
          <p:cNvGraphicFramePr>
            <a:graphicFrameLocks noGrp="1"/>
          </p:cNvGraphicFramePr>
          <p:nvPr/>
        </p:nvGraphicFramePr>
        <p:xfrm>
          <a:off x="381000" y="2259442"/>
          <a:ext cx="8610600" cy="3627120"/>
        </p:xfrm>
        <a:graphic>
          <a:graphicData uri="http://schemas.openxmlformats.org/drawingml/2006/table">
            <a:tbl>
              <a:tblPr firstCol="1" bandRow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tableStyleId>{21E4AEA4-8DFA-4A89-87EB-49C32662AFE0}</a:tableStyleId>
              </a:tblPr>
              <a:tblGrid>
                <a:gridCol w="2306411"/>
                <a:gridCol w="6304189"/>
              </a:tblGrid>
              <a:tr h="69732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000" dirty="0" smtClean="0">
                          <a:latin typeface="Calibri" pitchFamily="34" charset="0"/>
                        </a:rPr>
                        <a:t>Computer Platform Noise Modelling</a:t>
                      </a:r>
                    </a:p>
                    <a:p>
                      <a:endParaRPr lang="en-US" sz="2000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Clr>
                          <a:srgbClr val="CC3300"/>
                        </a:buClr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lang="en-GB" sz="2000" dirty="0" smtClean="0">
                          <a:latin typeface="Calibri" pitchFamily="34" charset="0"/>
                        </a:rPr>
                        <a:t>Evaluate fit of measured RFI data to noise models</a:t>
                      </a:r>
                    </a:p>
                    <a:p>
                      <a:pPr marL="225425" indent="-225425">
                        <a:buClr>
                          <a:srgbClr val="CC3300"/>
                        </a:buClr>
                        <a:buFont typeface="Arial" pitchFamily="34" charset="0"/>
                        <a:buChar char="•"/>
                        <a:tabLst>
                          <a:tab pos="225425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lang="en-GB" sz="2000" dirty="0" smtClean="0">
                          <a:latin typeface="Calibri" pitchFamily="34" charset="0"/>
                        </a:rPr>
                        <a:t>Middleton Class A model</a:t>
                      </a:r>
                    </a:p>
                    <a:p>
                      <a:pPr marL="225425" indent="-225425">
                        <a:buClr>
                          <a:srgbClr val="CC3300"/>
                        </a:buClr>
                        <a:buFont typeface="Arial" pitchFamily="34" charset="0"/>
                        <a:buChar char="•"/>
                        <a:tabLst>
                          <a:tab pos="225425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lang="en-GB" sz="2000" dirty="0" smtClean="0">
                          <a:latin typeface="Calibri" pitchFamily="34" charset="0"/>
                        </a:rPr>
                        <a:t>Symmetric Alpha Stable</a:t>
                      </a:r>
                      <a:endParaRPr lang="en-US" sz="2000" dirty="0">
                        <a:latin typeface="Calibri" pitchFamily="34" charset="0"/>
                      </a:endParaRPr>
                    </a:p>
                  </a:txBody>
                  <a:tcPr/>
                </a:tc>
              </a:tr>
              <a:tr h="48601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000" dirty="0" smtClean="0">
                          <a:latin typeface="Calibri" pitchFamily="34" charset="0"/>
                        </a:rPr>
                        <a:t>Parameter Estimation</a:t>
                      </a:r>
                      <a:endParaRPr lang="en-US" sz="2000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000" dirty="0" smtClean="0">
                          <a:latin typeface="Calibri" pitchFamily="34" charset="0"/>
                        </a:rPr>
                        <a:t>Evaluate estimation accuracy </a:t>
                      </a:r>
                      <a:r>
                        <a:rPr lang="en-GB" sz="2000" dirty="0" err="1" smtClean="0">
                          <a:latin typeface="Calibri" pitchFamily="34" charset="0"/>
                        </a:rPr>
                        <a:t>vs</a:t>
                      </a:r>
                      <a:r>
                        <a:rPr lang="en-GB" sz="2000" dirty="0" smtClean="0">
                          <a:latin typeface="Calibri" pitchFamily="34" charset="0"/>
                        </a:rPr>
                        <a:t> complexity tradeoffs</a:t>
                      </a:r>
                      <a:endParaRPr lang="en-US" sz="2000" dirty="0">
                        <a:latin typeface="Calibri" pitchFamily="34" charset="0"/>
                      </a:endParaRPr>
                    </a:p>
                  </a:txBody>
                  <a:tcPr/>
                </a:tc>
              </a:tr>
              <a:tr h="133125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000" dirty="0" smtClean="0">
                          <a:latin typeface="Calibri" pitchFamily="34" charset="0"/>
                        </a:rPr>
                        <a:t>Filtering / Detection</a:t>
                      </a:r>
                      <a:endParaRPr lang="en-US" sz="2000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Clr>
                          <a:srgbClr val="000066"/>
                        </a:buClr>
                        <a:tabLst>
                          <a:tab pos="1138238" algn="l"/>
                          <a:tab pos="2052638" algn="l"/>
                          <a:tab pos="2967038" algn="l"/>
                          <a:tab pos="3881438" algn="l"/>
                          <a:tab pos="4795838" algn="l"/>
                          <a:tab pos="5710238" algn="l"/>
                          <a:tab pos="6624638" algn="l"/>
                          <a:tab pos="7539038" algn="l"/>
                          <a:tab pos="8453438" algn="l"/>
                          <a:tab pos="9367838" algn="l"/>
                          <a:tab pos="10282238" algn="l"/>
                        </a:tabLst>
                      </a:pPr>
                      <a:r>
                        <a:rPr lang="en-GB" sz="2000" dirty="0" smtClean="0">
                          <a:latin typeface="Calibri" pitchFamily="34" charset="0"/>
                        </a:rPr>
                        <a:t>Evaluate communication performance </a:t>
                      </a:r>
                      <a:r>
                        <a:rPr lang="en-GB" sz="2000" dirty="0" err="1" smtClean="0">
                          <a:latin typeface="Calibri" pitchFamily="34" charset="0"/>
                        </a:rPr>
                        <a:t>vs</a:t>
                      </a:r>
                      <a:r>
                        <a:rPr lang="en-GB" sz="2000" dirty="0" smtClean="0">
                          <a:latin typeface="Calibri" pitchFamily="34" charset="0"/>
                        </a:rPr>
                        <a:t> complexity tradeoffs</a:t>
                      </a:r>
                    </a:p>
                    <a:p>
                      <a:pPr marL="176213" indent="-176213">
                        <a:buClr>
                          <a:srgbClr val="CC3300"/>
                        </a:buClr>
                        <a:buFont typeface="Arial" pitchFamily="34" charset="0"/>
                        <a:buChar char="•"/>
                        <a:tabLst>
                          <a:tab pos="1138238" algn="l"/>
                          <a:tab pos="2052638" algn="l"/>
                          <a:tab pos="2967038" algn="l"/>
                          <a:tab pos="3881438" algn="l"/>
                          <a:tab pos="4795838" algn="l"/>
                          <a:tab pos="5710238" algn="l"/>
                          <a:tab pos="6624638" algn="l"/>
                          <a:tab pos="7539038" algn="l"/>
                          <a:tab pos="8453438" algn="l"/>
                          <a:tab pos="9367838" algn="l"/>
                          <a:tab pos="10282238" algn="l"/>
                        </a:tabLst>
                      </a:pPr>
                      <a:r>
                        <a:rPr lang="en-GB" sz="200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Calibri" pitchFamily="34" charset="0"/>
                        </a:rPr>
                        <a:t>Middleton Class A: </a:t>
                      </a:r>
                      <a:r>
                        <a:rPr lang="en-GB" sz="2000" dirty="0" smtClean="0">
                          <a:latin typeface="Calibri" pitchFamily="34" charset="0"/>
                        </a:rPr>
                        <a:t>Correlation receiver, Wiener filtering, and Bayesian detector</a:t>
                      </a:r>
                    </a:p>
                    <a:p>
                      <a:pPr marL="176213" indent="-176213">
                        <a:buClr>
                          <a:srgbClr val="CC3300"/>
                        </a:buClr>
                        <a:buFont typeface="Arial" pitchFamily="34" charset="0"/>
                        <a:buChar char="•"/>
                        <a:tabLst>
                          <a:tab pos="1138238" algn="l"/>
                          <a:tab pos="2052638" algn="l"/>
                          <a:tab pos="2967038" algn="l"/>
                          <a:tab pos="3881438" algn="l"/>
                          <a:tab pos="4795838" algn="l"/>
                          <a:tab pos="5710238" algn="l"/>
                          <a:tab pos="6624638" algn="l"/>
                          <a:tab pos="7539038" algn="l"/>
                          <a:tab pos="8453438" algn="l"/>
                          <a:tab pos="9367838" algn="l"/>
                          <a:tab pos="10282238" algn="l"/>
                        </a:tabLst>
                      </a:pPr>
                      <a:r>
                        <a:rPr lang="en-GB" sz="200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Calibri" pitchFamily="34" charset="0"/>
                        </a:rPr>
                        <a:t>Symmetric Alpha Stable: </a:t>
                      </a:r>
                      <a:r>
                        <a:rPr lang="en-GB" sz="2000" dirty="0" smtClean="0">
                          <a:latin typeface="Calibri" pitchFamily="34" charset="0"/>
                        </a:rPr>
                        <a:t>Myriad filtering, hole punching, and Bayesian detector </a:t>
                      </a:r>
                      <a:endParaRPr lang="en-US" sz="2000" dirty="0">
                        <a:latin typeface="Calibri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1" name="TextBox 20"/>
          <p:cNvSpPr txBox="1"/>
          <p:nvPr/>
        </p:nvSpPr>
        <p:spPr>
          <a:xfrm>
            <a:off x="392113" y="1371600"/>
            <a:ext cx="8610600" cy="84137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>
                <a:solidFill>
                  <a:srgbClr val="000000"/>
                </a:solidFill>
                <a:latin typeface="Calibri" pitchFamily="34" charset="0"/>
              </a:rPr>
              <a:t>Mitigation of computational platform noise in single carrier, single antenna systems </a:t>
            </a:r>
            <a:r>
              <a:rPr lang="en-US">
                <a:solidFill>
                  <a:srgbClr val="B95B22"/>
                </a:solidFill>
                <a:latin typeface="Calibri" pitchFamily="34" charset="0"/>
              </a:rPr>
              <a:t>[Nassar, Gulati, DeYoung, Evans &amp; Tinsley, ICASSP 2008, JSPS 2009]</a:t>
            </a:r>
          </a:p>
        </p:txBody>
      </p:sp>
      <p:sp>
        <p:nvSpPr>
          <p:cNvPr id="8" name="AutoShape 3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8534400" y="1066800"/>
            <a:ext cx="381000" cy="228600"/>
          </a:xfrm>
          <a:prstGeom prst="rightArrow">
            <a:avLst>
              <a:gd name="adj1" fmla="val 50000"/>
              <a:gd name="adj2" fmla="val 41667"/>
            </a:avLst>
          </a:prstGeom>
          <a:solidFill>
            <a:schemeClr val="accent2">
              <a:lumMod val="60000"/>
              <a:lumOff val="40000"/>
            </a:schemeClr>
          </a:solidFill>
          <a:ln w="9360">
            <a:solidFill>
              <a:schemeClr val="accent1">
                <a:lumMod val="75000"/>
              </a:schemeClr>
            </a:solidFill>
            <a:miter lim="800000"/>
            <a:headEnd/>
            <a:tailEnd/>
          </a:ln>
        </p:spPr>
        <p:txBody>
          <a:bodyPr wrap="none" lIns="90000" tIns="46800" rIns="90000" bIns="4680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n-GB" sz="800" dirty="0">
                <a:solidFill>
                  <a:srgbClr val="000000"/>
                </a:solidFill>
                <a:latin typeface="+mn-lt"/>
              </a:rPr>
              <a:t>Return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Wireless Networking and Communications Group</a:t>
            </a:r>
          </a:p>
        </p:txBody>
      </p:sp>
      <p:sp>
        <p:nvSpPr>
          <p:cNvPr id="113666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Filtering and Detection</a:t>
            </a:r>
          </a:p>
        </p:txBody>
      </p:sp>
      <p:sp>
        <p:nvSpPr>
          <p:cNvPr id="31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>
            <a:normAutofit fontScale="62500" lnSpcReduction="20000"/>
          </a:bodyPr>
          <a:lstStyle/>
          <a:p>
            <a:pPr>
              <a:defRPr/>
            </a:pPr>
            <a:fld id="{5DE9DFAE-07AE-4FE2-A63A-4705AE9475C5}" type="slidenum">
              <a:rPr lang="en-US"/>
              <a:pPr>
                <a:defRPr/>
              </a:pPr>
              <a:t>88</a:t>
            </a:fld>
            <a:endParaRPr lang="en-US"/>
          </a:p>
        </p:txBody>
      </p:sp>
      <p:sp>
        <p:nvSpPr>
          <p:cNvPr id="113668" name="Content Placeholder 4"/>
          <p:cNvSpPr>
            <a:spLocks noGrp="1"/>
          </p:cNvSpPr>
          <p:nvPr>
            <p:ph sz="quarter" idx="1"/>
          </p:nvPr>
        </p:nvSpPr>
        <p:spPr>
          <a:ln w="9525"/>
        </p:spPr>
        <p:txBody>
          <a:bodyPr/>
          <a:lstStyle/>
          <a:p>
            <a:pPr>
              <a:buFont typeface="Wingdings" pitchFamily="2" charset="2"/>
              <a:buNone/>
            </a:pPr>
            <a:endParaRPr lang="en-US" smtClean="0"/>
          </a:p>
          <a:p>
            <a:endParaRPr lang="en-US" smtClean="0"/>
          </a:p>
        </p:txBody>
      </p:sp>
      <p:sp>
        <p:nvSpPr>
          <p:cNvPr id="4" name="Slide Number Placeholder 3"/>
          <p:cNvSpPr txBox="1">
            <a:spLocks noGrp="1"/>
          </p:cNvSpPr>
          <p:nvPr/>
        </p:nvSpPr>
        <p:spPr>
          <a:xfrm>
            <a:off x="0" y="1055688"/>
            <a:ext cx="304800" cy="244475"/>
          </a:xfrm>
          <a:prstGeom prst="rect">
            <a:avLst/>
          </a:prstGeom>
          <a:noFill/>
        </p:spPr>
        <p:txBody>
          <a:bodyPr anchor="ctr">
            <a:normAutofit fontScale="62500" lnSpcReduction="20000"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fld id="{7C1F7D93-DEF2-4FB3-9E72-70EE745FCA2F}" type="slidenum">
              <a:rPr lang="en-US" sz="1400" b="1">
                <a:solidFill>
                  <a:srgbClr val="FFFFFF"/>
                </a:solidFill>
                <a:latin typeface="+mn-lt"/>
              </a:rPr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t>88</a:t>
            </a:fld>
            <a:endParaRPr lang="en-US" sz="1400" b="1">
              <a:solidFill>
                <a:srgbClr val="FFFFFF"/>
              </a:solidFill>
              <a:latin typeface="+mn-lt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047750" y="1522413"/>
            <a:ext cx="1066800" cy="68580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latin typeface="Calibri" pitchFamily="34" charset="0"/>
              </a:rPr>
              <a:t>Pulse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latin typeface="Calibri" pitchFamily="34" charset="0"/>
              </a:rPr>
              <a:t>Shaping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409950" y="1522413"/>
            <a:ext cx="1447800" cy="68580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latin typeface="Calibri" pitchFamily="34" charset="0"/>
              </a:rPr>
              <a:t>Pre-Filtering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391150" y="1522413"/>
            <a:ext cx="1143000" cy="68580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latin typeface="Calibri" pitchFamily="34" charset="0"/>
              </a:rPr>
              <a:t>Matched Filter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7143750" y="1522413"/>
            <a:ext cx="1238250" cy="68580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latin typeface="Calibri" pitchFamily="34" charset="0"/>
              </a:rPr>
              <a:t>Detection Rule</a:t>
            </a:r>
          </a:p>
        </p:txBody>
      </p:sp>
      <p:sp>
        <p:nvSpPr>
          <p:cNvPr id="13" name="Plus 12"/>
          <p:cNvSpPr/>
          <p:nvPr/>
        </p:nvSpPr>
        <p:spPr>
          <a:xfrm>
            <a:off x="2659063" y="1782763"/>
            <a:ext cx="152400" cy="152400"/>
          </a:xfrm>
          <a:prstGeom prst="mathPlus">
            <a:avLst/>
          </a:prstGeom>
          <a:ln w="12700"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2590800" y="1711325"/>
            <a:ext cx="304800" cy="304800"/>
          </a:xfrm>
          <a:prstGeom prst="ellipse">
            <a:avLst/>
          </a:prstGeom>
          <a:noFill/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16" name="Straight Arrow Connector 15"/>
          <p:cNvCxnSpPr>
            <a:stCxn id="8" idx="3"/>
            <a:endCxn id="14" idx="2"/>
          </p:cNvCxnSpPr>
          <p:nvPr/>
        </p:nvCxnSpPr>
        <p:spPr>
          <a:xfrm flipV="1">
            <a:off x="2114550" y="1863725"/>
            <a:ext cx="476250" cy="158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>
            <a:stCxn id="14" idx="6"/>
            <a:endCxn id="9" idx="1"/>
          </p:cNvCxnSpPr>
          <p:nvPr/>
        </p:nvCxnSpPr>
        <p:spPr>
          <a:xfrm>
            <a:off x="2895600" y="1863725"/>
            <a:ext cx="514350" cy="158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>
            <a:stCxn id="9" idx="3"/>
            <a:endCxn id="10" idx="1"/>
          </p:cNvCxnSpPr>
          <p:nvPr/>
        </p:nvCxnSpPr>
        <p:spPr>
          <a:xfrm>
            <a:off x="4857750" y="1865313"/>
            <a:ext cx="533400" cy="1587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>
            <a:stCxn id="10" idx="3"/>
            <a:endCxn id="11" idx="1"/>
          </p:cNvCxnSpPr>
          <p:nvPr/>
        </p:nvCxnSpPr>
        <p:spPr>
          <a:xfrm>
            <a:off x="6534150" y="1865313"/>
            <a:ext cx="609600" cy="1587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Arrow Connector 52"/>
          <p:cNvCxnSpPr/>
          <p:nvPr/>
        </p:nvCxnSpPr>
        <p:spPr>
          <a:xfrm>
            <a:off x="514350" y="1887538"/>
            <a:ext cx="533400" cy="1587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Arrow Connector 53"/>
          <p:cNvCxnSpPr/>
          <p:nvPr/>
        </p:nvCxnSpPr>
        <p:spPr>
          <a:xfrm>
            <a:off x="8366125" y="1879600"/>
            <a:ext cx="533400" cy="158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3682" name="TextBox 54"/>
          <p:cNvSpPr txBox="1">
            <a:spLocks noChangeArrowheads="1"/>
          </p:cNvSpPr>
          <p:nvPr/>
        </p:nvSpPr>
        <p:spPr bwMode="auto">
          <a:xfrm>
            <a:off x="1917700" y="1243013"/>
            <a:ext cx="1665288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latin typeface="Calibri" pitchFamily="34" charset="0"/>
              </a:rPr>
              <a:t>Impulsive Noise</a:t>
            </a:r>
          </a:p>
        </p:txBody>
      </p:sp>
      <p:cxnSp>
        <p:nvCxnSpPr>
          <p:cNvPr id="59" name="Straight Arrow Connector 58"/>
          <p:cNvCxnSpPr>
            <a:stCxn id="113682" idx="2"/>
            <a:endCxn id="14" idx="0"/>
          </p:cNvCxnSpPr>
          <p:nvPr/>
        </p:nvCxnSpPr>
        <p:spPr>
          <a:xfrm rot="5400000">
            <a:off x="2697162" y="1658938"/>
            <a:ext cx="98425" cy="635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TextBox 39"/>
          <p:cNvSpPr txBox="1"/>
          <p:nvPr/>
        </p:nvSpPr>
        <p:spPr>
          <a:xfrm>
            <a:off x="533400" y="2252663"/>
            <a:ext cx="4038600" cy="457200"/>
          </a:xfrm>
          <a:prstGeom prst="rect">
            <a:avLst/>
          </a:prstGeom>
          <a:ln>
            <a:noFill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dirty="0">
                <a:latin typeface="Calibri" pitchFamily="34" charset="0"/>
              </a:rPr>
              <a:t>Middleton Class A noise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4800600" y="2252663"/>
            <a:ext cx="4038600" cy="457200"/>
          </a:xfrm>
          <a:prstGeom prst="rect">
            <a:avLst/>
          </a:prstGeom>
          <a:effectLst/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dirty="0">
                <a:latin typeface="Calibri" pitchFamily="34" charset="0"/>
              </a:rPr>
              <a:t>Symmetric Alpha Stable noise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541338" y="2708275"/>
            <a:ext cx="4022725" cy="346710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marL="320040" indent="-320040" algn="ctr" fontAlgn="auto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ct val="75000"/>
              <a:buFont typeface="Wingdings"/>
              <a:buNone/>
              <a:defRPr/>
            </a:pPr>
            <a:r>
              <a:rPr lang="en-US" sz="2400" dirty="0">
                <a:solidFill>
                  <a:srgbClr val="0070C0"/>
                </a:solidFill>
                <a:latin typeface="Calibri" pitchFamily="34" charset="0"/>
              </a:rPr>
              <a:t>Filtering</a:t>
            </a:r>
          </a:p>
          <a:p>
            <a:pPr marL="320040" indent="-320040" fontAlgn="auto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ct val="60000"/>
              <a:buFont typeface="Wingdings"/>
              <a:buChar char=""/>
              <a:defRPr/>
            </a:pPr>
            <a:r>
              <a:rPr lang="en-US" sz="2000" dirty="0">
                <a:solidFill>
                  <a:schemeClr val="tx1"/>
                </a:solidFill>
                <a:latin typeface="Calibri" pitchFamily="34" charset="0"/>
              </a:rPr>
              <a:t>Wiener Filtering (Linear)</a:t>
            </a:r>
          </a:p>
          <a:p>
            <a:pPr marL="320040" indent="-320040" algn="ctr" fontAlgn="auto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ct val="60000"/>
              <a:buFont typeface="Wingdings"/>
              <a:buNone/>
              <a:defRPr/>
            </a:pPr>
            <a:r>
              <a:rPr lang="en-US" sz="2400" dirty="0">
                <a:solidFill>
                  <a:srgbClr val="0070C0"/>
                </a:solidFill>
                <a:latin typeface="Calibri" pitchFamily="34" charset="0"/>
              </a:rPr>
              <a:t>Detection</a:t>
            </a:r>
            <a:endParaRPr lang="en-US" sz="2000" dirty="0">
              <a:solidFill>
                <a:srgbClr val="0070C0"/>
              </a:solidFill>
              <a:latin typeface="Calibri" pitchFamily="34" charset="0"/>
            </a:endParaRPr>
          </a:p>
          <a:p>
            <a:pPr marL="320040" indent="-320040" fontAlgn="auto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ct val="60000"/>
              <a:buFont typeface="Wingdings"/>
              <a:buChar char=""/>
              <a:defRPr/>
            </a:pPr>
            <a:r>
              <a:rPr lang="en-US" sz="2000" dirty="0">
                <a:solidFill>
                  <a:schemeClr val="tx1"/>
                </a:solidFill>
                <a:latin typeface="Calibri" pitchFamily="34" charset="0"/>
              </a:rPr>
              <a:t>Correlation Receiver (Linear)</a:t>
            </a:r>
          </a:p>
          <a:p>
            <a:pPr marL="320040" indent="-320040" fontAlgn="auto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ct val="60000"/>
              <a:buFont typeface="Wingdings"/>
              <a:buChar char=""/>
              <a:defRPr/>
            </a:pPr>
            <a:r>
              <a:rPr lang="en-US" sz="2000" dirty="0">
                <a:solidFill>
                  <a:schemeClr val="tx1"/>
                </a:solidFill>
                <a:latin typeface="Calibri" pitchFamily="34" charset="0"/>
              </a:rPr>
              <a:t>Bayesian Detector</a:t>
            </a:r>
            <a:br>
              <a:rPr lang="en-US" sz="2000" dirty="0">
                <a:solidFill>
                  <a:schemeClr val="tx1"/>
                </a:solidFill>
                <a:latin typeface="Calibri" pitchFamily="34" charset="0"/>
              </a:rPr>
            </a:br>
            <a:r>
              <a:rPr lang="en-US" dirty="0">
                <a:solidFill>
                  <a:schemeClr val="accent2">
                    <a:lumMod val="75000"/>
                  </a:schemeClr>
                </a:solidFill>
                <a:latin typeface="Calibri" pitchFamily="34" charset="0"/>
              </a:rPr>
              <a:t>[</a:t>
            </a:r>
            <a:r>
              <a:rPr lang="en-GB" dirty="0">
                <a:solidFill>
                  <a:schemeClr val="accent2">
                    <a:lumMod val="75000"/>
                  </a:schemeClr>
                </a:solidFill>
                <a:latin typeface="Calibri" pitchFamily="34" charset="0"/>
              </a:rPr>
              <a:t>Spaulding &amp; Middleton, 1977</a:t>
            </a:r>
            <a:r>
              <a:rPr lang="en-US" dirty="0">
                <a:solidFill>
                  <a:schemeClr val="accent2">
                    <a:lumMod val="75000"/>
                  </a:schemeClr>
                </a:solidFill>
                <a:latin typeface="Calibri" pitchFamily="34" charset="0"/>
              </a:rPr>
              <a:t>]</a:t>
            </a:r>
            <a:endParaRPr lang="en-US" sz="2000" dirty="0">
              <a:solidFill>
                <a:schemeClr val="accent2">
                  <a:lumMod val="75000"/>
                </a:schemeClr>
              </a:solidFill>
              <a:latin typeface="Calibri" pitchFamily="34" charset="0"/>
            </a:endParaRPr>
          </a:p>
          <a:p>
            <a:pPr marL="320040" indent="-320040" fontAlgn="auto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ct val="60000"/>
              <a:buFont typeface="Wingdings"/>
              <a:buChar char=""/>
              <a:defRPr/>
            </a:pPr>
            <a:r>
              <a:rPr lang="en-US" sz="2000" dirty="0">
                <a:solidFill>
                  <a:schemeClr val="tx1"/>
                </a:solidFill>
                <a:latin typeface="Calibri" pitchFamily="34" charset="0"/>
              </a:rPr>
              <a:t>Small Signal Approximation to Bayesian detector</a:t>
            </a:r>
            <a:br>
              <a:rPr lang="en-US" sz="2000" dirty="0">
                <a:solidFill>
                  <a:schemeClr val="tx1"/>
                </a:solidFill>
                <a:latin typeface="Calibri" pitchFamily="34" charset="0"/>
              </a:rPr>
            </a:br>
            <a:r>
              <a:rPr lang="en-US" dirty="0">
                <a:solidFill>
                  <a:schemeClr val="accent2">
                    <a:lumMod val="75000"/>
                  </a:schemeClr>
                </a:solidFill>
                <a:latin typeface="Calibri" pitchFamily="34" charset="0"/>
              </a:rPr>
              <a:t>[</a:t>
            </a:r>
            <a:r>
              <a:rPr lang="en-GB" dirty="0">
                <a:solidFill>
                  <a:schemeClr val="accent2">
                    <a:lumMod val="75000"/>
                  </a:schemeClr>
                </a:solidFill>
                <a:latin typeface="Calibri" pitchFamily="34" charset="0"/>
              </a:rPr>
              <a:t>Spaulding &amp; Middleton, 1977</a:t>
            </a:r>
            <a:r>
              <a:rPr lang="en-US" dirty="0">
                <a:solidFill>
                  <a:schemeClr val="accent2">
                    <a:lumMod val="75000"/>
                  </a:schemeClr>
                </a:solidFill>
                <a:latin typeface="Calibri" pitchFamily="34" charset="0"/>
              </a:rPr>
              <a:t>]</a:t>
            </a:r>
            <a:endParaRPr lang="en-US" dirty="0">
              <a:latin typeface="Calibri" pitchFamily="34" charset="0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4808538" y="2716213"/>
            <a:ext cx="4033837" cy="3459162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/>
          <a:lstStyle/>
          <a:p>
            <a:pPr marL="319088" indent="-319088" algn="ctr" fontAlgn="auto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ct val="60000"/>
              <a:buFont typeface="Wingdings" pitchFamily="2" charset="2"/>
              <a:buNone/>
              <a:defRPr/>
            </a:pPr>
            <a:r>
              <a:rPr lang="en-US" sz="2400">
                <a:solidFill>
                  <a:srgbClr val="0070C0"/>
                </a:solidFill>
                <a:latin typeface="Calibri" pitchFamily="34" charset="0"/>
              </a:rPr>
              <a:t>Filtering</a:t>
            </a:r>
            <a:endParaRPr lang="en-US" sz="2000">
              <a:solidFill>
                <a:srgbClr val="0070C0"/>
              </a:solidFill>
              <a:latin typeface="Calibri" pitchFamily="34" charset="0"/>
            </a:endParaRPr>
          </a:p>
          <a:p>
            <a:pPr marL="319088" indent="-319088" fontAlgn="auto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ct val="60000"/>
              <a:buFont typeface="Wingdings" pitchFamily="2" charset="2"/>
              <a:buChar char=""/>
              <a:defRPr/>
            </a:pPr>
            <a:r>
              <a:rPr lang="en-US" sz="2000">
                <a:solidFill>
                  <a:schemeClr val="tx1"/>
                </a:solidFill>
                <a:latin typeface="Calibri" pitchFamily="34" charset="0"/>
              </a:rPr>
              <a:t>Myriad Filtering</a:t>
            </a:r>
            <a:endParaRPr lang="en-GB">
              <a:solidFill>
                <a:srgbClr val="B95B22"/>
              </a:solidFill>
              <a:latin typeface="Calibri" pitchFamily="34" charset="0"/>
            </a:endParaRPr>
          </a:p>
          <a:p>
            <a:pPr marL="776288" lvl="1" indent="-319088" fontAlgn="auto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ct val="60000"/>
              <a:buFont typeface="Wingdings" pitchFamily="2" charset="2"/>
              <a:buChar char=""/>
              <a:defRPr/>
            </a:pPr>
            <a:r>
              <a:rPr lang="en-GB">
                <a:solidFill>
                  <a:srgbClr val="BA8F2D"/>
                </a:solidFill>
                <a:latin typeface="Calibri" pitchFamily="34" charset="0"/>
              </a:rPr>
              <a:t>Optimal Myriad</a:t>
            </a:r>
            <a:br>
              <a:rPr lang="en-GB">
                <a:solidFill>
                  <a:srgbClr val="BA8F2D"/>
                </a:solidFill>
                <a:latin typeface="Calibri" pitchFamily="34" charset="0"/>
              </a:rPr>
            </a:br>
            <a:r>
              <a:rPr lang="en-GB">
                <a:solidFill>
                  <a:srgbClr val="BA8F2D"/>
                </a:solidFill>
                <a:latin typeface="Calibri" pitchFamily="34" charset="0"/>
              </a:rPr>
              <a:t> </a:t>
            </a:r>
            <a:r>
              <a:rPr lang="en-US">
                <a:solidFill>
                  <a:srgbClr val="B95B22"/>
                </a:solidFill>
                <a:latin typeface="Calibri" pitchFamily="34" charset="0"/>
              </a:rPr>
              <a:t>[</a:t>
            </a:r>
            <a:r>
              <a:rPr lang="en-GB">
                <a:solidFill>
                  <a:srgbClr val="B95B22"/>
                </a:solidFill>
                <a:latin typeface="Calibri" pitchFamily="34" charset="0"/>
              </a:rPr>
              <a:t>Gonzalez &amp; Arce, 2001]</a:t>
            </a:r>
          </a:p>
          <a:p>
            <a:pPr marL="776288" lvl="1" indent="-319088" fontAlgn="auto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ct val="60000"/>
              <a:buFont typeface="Wingdings" pitchFamily="2" charset="2"/>
              <a:buChar char=""/>
              <a:defRPr/>
            </a:pPr>
            <a:r>
              <a:rPr lang="en-GB">
                <a:solidFill>
                  <a:srgbClr val="BA8F2D"/>
                </a:solidFill>
                <a:latin typeface="Calibri" pitchFamily="34" charset="0"/>
              </a:rPr>
              <a:t>Selection Myriad</a:t>
            </a:r>
            <a:endParaRPr lang="en-US">
              <a:solidFill>
                <a:srgbClr val="BA8F2D"/>
              </a:solidFill>
              <a:latin typeface="Calibri" pitchFamily="34" charset="0"/>
            </a:endParaRPr>
          </a:p>
          <a:p>
            <a:pPr marL="319088" indent="-319088" fontAlgn="auto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ct val="60000"/>
              <a:buFont typeface="Wingdings" pitchFamily="2" charset="2"/>
              <a:buChar char=""/>
              <a:defRPr/>
            </a:pPr>
            <a:r>
              <a:rPr lang="en-US" sz="2000">
                <a:solidFill>
                  <a:schemeClr val="tx1"/>
                </a:solidFill>
                <a:latin typeface="Calibri" pitchFamily="34" charset="0"/>
              </a:rPr>
              <a:t>Hole Punching</a:t>
            </a:r>
            <a:br>
              <a:rPr lang="en-US" sz="2000">
                <a:solidFill>
                  <a:schemeClr val="tx1"/>
                </a:solidFill>
                <a:latin typeface="Calibri" pitchFamily="34" charset="0"/>
              </a:rPr>
            </a:br>
            <a:r>
              <a:rPr lang="en-US">
                <a:solidFill>
                  <a:srgbClr val="B95B22"/>
                </a:solidFill>
                <a:latin typeface="Calibri" pitchFamily="34" charset="0"/>
              </a:rPr>
              <a:t> [Ambike </a:t>
            </a:r>
            <a:r>
              <a:rPr lang="en-US" i="1">
                <a:solidFill>
                  <a:srgbClr val="B95B22"/>
                </a:solidFill>
                <a:latin typeface="Calibri" pitchFamily="34" charset="0"/>
              </a:rPr>
              <a:t>et al</a:t>
            </a:r>
            <a:r>
              <a:rPr lang="en-US">
                <a:solidFill>
                  <a:srgbClr val="B95B22"/>
                </a:solidFill>
                <a:latin typeface="Calibri" pitchFamily="34" charset="0"/>
              </a:rPr>
              <a:t>., 1994]</a:t>
            </a:r>
          </a:p>
          <a:p>
            <a:pPr marL="319088" indent="-319088" algn="ctr" fontAlgn="auto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ct val="60000"/>
              <a:buFont typeface="Wingdings" pitchFamily="2" charset="2"/>
              <a:buNone/>
              <a:defRPr/>
            </a:pPr>
            <a:r>
              <a:rPr lang="en-US" sz="2400">
                <a:solidFill>
                  <a:srgbClr val="0070C0"/>
                </a:solidFill>
                <a:latin typeface="Calibri" pitchFamily="34" charset="0"/>
              </a:rPr>
              <a:t>Detection</a:t>
            </a:r>
          </a:p>
          <a:p>
            <a:pPr marL="319088" indent="-319088" fontAlgn="auto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ct val="60000"/>
              <a:buFont typeface="Wingdings" pitchFamily="2" charset="2"/>
              <a:buChar char=""/>
              <a:defRPr/>
            </a:pPr>
            <a:r>
              <a:rPr lang="en-US" sz="2000">
                <a:solidFill>
                  <a:schemeClr val="tx1"/>
                </a:solidFill>
                <a:latin typeface="Calibri" pitchFamily="34" charset="0"/>
              </a:rPr>
              <a:t>Correlation Receiver (Linear)</a:t>
            </a:r>
          </a:p>
          <a:p>
            <a:pPr marL="319088" indent="-319088" fontAlgn="auto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ct val="60000"/>
              <a:buFont typeface="Wingdings" pitchFamily="2" charset="2"/>
              <a:buChar char=""/>
              <a:defRPr/>
            </a:pPr>
            <a:r>
              <a:rPr lang="en-US" sz="2000">
                <a:solidFill>
                  <a:schemeClr val="tx1"/>
                </a:solidFill>
                <a:latin typeface="Calibri" pitchFamily="34" charset="0"/>
              </a:rPr>
              <a:t>MAP approximation</a:t>
            </a:r>
            <a:br>
              <a:rPr lang="en-US" sz="2000">
                <a:solidFill>
                  <a:schemeClr val="tx1"/>
                </a:solidFill>
                <a:latin typeface="Calibri" pitchFamily="34" charset="0"/>
              </a:rPr>
            </a:br>
            <a:r>
              <a:rPr lang="en-US">
                <a:solidFill>
                  <a:srgbClr val="B95B22"/>
                </a:solidFill>
                <a:latin typeface="Calibri" pitchFamily="34" charset="0"/>
              </a:rPr>
              <a:t>[</a:t>
            </a:r>
            <a:r>
              <a:rPr lang="en-GB">
                <a:solidFill>
                  <a:srgbClr val="B95B22"/>
                </a:solidFill>
                <a:latin typeface="Calibri" pitchFamily="34" charset="0"/>
                <a:cs typeface="Arial" pitchFamily="34" charset="0"/>
              </a:rPr>
              <a:t>Kuruoglu, 1998]</a:t>
            </a:r>
            <a:endParaRPr lang="en-US">
              <a:solidFill>
                <a:srgbClr val="B95B22"/>
              </a:solidFill>
              <a:latin typeface="Calibri" pitchFamily="34" charset="0"/>
              <a:cs typeface="Arial" pitchFamily="34" charset="0"/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3810000" y="228600"/>
            <a:ext cx="5105400" cy="1230313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marL="230188" lvl="1" indent="-230188"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dirty="0">
                <a:solidFill>
                  <a:srgbClr val="0070C0"/>
                </a:solidFill>
                <a:latin typeface="Calibri" pitchFamily="34" charset="0"/>
              </a:rPr>
              <a:t>Assumption</a:t>
            </a:r>
          </a:p>
          <a:p>
            <a:pPr marL="230188" lvl="1" indent="-230188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latin typeface="Calibri" pitchFamily="34" charset="0"/>
              </a:rPr>
              <a:t>Multiple samples of the received signal are available</a:t>
            </a:r>
          </a:p>
          <a:p>
            <a:pPr marL="230188" lvl="1" indent="-230188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i="1" dirty="0">
                <a:latin typeface="Calibri" pitchFamily="34" charset="0"/>
              </a:rPr>
              <a:t>N</a:t>
            </a:r>
            <a:r>
              <a:rPr lang="en-US" dirty="0">
                <a:latin typeface="Calibri" pitchFamily="34" charset="0"/>
              </a:rPr>
              <a:t> Path Diversity </a:t>
            </a:r>
            <a:r>
              <a:rPr lang="en-US" dirty="0">
                <a:solidFill>
                  <a:schemeClr val="accent2">
                    <a:lumMod val="75000"/>
                  </a:schemeClr>
                </a:solidFill>
                <a:latin typeface="Calibri" pitchFamily="34" charset="0"/>
              </a:rPr>
              <a:t>[Miller, 1972]</a:t>
            </a:r>
          </a:p>
          <a:p>
            <a:pPr marL="230188" lvl="1" indent="-230188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>
                <a:latin typeface="Calibri" pitchFamily="34" charset="0"/>
              </a:rPr>
              <a:t>Oversampling by </a:t>
            </a:r>
            <a:r>
              <a:rPr lang="en-US" i="1" dirty="0">
                <a:latin typeface="Calibri" pitchFamily="34" charset="0"/>
              </a:rPr>
              <a:t>N</a:t>
            </a:r>
            <a:r>
              <a:rPr lang="en-US" dirty="0">
                <a:latin typeface="Calibri" pitchFamily="34" charset="0"/>
              </a:rPr>
              <a:t> </a:t>
            </a:r>
            <a:r>
              <a:rPr lang="en-US" dirty="0">
                <a:solidFill>
                  <a:schemeClr val="accent2">
                    <a:lumMod val="75000"/>
                  </a:schemeClr>
                </a:solidFill>
                <a:latin typeface="Calibri" pitchFamily="34" charset="0"/>
              </a:rPr>
              <a:t>[Middleton, 1977]</a:t>
            </a:r>
            <a:endParaRPr lang="en-US" dirty="0"/>
          </a:p>
        </p:txBody>
      </p:sp>
      <p:sp>
        <p:nvSpPr>
          <p:cNvPr id="26" name="AutoShape 3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8534400" y="1447800"/>
            <a:ext cx="381000" cy="228600"/>
          </a:xfrm>
          <a:prstGeom prst="rightArrow">
            <a:avLst>
              <a:gd name="adj1" fmla="val 50000"/>
              <a:gd name="adj2" fmla="val 41667"/>
            </a:avLst>
          </a:prstGeom>
          <a:solidFill>
            <a:schemeClr val="accent2">
              <a:lumMod val="60000"/>
              <a:lumOff val="40000"/>
            </a:schemeClr>
          </a:solidFill>
          <a:ln w="9360">
            <a:solidFill>
              <a:schemeClr val="accent1">
                <a:lumMod val="75000"/>
              </a:schemeClr>
            </a:solidFill>
            <a:miter lim="800000"/>
            <a:headEnd/>
            <a:tailEnd/>
          </a:ln>
        </p:spPr>
        <p:txBody>
          <a:bodyPr wrap="none" lIns="90000" tIns="46800" rIns="90000" bIns="4680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n-GB" sz="800" dirty="0">
                <a:solidFill>
                  <a:srgbClr val="000000"/>
                </a:solidFill>
                <a:latin typeface="+mn-lt"/>
              </a:rPr>
              <a:t>Return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 animBg="1"/>
      <p:bldP spid="50" grpId="1" animBg="1"/>
    </p:bld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Wireless Networking and Communications Group</a:t>
            </a:r>
          </a:p>
        </p:txBody>
      </p:sp>
      <p:sp>
        <p:nvSpPr>
          <p:cNvPr id="115714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Results: Class A Detection</a:t>
            </a:r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>
            <a:normAutofit fontScale="62500" lnSpcReduction="20000"/>
          </a:bodyPr>
          <a:lstStyle/>
          <a:p>
            <a:pPr>
              <a:defRPr/>
            </a:pPr>
            <a:fld id="{F72DB8A4-AA74-4641-9682-D126C2E966AB}" type="slidenum">
              <a:rPr lang="en-US"/>
              <a:pPr>
                <a:defRPr/>
              </a:pPr>
              <a:t>89</a:t>
            </a:fld>
            <a:endParaRPr lang="en-US"/>
          </a:p>
        </p:txBody>
      </p:sp>
      <p:sp>
        <p:nvSpPr>
          <p:cNvPr id="4" name="Slide Number Placeholder 3"/>
          <p:cNvSpPr txBox="1">
            <a:spLocks noGrp="1"/>
          </p:cNvSpPr>
          <p:nvPr/>
        </p:nvSpPr>
        <p:spPr>
          <a:xfrm>
            <a:off x="0" y="1055688"/>
            <a:ext cx="304800" cy="244475"/>
          </a:xfrm>
          <a:prstGeom prst="rect">
            <a:avLst/>
          </a:prstGeom>
          <a:noFill/>
        </p:spPr>
        <p:txBody>
          <a:bodyPr anchor="ctr">
            <a:normAutofit fontScale="62500" lnSpcReduction="20000"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fld id="{31558B3A-7685-4733-9EFE-EFB3488F3720}" type="slidenum">
              <a:rPr lang="en-US" sz="1400" b="1">
                <a:solidFill>
                  <a:srgbClr val="FFFFFF"/>
                </a:solidFill>
                <a:latin typeface="+mn-lt"/>
              </a:rPr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t>89</a:t>
            </a:fld>
            <a:endParaRPr lang="en-US" sz="1400" b="1">
              <a:solidFill>
                <a:srgbClr val="FFFFFF"/>
              </a:solidFill>
              <a:latin typeface="+mn-lt"/>
            </a:endParaRPr>
          </a:p>
        </p:txBody>
      </p:sp>
      <p:graphicFrame>
        <p:nvGraphicFramePr>
          <p:cNvPr id="42003" name="Group 19"/>
          <p:cNvGraphicFramePr>
            <a:graphicFrameLocks noGrp="1"/>
          </p:cNvGraphicFramePr>
          <p:nvPr/>
        </p:nvGraphicFramePr>
        <p:xfrm>
          <a:off x="5029200" y="2055813"/>
          <a:ext cx="3962400" cy="1066800"/>
        </p:xfrm>
        <a:graphic>
          <a:graphicData uri="http://schemas.openxmlformats.org/drawingml/2006/table">
            <a:tbl>
              <a:tblPr/>
              <a:tblGrid>
                <a:gridCol w="2363788"/>
                <a:gridCol w="1598612"/>
              </a:tblGrid>
              <a:tr h="9302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0" i="0" u="sng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Pulse shape</a:t>
                      </a:r>
                      <a:br>
                        <a:rPr kumimoji="0" lang="en-GB" sz="1600" b="0" i="0" u="sng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</a:br>
                      <a:r>
                        <a:rPr kumimoji="0" lang="en-GB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Raised cosine</a:t>
                      </a:r>
                      <a:br>
                        <a:rPr kumimoji="0" lang="en-GB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</a:br>
                      <a:r>
                        <a:rPr kumimoji="0" lang="en-GB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10 samples per symbol</a:t>
                      </a:r>
                      <a:br>
                        <a:rPr kumimoji="0" lang="en-GB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</a:br>
                      <a:r>
                        <a:rPr kumimoji="0" lang="en-GB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10 symbols per pulse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00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00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00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0" i="0" u="sng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Channel</a:t>
                      </a:r>
                      <a:br>
                        <a:rPr kumimoji="0" lang="en-GB" sz="1600" b="0" i="0" u="sng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</a:br>
                      <a:r>
                        <a:rPr kumimoji="0" lang="en-GB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A = 0.35</a:t>
                      </a:r>
                      <a:br>
                        <a:rPr kumimoji="0" lang="en-GB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</a:br>
                      <a:r>
                        <a:rPr kumimoji="0" lang="en-GB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ymbol" pitchFamily="18" charset="2"/>
                        </a:rPr>
                        <a:t></a:t>
                      </a:r>
                      <a:r>
                        <a:rPr kumimoji="0" lang="en-GB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 = 0.5 × 10</a:t>
                      </a:r>
                      <a:r>
                        <a:rPr kumimoji="0" lang="en-GB" sz="1600" b="0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-3</a:t>
                      </a:r>
                      <a:br>
                        <a:rPr kumimoji="0" lang="en-GB" sz="1600" b="0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</a:br>
                      <a:r>
                        <a:rPr kumimoji="0" lang="en-GB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Memoryless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w="100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00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00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12" name="Group 34"/>
          <p:cNvGraphicFramePr>
            <a:graphicFrameLocks noGrp="1"/>
          </p:cNvGraphicFramePr>
          <p:nvPr/>
        </p:nvGraphicFramePr>
        <p:xfrm>
          <a:off x="5029200" y="3200400"/>
          <a:ext cx="3962396" cy="2377440"/>
        </p:xfrm>
        <a:graphic>
          <a:graphicData uri="http://schemas.openxmlformats.org/drawingml/2006/table">
            <a:tbl>
              <a:tblPr firstRow="1">
                <a:tableStyleId>{284E427A-3D55-4303-BF80-6455036E1DE7}</a:tableStyleId>
              </a:tblPr>
              <a:tblGrid>
                <a:gridCol w="1295400"/>
                <a:gridCol w="1295400"/>
                <a:gridCol w="1371596"/>
              </a:tblGrid>
              <a:tr h="51529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65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i="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Calibri" pitchFamily="34" charset="0"/>
                        </a:rPr>
                        <a:t>Method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AR PL ShanHeiSun Uni"/>
                        <a:cs typeface="AR PL ShanHeiSun Uni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65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i="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Calibri" pitchFamily="34" charset="0"/>
                        </a:rPr>
                        <a:t>Comp. Complexity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AR PL ShanHeiSun Uni"/>
                        <a:cs typeface="AR PL ShanHeiSun Uni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65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i="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Calibri" pitchFamily="34" charset="0"/>
                        </a:rPr>
                        <a:t>Detection Perform.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AR PL ShanHeiSun Uni"/>
                        <a:cs typeface="AR PL ShanHeiSun Uni"/>
                      </a:endParaRPr>
                    </a:p>
                  </a:txBody>
                  <a:tcPr horzOverflow="overflow"/>
                </a:tc>
              </a:tr>
              <a:tr h="29728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65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i="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Calibri" pitchFamily="34" charset="0"/>
                        </a:rPr>
                        <a:t>Correl.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AR PL ShanHeiSun Uni"/>
                        <a:cs typeface="AR PL ShanHeiSun Uni"/>
                      </a:endParaRPr>
                    </a:p>
                  </a:txBody>
                  <a:tcPr horzOverflow="overflow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65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i="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Calibri" pitchFamily="34" charset="0"/>
                        </a:rPr>
                        <a:t>Low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Calibri" pitchFamily="34" charset="0"/>
                        <a:ea typeface="AR PL ShanHeiSun Uni"/>
                        <a:cs typeface="Arial" pitchFamily="34" charset="0"/>
                      </a:endParaRPr>
                    </a:p>
                  </a:txBody>
                  <a:tcPr horzOverflow="overflow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65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i="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Calibri" pitchFamily="34" charset="0"/>
                        </a:rPr>
                        <a:t>Low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Calibri" pitchFamily="34" charset="0"/>
                        <a:ea typeface="AR PL ShanHeiSun Uni"/>
                        <a:cs typeface="Arial" pitchFamily="34" charset="0"/>
                      </a:endParaRPr>
                    </a:p>
                  </a:txBody>
                  <a:tcPr horzOverflow="overflow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30502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65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i="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Calibri" pitchFamily="34" charset="0"/>
                        </a:rPr>
                        <a:t>Wiener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AR PL ShanHeiSun Uni"/>
                        <a:cs typeface="AR PL ShanHeiSun Uni"/>
                      </a:endParaRPr>
                    </a:p>
                  </a:txBody>
                  <a:tcPr horzOverflow="overflow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65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i="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Calibri" pitchFamily="34" charset="0"/>
                        </a:rPr>
                        <a:t>Medium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Calibri" pitchFamily="34" charset="0"/>
                        <a:ea typeface="AR PL ShanHeiSun Uni"/>
                        <a:cs typeface="Arial" pitchFamily="34" charset="0"/>
                      </a:endParaRPr>
                    </a:p>
                  </a:txBody>
                  <a:tcPr horzOverflow="overflow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65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i="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Calibri" pitchFamily="34" charset="0"/>
                        </a:rPr>
                        <a:t>Low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Calibri" pitchFamily="34" charset="0"/>
                        <a:ea typeface="AR PL ShanHeiSun Uni"/>
                        <a:cs typeface="Arial" pitchFamily="34" charset="0"/>
                      </a:endParaRPr>
                    </a:p>
                  </a:txBody>
                  <a:tcPr horzOverflow="overflow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51529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65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i="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Calibri" pitchFamily="34" charset="0"/>
                        </a:rPr>
                        <a:t>Bayesian S.S. Approx.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AR PL ShanHeiSun Uni"/>
                        <a:cs typeface="AR PL ShanHeiSun Uni"/>
                      </a:endParaRPr>
                    </a:p>
                  </a:txBody>
                  <a:tcPr horzOverflow="overflow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65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i="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Calibri" pitchFamily="34" charset="0"/>
                        </a:rPr>
                        <a:t>Medium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Calibri" pitchFamily="34" charset="0"/>
                        <a:ea typeface="AR PL ShanHeiSun Uni"/>
                        <a:cs typeface="Arial" pitchFamily="34" charset="0"/>
                      </a:endParaRPr>
                    </a:p>
                  </a:txBody>
                  <a:tcPr horzOverflow="overflow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65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i="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Calibri" pitchFamily="34" charset="0"/>
                        </a:rPr>
                        <a:t>High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Calibri" pitchFamily="34" charset="0"/>
                        <a:ea typeface="AR PL ShanHeiSun Uni"/>
                        <a:cs typeface="Arial" pitchFamily="34" charset="0"/>
                      </a:endParaRPr>
                    </a:p>
                  </a:txBody>
                  <a:tcPr horzOverflow="overflow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29728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65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i="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Calibri" pitchFamily="34" charset="0"/>
                        </a:rPr>
                        <a:t>Bayesian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AR PL ShanHeiSun Uni"/>
                        <a:cs typeface="AR PL ShanHeiSun Uni"/>
                      </a:endParaRPr>
                    </a:p>
                  </a:txBody>
                  <a:tcPr horzOverflow="overflow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65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i="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Calibri" pitchFamily="34" charset="0"/>
                        </a:rPr>
                        <a:t>High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Calibri" pitchFamily="34" charset="0"/>
                        <a:ea typeface="AR PL ShanHeiSun Uni"/>
                        <a:cs typeface="Arial" pitchFamily="34" charset="0"/>
                      </a:endParaRPr>
                    </a:p>
                  </a:txBody>
                  <a:tcPr horzOverflow="overflow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65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i="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Calibri" pitchFamily="34" charset="0"/>
                        </a:rPr>
                        <a:t>High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Calibri" pitchFamily="34" charset="0"/>
                        <a:ea typeface="AR PL ShanHeiSun Uni"/>
                        <a:cs typeface="Arial" pitchFamily="34" charset="0"/>
                      </a:endParaRPr>
                    </a:p>
                  </a:txBody>
                  <a:tcPr horzOverflow="overflow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115725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752600"/>
            <a:ext cx="5334000" cy="401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5726" name="TextBox 8"/>
          <p:cNvSpPr txBox="1">
            <a:spLocks noChangeArrowheads="1"/>
          </p:cNvSpPr>
          <p:nvPr/>
        </p:nvSpPr>
        <p:spPr bwMode="auto">
          <a:xfrm>
            <a:off x="1066800" y="1524000"/>
            <a:ext cx="33528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solidFill>
                  <a:srgbClr val="0070C0"/>
                </a:solidFill>
                <a:latin typeface="Tw Cen MT" pitchFamily="34" charset="0"/>
              </a:rPr>
              <a:t>Communication Performance</a:t>
            </a:r>
          </a:p>
        </p:txBody>
      </p:sp>
      <p:sp>
        <p:nvSpPr>
          <p:cNvPr id="115727" name="Text Box 20"/>
          <p:cNvSpPr txBox="1">
            <a:spLocks noChangeArrowheads="1"/>
          </p:cNvSpPr>
          <p:nvPr/>
        </p:nvSpPr>
        <p:spPr bwMode="auto">
          <a:xfrm>
            <a:off x="5029200" y="1568450"/>
            <a:ext cx="39624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600">
                <a:latin typeface="Calibri" pitchFamily="34" charset="0"/>
              </a:rPr>
              <a:t>Binary Phase Shift Keying</a:t>
            </a:r>
          </a:p>
        </p:txBody>
      </p:sp>
      <p:sp>
        <p:nvSpPr>
          <p:cNvPr id="11" name="AutoShape 3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8534400" y="1447800"/>
            <a:ext cx="381000" cy="228600"/>
          </a:xfrm>
          <a:prstGeom prst="rightArrow">
            <a:avLst>
              <a:gd name="adj1" fmla="val 50000"/>
              <a:gd name="adj2" fmla="val 41667"/>
            </a:avLst>
          </a:prstGeom>
          <a:solidFill>
            <a:schemeClr val="accent2">
              <a:lumMod val="60000"/>
              <a:lumOff val="40000"/>
            </a:schemeClr>
          </a:solidFill>
          <a:ln w="9360">
            <a:solidFill>
              <a:schemeClr val="accent1">
                <a:lumMod val="75000"/>
              </a:schemeClr>
            </a:solidFill>
            <a:miter lim="800000"/>
            <a:headEnd/>
            <a:tailEnd/>
          </a:ln>
        </p:spPr>
        <p:txBody>
          <a:bodyPr wrap="none" lIns="90000" tIns="46800" rIns="90000" bIns="4680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n-GB" sz="800" dirty="0">
                <a:solidFill>
                  <a:srgbClr val="000000"/>
                </a:solidFill>
                <a:latin typeface="+mn-lt"/>
              </a:rPr>
              <a:t>Return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Wireless Networking and Communications Group</a:t>
            </a:r>
            <a:endParaRPr lang="en-US"/>
          </a:p>
        </p:txBody>
      </p:sp>
      <p:sp>
        <p:nvSpPr>
          <p:cNvPr id="24578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Statistical Models</a:t>
            </a:r>
            <a:endParaRPr lang="en-GB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fld id="{9CD825B9-7E79-41D9-A62A-112F920369C0}" type="slidenum">
              <a:rPr lang="en-US"/>
              <a:pPr>
                <a:defRPr/>
              </a:pPr>
              <a:t>9</a:t>
            </a:fld>
            <a:endParaRPr lang="en-US"/>
          </a:p>
        </p:txBody>
      </p:sp>
      <p:sp>
        <p:nvSpPr>
          <p:cNvPr id="24580" name="Content Placeholder 4"/>
          <p:cNvSpPr>
            <a:spLocks noGrp="1"/>
          </p:cNvSpPr>
          <p:nvPr>
            <p:ph sz="quarter" idx="1"/>
          </p:nvPr>
        </p:nvSpPr>
        <p:spPr>
          <a:ln w="9525"/>
        </p:spPr>
        <p:txBody>
          <a:bodyPr/>
          <a:lstStyle/>
          <a:p>
            <a:r>
              <a:rPr lang="en-US" smtClean="0"/>
              <a:t>Symmetric Alpha Stable </a:t>
            </a:r>
            <a:r>
              <a:rPr lang="en-US" sz="2400" smtClean="0">
                <a:solidFill>
                  <a:schemeClr val="accent2"/>
                </a:solidFill>
              </a:rPr>
              <a:t>(isotropic, zero-centered)</a:t>
            </a:r>
            <a:endParaRPr lang="en-US" smtClean="0">
              <a:solidFill>
                <a:schemeClr val="accent2"/>
              </a:solidFill>
            </a:endParaRPr>
          </a:p>
          <a:p>
            <a:pPr lvl="1"/>
            <a:r>
              <a:rPr lang="en-US" smtClean="0">
                <a:solidFill>
                  <a:schemeClr val="accent2"/>
                </a:solidFill>
              </a:rPr>
              <a:t>Characteristic function</a:t>
            </a:r>
          </a:p>
          <a:p>
            <a:pPr lvl="1"/>
            <a:endParaRPr lang="en-US" smtClean="0">
              <a:solidFill>
                <a:schemeClr val="accent2"/>
              </a:solidFill>
            </a:endParaRPr>
          </a:p>
          <a:p>
            <a:pPr lvl="1"/>
            <a:endParaRPr lang="en-US" smtClean="0">
              <a:solidFill>
                <a:schemeClr val="accent2"/>
              </a:solidFill>
            </a:endParaRPr>
          </a:p>
          <a:p>
            <a:r>
              <a:rPr lang="en-US" smtClean="0"/>
              <a:t>Gaussian Mixture Model </a:t>
            </a:r>
            <a:r>
              <a:rPr lang="en-US" sz="2400" smtClean="0">
                <a:solidFill>
                  <a:schemeClr val="accent2"/>
                </a:solidFill>
              </a:rPr>
              <a:t>(isotropic, zero-centered)</a:t>
            </a:r>
            <a:endParaRPr lang="en-US" smtClean="0"/>
          </a:p>
          <a:p>
            <a:pPr lvl="1"/>
            <a:r>
              <a:rPr lang="en-US" smtClean="0">
                <a:solidFill>
                  <a:schemeClr val="accent2"/>
                </a:solidFill>
              </a:rPr>
              <a:t>Amplitude distribution</a:t>
            </a:r>
          </a:p>
          <a:p>
            <a:pPr lvl="1"/>
            <a:endParaRPr lang="en-US" smtClean="0">
              <a:solidFill>
                <a:schemeClr val="accent2"/>
              </a:solidFill>
            </a:endParaRPr>
          </a:p>
          <a:p>
            <a:pPr lvl="1"/>
            <a:endParaRPr lang="en-US" smtClean="0">
              <a:solidFill>
                <a:schemeClr val="accent2"/>
              </a:solidFill>
            </a:endParaRPr>
          </a:p>
          <a:p>
            <a:r>
              <a:rPr lang="en-US" smtClean="0"/>
              <a:t>Middleton Class A </a:t>
            </a:r>
            <a:r>
              <a:rPr lang="en-US" sz="2400" smtClean="0">
                <a:solidFill>
                  <a:schemeClr val="accent2"/>
                </a:solidFill>
              </a:rPr>
              <a:t>(without the additive Gaussian component)</a:t>
            </a:r>
            <a:r>
              <a:rPr lang="en-US" smtClean="0"/>
              <a:t> </a:t>
            </a:r>
          </a:p>
        </p:txBody>
      </p:sp>
      <p:pic>
        <p:nvPicPr>
          <p:cNvPr id="24581" name="Picture 8" descr="addin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7"/>
          <a:srcRect/>
          <a:stretch>
            <a:fillRect/>
          </a:stretch>
        </p:blipFill>
        <p:spPr bwMode="auto">
          <a:xfrm>
            <a:off x="4148138" y="1866900"/>
            <a:ext cx="3052762" cy="358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2" name="Picture 11" descr="addin_tmp.pn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8"/>
          <a:srcRect/>
          <a:stretch>
            <a:fillRect/>
          </a:stretch>
        </p:blipFill>
        <p:spPr bwMode="auto">
          <a:xfrm>
            <a:off x="1138238" y="2341563"/>
            <a:ext cx="7161212" cy="782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3" name="Picture 14" descr="addin_tmp.pn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9"/>
          <a:srcRect/>
          <a:stretch>
            <a:fillRect/>
          </a:stretch>
        </p:blipFill>
        <p:spPr bwMode="auto">
          <a:xfrm>
            <a:off x="4133850" y="3597275"/>
            <a:ext cx="4229100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4" name="Picture 12" descr="addin_tmp.png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0"/>
          <a:srcRect/>
          <a:stretch>
            <a:fillRect/>
          </a:stretch>
        </p:blipFill>
        <p:spPr bwMode="auto">
          <a:xfrm>
            <a:off x="1152525" y="4224338"/>
            <a:ext cx="6391275" cy="784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5" name="Picture 10" descr="addin_tmp.png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1"/>
          <a:srcRect/>
          <a:stretch>
            <a:fillRect/>
          </a:stretch>
        </p:blipFill>
        <p:spPr bwMode="auto">
          <a:xfrm>
            <a:off x="1150938" y="5467350"/>
            <a:ext cx="7535862" cy="795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Wireless Networking and Communications Group</a:t>
            </a:r>
          </a:p>
        </p:txBody>
      </p:sp>
      <p:sp>
        <p:nvSpPr>
          <p:cNvPr id="116738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Results: Alpha Stable Detection</a:t>
            </a:r>
          </a:p>
        </p:txBody>
      </p:sp>
      <p:sp>
        <p:nvSpPr>
          <p:cNvPr id="1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>
            <a:normAutofit fontScale="62500" lnSpcReduction="20000"/>
          </a:bodyPr>
          <a:lstStyle/>
          <a:p>
            <a:pPr>
              <a:defRPr/>
            </a:pPr>
            <a:fld id="{4FA92837-66E3-4892-8488-136145D81567}" type="slidenum">
              <a:rPr lang="en-US"/>
              <a:pPr>
                <a:defRPr/>
              </a:pPr>
              <a:t>90</a:t>
            </a:fld>
            <a:endParaRPr lang="en-US"/>
          </a:p>
        </p:txBody>
      </p:sp>
      <p:sp>
        <p:nvSpPr>
          <p:cNvPr id="4" name="Slide Number Placeholder 3"/>
          <p:cNvSpPr txBox="1">
            <a:spLocks noGrp="1"/>
          </p:cNvSpPr>
          <p:nvPr/>
        </p:nvSpPr>
        <p:spPr>
          <a:xfrm>
            <a:off x="0" y="1055688"/>
            <a:ext cx="304800" cy="244475"/>
          </a:xfrm>
          <a:prstGeom prst="rect">
            <a:avLst/>
          </a:prstGeom>
          <a:noFill/>
        </p:spPr>
        <p:txBody>
          <a:bodyPr anchor="ctr">
            <a:normAutofit fontScale="62500" lnSpcReduction="20000"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fld id="{CFFED31F-CCB2-4BA4-8EBE-3CC062F05080}" type="slidenum">
              <a:rPr lang="en-US" sz="1400" b="1">
                <a:solidFill>
                  <a:srgbClr val="FFFFFF"/>
                </a:solidFill>
                <a:latin typeface="+mn-lt"/>
              </a:rPr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t>90</a:t>
            </a:fld>
            <a:endParaRPr lang="en-US" sz="1400" b="1">
              <a:solidFill>
                <a:srgbClr val="FFFFFF"/>
              </a:solidFill>
              <a:latin typeface="+mn-lt"/>
            </a:endParaRPr>
          </a:p>
        </p:txBody>
      </p:sp>
      <p:sp>
        <p:nvSpPr>
          <p:cNvPr id="8" name="Text Box 4"/>
          <p:cNvSpPr txBox="1">
            <a:spLocks noChangeArrowheads="1"/>
          </p:cNvSpPr>
          <p:nvPr/>
        </p:nvSpPr>
        <p:spPr bwMode="auto">
          <a:xfrm>
            <a:off x="609600" y="5707063"/>
            <a:ext cx="8153400" cy="376237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90000" tIns="46800" rIns="90000" bIns="46800">
            <a:spAutoFit/>
          </a:bodyPr>
          <a:lstStyle/>
          <a:p>
            <a:pPr algn="ctr" fontAlgn="auto">
              <a:spcBef>
                <a:spcPts val="1125"/>
              </a:spcBef>
              <a:spcAft>
                <a:spcPts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n-GB" dirty="0">
                <a:solidFill>
                  <a:srgbClr val="000000"/>
                </a:solidFill>
                <a:latin typeface="Calibri" pitchFamily="34" charset="0"/>
              </a:rPr>
              <a:t>Use dispersion parameter </a:t>
            </a:r>
            <a:r>
              <a:rPr lang="en-GB" dirty="0">
                <a:solidFill>
                  <a:srgbClr val="000000"/>
                </a:solidFill>
                <a:latin typeface="Symbol" pitchFamily="18" charset="2"/>
              </a:rPr>
              <a:t>g</a:t>
            </a:r>
            <a:r>
              <a:rPr lang="en-GB" dirty="0">
                <a:solidFill>
                  <a:srgbClr val="000000"/>
                </a:solidFill>
                <a:latin typeface="Calibri" pitchFamily="34" charset="0"/>
              </a:rPr>
              <a:t> in place of noise variance to generalize SNR</a:t>
            </a:r>
          </a:p>
        </p:txBody>
      </p:sp>
      <p:graphicFrame>
        <p:nvGraphicFramePr>
          <p:cNvPr id="9" name="Group 34"/>
          <p:cNvGraphicFramePr>
            <a:graphicFrameLocks noGrp="1"/>
          </p:cNvGraphicFramePr>
          <p:nvPr/>
        </p:nvGraphicFramePr>
        <p:xfrm>
          <a:off x="4953000" y="1981200"/>
          <a:ext cx="3962396" cy="3200400"/>
        </p:xfrm>
        <a:graphic>
          <a:graphicData uri="http://schemas.openxmlformats.org/drawingml/2006/table">
            <a:tbl>
              <a:tblPr firstRow="1">
                <a:tableStyleId>{284E427A-3D55-4303-BF80-6455036E1DE7}</a:tableStyleId>
              </a:tblPr>
              <a:tblGrid>
                <a:gridCol w="1264594"/>
                <a:gridCol w="1264594"/>
                <a:gridCol w="1433208"/>
              </a:tblGrid>
              <a:tr h="48782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65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Calibri" pitchFamily="34" charset="0"/>
                        </a:rPr>
                        <a:t>Method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AR PL ShanHeiSun Uni"/>
                        <a:cs typeface="AR PL ShanHeiSun Uni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65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Calibri" pitchFamily="34" charset="0"/>
                        </a:rPr>
                        <a:t>Comp. Complexity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AR PL ShanHeiSun Uni"/>
                        <a:cs typeface="AR PL ShanHeiSun Uni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65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Calibri" pitchFamily="34" charset="0"/>
                        </a:rPr>
                        <a:t>Detection Perform.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AR PL ShanHeiSun Uni"/>
                        <a:cs typeface="AR PL ShanHeiSun Uni"/>
                      </a:endParaRPr>
                    </a:p>
                  </a:txBody>
                  <a:tcPr horzOverflow="overflow"/>
                </a:tc>
              </a:tr>
              <a:tr h="48782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65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AR PL ShanHeiSun Uni"/>
                          <a:cs typeface="AR PL ShanHeiSun Uni"/>
                        </a:rPr>
                        <a:t>Hole Punching</a:t>
                      </a:r>
                    </a:p>
                  </a:txBody>
                  <a:tcPr horzOverflow="overflow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65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AR PL ShanHeiSun Uni"/>
                          <a:cs typeface="Arial" pitchFamily="34" charset="0"/>
                        </a:rPr>
                        <a:t>Low</a:t>
                      </a:r>
                    </a:p>
                  </a:txBody>
                  <a:tcPr horzOverflow="overflow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65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AR PL ShanHeiSun Uni"/>
                          <a:cs typeface="Arial" pitchFamily="34" charset="0"/>
                        </a:rPr>
                        <a:t>Medium</a:t>
                      </a:r>
                    </a:p>
                  </a:txBody>
                  <a:tcPr horzOverflow="overflow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48782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65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AR PL ShanHeiSun Uni"/>
                          <a:cs typeface="AR PL ShanHeiSun Uni"/>
                        </a:rPr>
                        <a:t>Selection Myriad</a:t>
                      </a:r>
                    </a:p>
                  </a:txBody>
                  <a:tcPr horzOverflow="overflow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65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AR PL ShanHeiSun Uni"/>
                          <a:cs typeface="Arial" pitchFamily="34" charset="0"/>
                        </a:rPr>
                        <a:t>Low</a:t>
                      </a:r>
                    </a:p>
                  </a:txBody>
                  <a:tcPr horzOverflow="overflow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65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AR PL ShanHeiSun Uni"/>
                          <a:cs typeface="Arial" pitchFamily="34" charset="0"/>
                        </a:rPr>
                        <a:t>Medium</a:t>
                      </a:r>
                    </a:p>
                  </a:txBody>
                  <a:tcPr horzOverflow="overflow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48782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65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AR PL ShanHeiSun Uni"/>
                          <a:cs typeface="AR PL ShanHeiSun Uni"/>
                        </a:rPr>
                        <a:t>MAP Approx.</a:t>
                      </a:r>
                    </a:p>
                  </a:txBody>
                  <a:tcPr horzOverflow="overflow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65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AR PL ShanHeiSun Uni"/>
                          <a:cs typeface="Arial" pitchFamily="34" charset="0"/>
                        </a:rPr>
                        <a:t>Medium</a:t>
                      </a:r>
                    </a:p>
                  </a:txBody>
                  <a:tcPr horzOverflow="overflow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65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AR PL ShanHeiSun Uni"/>
                          <a:cs typeface="Arial" pitchFamily="34" charset="0"/>
                        </a:rPr>
                        <a:t>High</a:t>
                      </a:r>
                    </a:p>
                  </a:txBody>
                  <a:tcPr horzOverflow="overflow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48782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65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AR PL ShanHeiSun Uni"/>
                          <a:cs typeface="AR PL ShanHeiSun Uni"/>
                        </a:rPr>
                        <a:t>Optimal Myriad</a:t>
                      </a:r>
                    </a:p>
                  </a:txBody>
                  <a:tcPr horzOverflow="overflow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65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AR PL ShanHeiSun Uni"/>
                          <a:cs typeface="Arial" pitchFamily="34" charset="0"/>
                        </a:rPr>
                        <a:t>High </a:t>
                      </a:r>
                    </a:p>
                  </a:txBody>
                  <a:tcPr horzOverflow="overflow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65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AR PL ShanHeiSun Uni"/>
                          <a:cs typeface="Arial" pitchFamily="34" charset="0"/>
                        </a:rPr>
                        <a:t>Medium</a:t>
                      </a:r>
                    </a:p>
                  </a:txBody>
                  <a:tcPr horzOverflow="overflow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116743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676400"/>
            <a:ext cx="5334000" cy="401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6744" name="TextBox 11"/>
          <p:cNvSpPr txBox="1">
            <a:spLocks noChangeArrowheads="1"/>
          </p:cNvSpPr>
          <p:nvPr/>
        </p:nvSpPr>
        <p:spPr bwMode="auto">
          <a:xfrm>
            <a:off x="1066800" y="1524000"/>
            <a:ext cx="33528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solidFill>
                  <a:srgbClr val="0070C0"/>
                </a:solidFill>
                <a:latin typeface="Tw Cen MT" pitchFamily="34" charset="0"/>
              </a:rPr>
              <a:t>Communication Performance</a:t>
            </a:r>
          </a:p>
        </p:txBody>
      </p:sp>
      <p:sp>
        <p:nvSpPr>
          <p:cNvPr id="116745" name="Text Box 14"/>
          <p:cNvSpPr txBox="1">
            <a:spLocks noChangeArrowheads="1"/>
          </p:cNvSpPr>
          <p:nvPr/>
        </p:nvSpPr>
        <p:spPr bwMode="auto">
          <a:xfrm>
            <a:off x="5029200" y="1568450"/>
            <a:ext cx="39624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600">
                <a:latin typeface="Calibri" pitchFamily="34" charset="0"/>
              </a:rPr>
              <a:t>Same transmitter settings as previous slide</a:t>
            </a:r>
          </a:p>
        </p:txBody>
      </p:sp>
      <p:sp>
        <p:nvSpPr>
          <p:cNvPr id="11" name="AutoShape 3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8534400" y="1447800"/>
            <a:ext cx="381000" cy="228600"/>
          </a:xfrm>
          <a:prstGeom prst="rightArrow">
            <a:avLst>
              <a:gd name="adj1" fmla="val 50000"/>
              <a:gd name="adj2" fmla="val 41667"/>
            </a:avLst>
          </a:prstGeom>
          <a:solidFill>
            <a:schemeClr val="accent2">
              <a:lumMod val="60000"/>
              <a:lumOff val="40000"/>
            </a:schemeClr>
          </a:solidFill>
          <a:ln w="9360">
            <a:solidFill>
              <a:schemeClr val="accent1">
                <a:lumMod val="75000"/>
              </a:schemeClr>
            </a:solidFill>
            <a:miter lim="800000"/>
            <a:headEnd/>
            <a:tailEnd/>
          </a:ln>
        </p:spPr>
        <p:txBody>
          <a:bodyPr wrap="none" lIns="90000" tIns="46800" rIns="90000" bIns="4680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n-GB" sz="800" dirty="0">
                <a:solidFill>
                  <a:srgbClr val="000000"/>
                </a:solidFill>
                <a:latin typeface="+mn-lt"/>
              </a:rPr>
              <a:t>Return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Wireless Networking and Communications Group</a:t>
            </a:r>
          </a:p>
        </p:txBody>
      </p:sp>
      <p:sp>
        <p:nvSpPr>
          <p:cNvPr id="117762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RFI Mitigation in 2x2 MIMO Systems</a:t>
            </a: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>
            <a:normAutofit fontScale="62500" lnSpcReduction="20000"/>
          </a:bodyPr>
          <a:lstStyle/>
          <a:p>
            <a:pPr>
              <a:defRPr/>
            </a:pPr>
            <a:fld id="{9C4D2703-FD8B-4478-A6B0-B56AA22D890B}" type="slidenum">
              <a:rPr lang="en-US"/>
              <a:pPr>
                <a:defRPr/>
              </a:pPr>
              <a:t>91</a:t>
            </a:fld>
            <a:endParaRPr lang="en-US"/>
          </a:p>
        </p:txBody>
      </p:sp>
      <p:sp>
        <p:nvSpPr>
          <p:cNvPr id="117764" name="Content Placeholder 12"/>
          <p:cNvSpPr>
            <a:spLocks noGrp="1"/>
          </p:cNvSpPr>
          <p:nvPr>
            <p:ph sz="quarter" idx="1"/>
          </p:nvPr>
        </p:nvSpPr>
        <p:spPr>
          <a:ln w="9525"/>
        </p:spPr>
        <p:txBody>
          <a:bodyPr/>
          <a:lstStyle/>
          <a:p>
            <a:endParaRPr lang="en-GB" smtClean="0"/>
          </a:p>
        </p:txBody>
      </p:sp>
      <p:sp>
        <p:nvSpPr>
          <p:cNvPr id="4" name="Slide Number Placeholder 3"/>
          <p:cNvSpPr txBox="1">
            <a:spLocks noGrp="1"/>
          </p:cNvSpPr>
          <p:nvPr/>
        </p:nvSpPr>
        <p:spPr>
          <a:xfrm>
            <a:off x="0" y="1055688"/>
            <a:ext cx="304800" cy="244475"/>
          </a:xfrm>
          <a:prstGeom prst="rect">
            <a:avLst/>
          </a:prstGeom>
          <a:noFill/>
        </p:spPr>
        <p:txBody>
          <a:bodyPr anchor="ctr">
            <a:normAutofit fontScale="62500" lnSpcReduction="20000"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fld id="{A6B82C19-DEE2-4928-9805-CD02E06795E5}" type="slidenum">
              <a:rPr lang="en-US" sz="1400" b="1">
                <a:solidFill>
                  <a:srgbClr val="FFFFFF"/>
                </a:solidFill>
                <a:latin typeface="+mn-lt"/>
              </a:rPr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t>91</a:t>
            </a:fld>
            <a:endParaRPr lang="en-US" sz="1400" b="1">
              <a:solidFill>
                <a:srgbClr val="FFFFFF"/>
              </a:solidFill>
              <a:latin typeface="+mn-lt"/>
            </a:endParaRPr>
          </a:p>
        </p:txBody>
      </p:sp>
      <p:graphicFrame>
        <p:nvGraphicFramePr>
          <p:cNvPr id="8" name="Table 7"/>
          <p:cNvGraphicFramePr>
            <a:graphicFrameLocks noGrp="1"/>
          </p:cNvGraphicFramePr>
          <p:nvPr/>
        </p:nvGraphicFramePr>
        <p:xfrm>
          <a:off x="369983" y="2112485"/>
          <a:ext cx="8545417" cy="3992880"/>
        </p:xfrm>
        <a:graphic>
          <a:graphicData uri="http://schemas.openxmlformats.org/drawingml/2006/table">
            <a:tbl>
              <a:tblPr firstCol="1" bandRow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tableStyleId>{21E4AEA4-8DFA-4A89-87EB-49C32662AFE0}</a:tableStyleId>
              </a:tblPr>
              <a:tblGrid>
                <a:gridCol w="2360164"/>
                <a:gridCol w="6185253"/>
              </a:tblGrid>
              <a:tr h="773136"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Calibri" pitchFamily="34" charset="0"/>
                        </a:rPr>
                        <a:t>RFI Modeling</a:t>
                      </a:r>
                      <a:endParaRPr lang="en-US" sz="2000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69863" indent="-169863">
                        <a:buFont typeface="Arial" pitchFamily="34" charset="0"/>
                        <a:buChar char="•"/>
                      </a:pPr>
                      <a:r>
                        <a:rPr lang="en-US" sz="2000" dirty="0" smtClean="0">
                          <a:latin typeface="Calibri" pitchFamily="34" charset="0"/>
                        </a:rPr>
                        <a:t>Evaluated fit of measured RFI data to the</a:t>
                      </a:r>
                      <a:r>
                        <a:rPr lang="en-US" sz="2000" baseline="0" dirty="0" smtClean="0">
                          <a:latin typeface="Calibri" pitchFamily="34" charset="0"/>
                        </a:rPr>
                        <a:t> </a:t>
                      </a:r>
                      <a:r>
                        <a:rPr lang="en-US" sz="2000" dirty="0" err="1" smtClean="0">
                          <a:latin typeface="Calibri" pitchFamily="34" charset="0"/>
                        </a:rPr>
                        <a:t>bivariate</a:t>
                      </a:r>
                      <a:r>
                        <a:rPr lang="en-US" sz="2000" baseline="0" dirty="0" smtClean="0">
                          <a:latin typeface="Calibri" pitchFamily="34" charset="0"/>
                        </a:rPr>
                        <a:t> Middleton Class A model </a:t>
                      </a:r>
                      <a:r>
                        <a:rPr lang="en-US" sz="180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Calibri" pitchFamily="34" charset="0"/>
                        </a:rPr>
                        <a:t>[McDonald &amp; Blum, 1997]</a:t>
                      </a:r>
                      <a:endParaRPr lang="en-US" sz="2000" dirty="0" smtClean="0">
                        <a:solidFill>
                          <a:schemeClr val="accent2">
                            <a:lumMod val="75000"/>
                          </a:schemeClr>
                        </a:solidFill>
                        <a:latin typeface="Calibri" pitchFamily="34" charset="0"/>
                      </a:endParaRPr>
                    </a:p>
                    <a:p>
                      <a:pPr marL="169863" indent="-169863">
                        <a:buFont typeface="Arial" pitchFamily="34" charset="0"/>
                        <a:buChar char="•"/>
                      </a:pPr>
                      <a:r>
                        <a:rPr lang="en-US" sz="2000" dirty="0" smtClean="0">
                          <a:latin typeface="Calibri" pitchFamily="34" charset="0"/>
                        </a:rPr>
                        <a:t>Includes noise correlation</a:t>
                      </a:r>
                      <a:r>
                        <a:rPr lang="en-US" sz="2000" baseline="0" dirty="0" smtClean="0">
                          <a:latin typeface="Calibri" pitchFamily="34" charset="0"/>
                        </a:rPr>
                        <a:t> between two antennas </a:t>
                      </a:r>
                    </a:p>
                  </a:txBody>
                  <a:tcPr/>
                </a:tc>
              </a:tr>
              <a:tr h="538852"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Calibri" pitchFamily="34" charset="0"/>
                        </a:rPr>
                        <a:t>Parameter</a:t>
                      </a:r>
                      <a:r>
                        <a:rPr lang="en-US" sz="2000" baseline="0" dirty="0" smtClean="0">
                          <a:latin typeface="Calibri" pitchFamily="34" charset="0"/>
                        </a:rPr>
                        <a:t> Estimation</a:t>
                      </a:r>
                      <a:endParaRPr lang="en-US" sz="2000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69863" indent="-169863">
                        <a:buFont typeface="Arial" pitchFamily="34" charset="0"/>
                        <a:buChar char="•"/>
                      </a:pPr>
                      <a:r>
                        <a:rPr lang="en-US" sz="2000" dirty="0" smtClean="0">
                          <a:latin typeface="Calibri" pitchFamily="34" charset="0"/>
                        </a:rPr>
                        <a:t>Derived parameter</a:t>
                      </a:r>
                      <a:r>
                        <a:rPr lang="en-US" sz="2000" baseline="0" dirty="0" smtClean="0">
                          <a:latin typeface="Calibri" pitchFamily="34" charset="0"/>
                        </a:rPr>
                        <a:t> estimation algorithm based on the method of moments (sixth order moments)</a:t>
                      </a:r>
                      <a:endParaRPr lang="en-US" sz="2000" dirty="0">
                        <a:latin typeface="Calibri" pitchFamily="34" charset="0"/>
                      </a:endParaRPr>
                    </a:p>
                  </a:txBody>
                  <a:tcPr/>
                </a:tc>
              </a:tr>
              <a:tr h="983991"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Calibri" pitchFamily="34" charset="0"/>
                        </a:rPr>
                        <a:t>Performance</a:t>
                      </a:r>
                      <a:r>
                        <a:rPr lang="en-US" sz="2000" baseline="0" dirty="0" smtClean="0">
                          <a:latin typeface="Calibri" pitchFamily="34" charset="0"/>
                        </a:rPr>
                        <a:t> Analysis</a:t>
                      </a:r>
                      <a:endParaRPr lang="en-US" sz="2000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69863" indent="-169863">
                        <a:buFont typeface="Arial" pitchFamily="34" charset="0"/>
                        <a:buChar char="•"/>
                      </a:pPr>
                      <a:r>
                        <a:rPr lang="en-US" sz="2000" dirty="0" smtClean="0">
                          <a:latin typeface="Calibri" pitchFamily="34" charset="0"/>
                        </a:rPr>
                        <a:t>Demonstrated</a:t>
                      </a:r>
                      <a:r>
                        <a:rPr lang="en-US" sz="2000" baseline="0" dirty="0" smtClean="0">
                          <a:latin typeface="Calibri" pitchFamily="34" charset="0"/>
                        </a:rPr>
                        <a:t> communication performance degradation of conventional receivers in presence of RFI</a:t>
                      </a:r>
                    </a:p>
                    <a:p>
                      <a:pPr marL="169863" indent="-169863">
                        <a:buFont typeface="Arial" pitchFamily="34" charset="0"/>
                        <a:buChar char="•"/>
                      </a:pPr>
                      <a:r>
                        <a:rPr lang="en-US" sz="2000" baseline="0" dirty="0" smtClean="0">
                          <a:latin typeface="Calibri" pitchFamily="34" charset="0"/>
                        </a:rPr>
                        <a:t>Bounds on communication performance</a:t>
                      </a:r>
                      <a:br>
                        <a:rPr lang="en-US" sz="2000" baseline="0" dirty="0" smtClean="0">
                          <a:latin typeface="Calibri" pitchFamily="34" charset="0"/>
                        </a:rPr>
                      </a:br>
                      <a:r>
                        <a:rPr lang="en-US" sz="1800" baseline="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Calibri" pitchFamily="34" charset="0"/>
                        </a:rPr>
                        <a:t>[Chopra , Gulati, Evans, Tinsley, and </a:t>
                      </a:r>
                      <a:r>
                        <a:rPr lang="en-US" sz="1800" baseline="0" dirty="0" err="1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Calibri" pitchFamily="34" charset="0"/>
                        </a:rPr>
                        <a:t>Sreerama</a:t>
                      </a:r>
                      <a:r>
                        <a:rPr lang="en-US" sz="1800" baseline="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Calibri" pitchFamily="34" charset="0"/>
                        </a:rPr>
                        <a:t>, </a:t>
                      </a:r>
                      <a:r>
                        <a:rPr lang="en-US" sz="1800" i="0" baseline="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Calibri" pitchFamily="34" charset="0"/>
                        </a:rPr>
                        <a:t>ICASSP</a:t>
                      </a:r>
                      <a:r>
                        <a:rPr lang="en-US" sz="1800" i="1" baseline="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Calibri" pitchFamily="34" charset="0"/>
                        </a:rPr>
                        <a:t> </a:t>
                      </a:r>
                      <a:r>
                        <a:rPr lang="en-US" sz="1800" i="0" baseline="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Calibri" pitchFamily="34" charset="0"/>
                        </a:rPr>
                        <a:t>2009</a:t>
                      </a:r>
                      <a:r>
                        <a:rPr lang="en-US" sz="1800" baseline="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Calibri" pitchFamily="34" charset="0"/>
                        </a:rPr>
                        <a:t>]</a:t>
                      </a:r>
                      <a:endParaRPr lang="en-US" sz="2000" dirty="0">
                        <a:solidFill>
                          <a:schemeClr val="accent2">
                            <a:lumMod val="75000"/>
                          </a:schemeClr>
                        </a:solidFill>
                        <a:latin typeface="Calibri" pitchFamily="34" charset="0"/>
                      </a:endParaRPr>
                    </a:p>
                  </a:txBody>
                  <a:tcPr/>
                </a:tc>
              </a:tr>
              <a:tr h="773136"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Calibri" pitchFamily="34" charset="0"/>
                        </a:rPr>
                        <a:t>Receiver Design</a:t>
                      </a:r>
                      <a:endParaRPr lang="en-US" sz="2000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69863" indent="-169863">
                        <a:buFont typeface="Arial" pitchFamily="34" charset="0"/>
                        <a:buChar char="•"/>
                      </a:pPr>
                      <a:r>
                        <a:rPr lang="en-US" sz="2000" dirty="0" smtClean="0">
                          <a:latin typeface="Calibri" pitchFamily="34" charset="0"/>
                        </a:rPr>
                        <a:t>Derived</a:t>
                      </a:r>
                      <a:r>
                        <a:rPr lang="en-US" sz="2000" baseline="0" dirty="0" smtClean="0">
                          <a:latin typeface="Calibri" pitchFamily="34" charset="0"/>
                        </a:rPr>
                        <a:t> Maximum Likelihood (ML) receiver</a:t>
                      </a:r>
                    </a:p>
                    <a:p>
                      <a:pPr marL="169863" indent="-169863">
                        <a:buFont typeface="Arial" pitchFamily="34" charset="0"/>
                        <a:buChar char="•"/>
                      </a:pPr>
                      <a:r>
                        <a:rPr lang="en-US" sz="2000" baseline="0" dirty="0" smtClean="0">
                          <a:latin typeface="Calibri" pitchFamily="34" charset="0"/>
                        </a:rPr>
                        <a:t>Derived two sub-optimal ML receivers with reduced complexity</a:t>
                      </a:r>
                      <a:endParaRPr lang="en-US" sz="2000" dirty="0">
                        <a:latin typeface="Calibri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401638" y="1349375"/>
            <a:ext cx="8513762" cy="750888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i="1">
                <a:solidFill>
                  <a:srgbClr val="000000"/>
                </a:solidFill>
                <a:latin typeface="Calibri" pitchFamily="34" charset="0"/>
              </a:rPr>
              <a:t>2 </a:t>
            </a:r>
            <a:r>
              <a:rPr lang="en-US" sz="2400">
                <a:solidFill>
                  <a:srgbClr val="000000"/>
                </a:solidFill>
                <a:latin typeface="Calibri" pitchFamily="34" charset="0"/>
              </a:rPr>
              <a:t>x </a:t>
            </a:r>
            <a:r>
              <a:rPr lang="en-US" sz="2400" i="1">
                <a:solidFill>
                  <a:srgbClr val="000000"/>
                </a:solidFill>
                <a:latin typeface="Calibri" pitchFamily="34" charset="0"/>
              </a:rPr>
              <a:t>2</a:t>
            </a:r>
            <a:r>
              <a:rPr lang="en-US" sz="2400">
                <a:solidFill>
                  <a:srgbClr val="000000"/>
                </a:solidFill>
                <a:latin typeface="Calibri" pitchFamily="34" charset="0"/>
              </a:rPr>
              <a:t> MIMO receiver design in the presence of RFI</a:t>
            </a:r>
            <a:br>
              <a:rPr lang="en-US" sz="2400">
                <a:solidFill>
                  <a:srgbClr val="000000"/>
                </a:solidFill>
                <a:latin typeface="Calibri" pitchFamily="34" charset="0"/>
              </a:rPr>
            </a:br>
            <a:r>
              <a:rPr lang="en-US">
                <a:solidFill>
                  <a:srgbClr val="B95B22"/>
                </a:solidFill>
                <a:latin typeface="Calibri" pitchFamily="34" charset="0"/>
              </a:rPr>
              <a:t>[Gulati, Chopra, Heath, Evans, Tinsley &amp; Lin, Globecom 2008]</a:t>
            </a:r>
          </a:p>
        </p:txBody>
      </p:sp>
      <p:sp>
        <p:nvSpPr>
          <p:cNvPr id="11" name="AutoShape 3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8534400" y="1447800"/>
            <a:ext cx="381000" cy="228600"/>
          </a:xfrm>
          <a:prstGeom prst="rightArrow">
            <a:avLst>
              <a:gd name="adj1" fmla="val 50000"/>
              <a:gd name="adj2" fmla="val 41667"/>
            </a:avLst>
          </a:prstGeom>
          <a:solidFill>
            <a:schemeClr val="accent2">
              <a:lumMod val="60000"/>
              <a:lumOff val="40000"/>
            </a:schemeClr>
          </a:solidFill>
          <a:ln w="9360">
            <a:solidFill>
              <a:schemeClr val="accent1">
                <a:lumMod val="75000"/>
              </a:schemeClr>
            </a:solidFill>
            <a:miter lim="800000"/>
            <a:headEnd/>
            <a:tailEnd/>
          </a:ln>
        </p:spPr>
        <p:txBody>
          <a:bodyPr wrap="none" lIns="90000" tIns="46800" rIns="90000" bIns="4680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n-GB" sz="800" dirty="0">
                <a:solidFill>
                  <a:srgbClr val="000000"/>
                </a:solidFill>
                <a:latin typeface="+mn-lt"/>
              </a:rPr>
              <a:t>Return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838200" y="6248400"/>
            <a:ext cx="3733800" cy="365125"/>
          </a:xfrm>
          <a:prstGeom prst="roundRect">
            <a:avLst/>
          </a:prstGeom>
          <a:ln w="19050" cap="flat" algn="ctr"/>
        </p:spPr>
        <p:txBody>
          <a:bodyPr/>
          <a:lstStyle/>
          <a:p>
            <a:pPr algn="l">
              <a:defRPr/>
            </a:pPr>
            <a:fld id="{B47E45DB-2760-4F98-A755-3E2C91227918}" type="slidenum">
              <a:rPr lang="en-US" b="0">
                <a:solidFill>
                  <a:schemeClr val="accent2">
                    <a:lumMod val="75000"/>
                  </a:schemeClr>
                </a:solidFill>
              </a:rPr>
              <a:pPr algn="l">
                <a:defRPr/>
              </a:pPr>
              <a:t>92</a:t>
            </a:fld>
            <a:endParaRPr lang="en-US" b="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>
          <a:xfrm>
            <a:off x="838200" y="6248400"/>
            <a:ext cx="3962400" cy="365125"/>
          </a:xfrm>
          <a:solidFill>
            <a:schemeClr val="lt1"/>
          </a:solidFill>
        </p:spPr>
        <p:txBody>
          <a:bodyPr/>
          <a:lstStyle/>
          <a:p>
            <a:pPr>
              <a:defRPr/>
            </a:pPr>
            <a:r>
              <a:rPr lang="en-US"/>
              <a:t>Wireless Networking and Communications Group</a:t>
            </a:r>
          </a:p>
        </p:txBody>
      </p:sp>
      <p:sp>
        <p:nvSpPr>
          <p:cNvPr id="118787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Bivariate Middleton Class A Model</a:t>
            </a:r>
          </a:p>
        </p:txBody>
      </p:sp>
      <p:sp>
        <p:nvSpPr>
          <p:cNvPr id="118788" name="Content Placeholder 4"/>
          <p:cNvSpPr>
            <a:spLocks noGrp="1"/>
          </p:cNvSpPr>
          <p:nvPr>
            <p:ph sz="quarter" idx="1"/>
          </p:nvPr>
        </p:nvSpPr>
        <p:spPr>
          <a:ln w="9525"/>
        </p:spPr>
        <p:txBody>
          <a:bodyPr/>
          <a:lstStyle/>
          <a:p>
            <a:r>
              <a:rPr lang="en-US" smtClean="0"/>
              <a:t>Joint spatial distribution</a:t>
            </a:r>
          </a:p>
        </p:txBody>
      </p:sp>
      <p:pic>
        <p:nvPicPr>
          <p:cNvPr id="118789" name="Picture 16" descr="addin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0"/>
          <a:srcRect/>
          <a:stretch>
            <a:fillRect/>
          </a:stretch>
        </p:blipFill>
        <p:spPr bwMode="auto">
          <a:xfrm>
            <a:off x="1447800" y="1981200"/>
            <a:ext cx="5492750" cy="677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8790" name="Picture 13" descr="addin_tmp.pn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1"/>
          <a:srcRect/>
          <a:stretch>
            <a:fillRect/>
          </a:stretch>
        </p:blipFill>
        <p:spPr bwMode="auto">
          <a:xfrm>
            <a:off x="1447800" y="3048000"/>
            <a:ext cx="64770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5" name="Table 14"/>
          <p:cNvGraphicFramePr>
            <a:graphicFrameLocks noGrp="1"/>
          </p:cNvGraphicFramePr>
          <p:nvPr/>
        </p:nvGraphicFramePr>
        <p:xfrm>
          <a:off x="533400" y="3886200"/>
          <a:ext cx="8382000" cy="2444565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tableStyleId>{21E4AEA4-8DFA-4A89-87EB-49C32662AFE0}</a:tableStyleId>
              </a:tblPr>
              <a:tblGrid>
                <a:gridCol w="1175047"/>
                <a:gridCol w="5530553"/>
                <a:gridCol w="1676400"/>
              </a:tblGrid>
              <a:tr h="405315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Calibri" pitchFamily="34" charset="0"/>
                        </a:rPr>
                        <a:t>Parameter</a:t>
                      </a:r>
                      <a:endParaRPr lang="en-US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Calibri" pitchFamily="34" charset="0"/>
                        </a:rPr>
                        <a:t>Description</a:t>
                      </a:r>
                      <a:endParaRPr lang="en-US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Calibri" pitchFamily="34" charset="0"/>
                        </a:rPr>
                        <a:t>Typical Range</a:t>
                      </a:r>
                      <a:endParaRPr lang="en-US" dirty="0">
                        <a:latin typeface="Calibri" pitchFamily="34" charset="0"/>
                      </a:endParaRPr>
                    </a:p>
                  </a:txBody>
                  <a:tcPr/>
                </a:tc>
              </a:tr>
              <a:tr h="699585">
                <a:tc>
                  <a:txBody>
                    <a:bodyPr/>
                    <a:lstStyle/>
                    <a:p>
                      <a:endParaRPr lang="en-US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Calibri" pitchFamily="34" charset="0"/>
                        </a:rPr>
                        <a:t>Overlap Index. </a:t>
                      </a:r>
                      <a:r>
                        <a:rPr lang="en-GB" dirty="0" smtClean="0">
                          <a:latin typeface="Calibri" pitchFamily="34" charset="0"/>
                        </a:rPr>
                        <a:t>Product of average number of emissions per second and mean duration of typical emission</a:t>
                      </a:r>
                      <a:endParaRPr lang="en-US" dirty="0">
                        <a:solidFill>
                          <a:schemeClr val="tx1"/>
                        </a:solidFill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>
                        <a:latin typeface="Calibri" pitchFamily="34" charset="0"/>
                      </a:endParaRPr>
                    </a:p>
                  </a:txBody>
                  <a:tcPr/>
                </a:tc>
              </a:tr>
              <a:tr h="699585">
                <a:tc>
                  <a:txBody>
                    <a:bodyPr/>
                    <a:lstStyle/>
                    <a:p>
                      <a:endParaRPr lang="en-US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Calibri" pitchFamily="34" charset="0"/>
                        </a:rPr>
                        <a:t>Ratio</a:t>
                      </a:r>
                      <a:r>
                        <a:rPr lang="en-US" baseline="0" dirty="0" smtClean="0">
                          <a:latin typeface="Calibri" pitchFamily="34" charset="0"/>
                        </a:rPr>
                        <a:t> of Gaussian to non-Gaussian component intensity at each of the two antennas</a:t>
                      </a:r>
                      <a:endParaRPr lang="en-US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>
                        <a:latin typeface="Calibri" pitchFamily="34" charset="0"/>
                      </a:endParaRPr>
                    </a:p>
                  </a:txBody>
                  <a:tcPr/>
                </a:tc>
              </a:tr>
              <a:tr h="405315">
                <a:tc>
                  <a:txBody>
                    <a:bodyPr/>
                    <a:lstStyle/>
                    <a:p>
                      <a:endParaRPr lang="en-US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Calibri" pitchFamily="34" charset="0"/>
                        </a:rPr>
                        <a:t>Correlation coefficient between</a:t>
                      </a:r>
                      <a:r>
                        <a:rPr lang="en-US" baseline="0" dirty="0" smtClean="0">
                          <a:latin typeface="Calibri" pitchFamily="34" charset="0"/>
                        </a:rPr>
                        <a:t> </a:t>
                      </a:r>
                      <a:r>
                        <a:rPr lang="en-US" dirty="0" smtClean="0">
                          <a:latin typeface="Calibri" pitchFamily="34" charset="0"/>
                        </a:rPr>
                        <a:t>antenna observations</a:t>
                      </a:r>
                      <a:endParaRPr lang="en-US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>
                        <a:latin typeface="Calibri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118792" name="Picture 19" descr="addin_tmp.pn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2"/>
          <a:srcRect/>
          <a:stretch>
            <a:fillRect/>
          </a:stretch>
        </p:blipFill>
        <p:spPr bwMode="auto">
          <a:xfrm>
            <a:off x="1038225" y="4448175"/>
            <a:ext cx="180975" cy="18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8793" name="Picture 21" descr="addin_tmp.png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3"/>
          <a:srcRect/>
          <a:stretch>
            <a:fillRect/>
          </a:stretch>
        </p:blipFill>
        <p:spPr bwMode="auto">
          <a:xfrm>
            <a:off x="838200" y="5181600"/>
            <a:ext cx="533400" cy="190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8794" name="Picture 22" descr="addin_tmp.png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4"/>
          <a:srcRect/>
          <a:stretch>
            <a:fillRect/>
          </a:stretch>
        </p:blipFill>
        <p:spPr bwMode="auto">
          <a:xfrm>
            <a:off x="1047750" y="5838825"/>
            <a:ext cx="125413" cy="11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8795" name="Picture 24" descr="addin_tmp.png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5"/>
          <a:srcRect/>
          <a:stretch>
            <a:fillRect/>
          </a:stretch>
        </p:blipFill>
        <p:spPr bwMode="auto">
          <a:xfrm>
            <a:off x="7315200" y="4495800"/>
            <a:ext cx="1371600" cy="27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8796" name="Picture 26" descr="addin_tmp.png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6"/>
          <a:srcRect/>
          <a:stretch>
            <a:fillRect/>
          </a:stretch>
        </p:blipFill>
        <p:spPr bwMode="auto">
          <a:xfrm>
            <a:off x="7315200" y="5181600"/>
            <a:ext cx="1295400" cy="268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8797" name="Picture 28" descr="addin_tmp.png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17"/>
          <a:srcRect/>
          <a:stretch>
            <a:fillRect/>
          </a:stretch>
        </p:blipFill>
        <p:spPr bwMode="auto">
          <a:xfrm>
            <a:off x="7315200" y="5764213"/>
            <a:ext cx="1066800" cy="227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AutoShape 3">
            <a:hlinkClick r:id="rId18" action="ppaction://hlinksldjump"/>
          </p:cNvPr>
          <p:cNvSpPr>
            <a:spLocks noChangeArrowheads="1"/>
          </p:cNvSpPr>
          <p:nvPr/>
        </p:nvSpPr>
        <p:spPr bwMode="auto">
          <a:xfrm>
            <a:off x="8534400" y="1371600"/>
            <a:ext cx="381000" cy="228600"/>
          </a:xfrm>
          <a:prstGeom prst="rightArrow">
            <a:avLst>
              <a:gd name="adj1" fmla="val 50000"/>
              <a:gd name="adj2" fmla="val 41667"/>
            </a:avLst>
          </a:prstGeom>
          <a:solidFill>
            <a:schemeClr val="accent2">
              <a:lumMod val="60000"/>
              <a:lumOff val="40000"/>
            </a:schemeClr>
          </a:solidFill>
          <a:ln w="9360">
            <a:solidFill>
              <a:schemeClr val="accent1">
                <a:lumMod val="75000"/>
              </a:schemeClr>
            </a:solidFill>
            <a:miter lim="800000"/>
            <a:headEnd/>
            <a:tailEnd/>
          </a:ln>
        </p:spPr>
        <p:txBody>
          <a:bodyPr wrap="none" lIns="90000" tIns="46800" rIns="90000" bIns="4680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n-GB" sz="800" dirty="0">
                <a:solidFill>
                  <a:srgbClr val="000000"/>
                </a:solidFill>
                <a:latin typeface="+mn-lt"/>
              </a:rPr>
              <a:t>Return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838200" y="6248400"/>
            <a:ext cx="3733800" cy="365125"/>
          </a:xfrm>
          <a:prstGeom prst="roundRect">
            <a:avLst/>
          </a:prstGeom>
          <a:ln w="19050" cap="flat" algn="ctr"/>
        </p:spPr>
        <p:txBody>
          <a:bodyPr/>
          <a:lstStyle/>
          <a:p>
            <a:pPr algn="l">
              <a:defRPr/>
            </a:pPr>
            <a:fld id="{90FCF481-84E4-4316-82DB-8C05CB92CCD4}" type="slidenum">
              <a:rPr lang="en-US" b="0">
                <a:solidFill>
                  <a:schemeClr val="accent2">
                    <a:lumMod val="75000"/>
                  </a:schemeClr>
                </a:solidFill>
              </a:rPr>
              <a:pPr algn="l">
                <a:defRPr/>
              </a:pPr>
              <a:t>93</a:t>
            </a:fld>
            <a:endParaRPr lang="en-US" b="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>
          <a:xfrm>
            <a:off x="838200" y="6248400"/>
            <a:ext cx="3962400" cy="365125"/>
          </a:xfrm>
          <a:solidFill>
            <a:schemeClr val="lt1"/>
          </a:solidFill>
        </p:spPr>
        <p:txBody>
          <a:bodyPr/>
          <a:lstStyle/>
          <a:p>
            <a:pPr>
              <a:defRPr/>
            </a:pPr>
            <a:r>
              <a:rPr lang="en-US"/>
              <a:t>Wireless Networking and Communications Group</a:t>
            </a:r>
          </a:p>
        </p:txBody>
      </p:sp>
      <p:sp>
        <p:nvSpPr>
          <p:cNvPr id="119811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Results on Measured RFI Data</a:t>
            </a:r>
          </a:p>
        </p:txBody>
      </p:sp>
      <p:sp>
        <p:nvSpPr>
          <p:cNvPr id="119812" name="Content Placeholder 4"/>
          <p:cNvSpPr>
            <a:spLocks noGrp="1"/>
          </p:cNvSpPr>
          <p:nvPr>
            <p:ph sz="quarter" idx="1"/>
          </p:nvPr>
        </p:nvSpPr>
        <p:spPr>
          <a:xfrm>
            <a:off x="381000" y="1371600"/>
            <a:ext cx="8839200" cy="4724400"/>
          </a:xfrm>
          <a:ln w="9525"/>
        </p:spPr>
        <p:txBody>
          <a:bodyPr/>
          <a:lstStyle/>
          <a:p>
            <a:r>
              <a:rPr lang="en-US" sz="2400" smtClean="0"/>
              <a:t>50,000 baseband noise samples represent broadband interference</a:t>
            </a:r>
          </a:p>
          <a:p>
            <a:pPr>
              <a:buFont typeface="Wingdings" pitchFamily="2" charset="2"/>
              <a:buNone/>
            </a:pPr>
            <a:endParaRPr lang="en-US" smtClean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4795518" y="2057399"/>
          <a:ext cx="4196082" cy="4008121"/>
        </p:xfrm>
        <a:graphic>
          <a:graphicData uri="http://schemas.openxmlformats.org/drawingml/2006/table">
            <a:tbl>
              <a:tblPr firstRow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tableStyleId>{21E4AEA4-8DFA-4A89-87EB-49C32662AFE0}</a:tableStyleId>
              </a:tblPr>
              <a:tblGrid>
                <a:gridCol w="1945639"/>
                <a:gridCol w="873760"/>
                <a:gridCol w="1376683"/>
              </a:tblGrid>
              <a:tr h="387883">
                <a:tc gridSpan="3"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latin typeface="Calibri" pitchFamily="34" charset="0"/>
                        </a:rPr>
                        <a:t>Estimated</a:t>
                      </a:r>
                      <a:r>
                        <a:rPr lang="en-US" sz="1800" b="1" baseline="0" dirty="0" smtClean="0">
                          <a:latin typeface="Calibri" pitchFamily="34" charset="0"/>
                        </a:rPr>
                        <a:t> Parameters</a:t>
                      </a:r>
                      <a:endParaRPr lang="en-US" sz="1800" b="1" dirty="0">
                        <a:latin typeface="Calibri" pitchFamily="34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87883">
                <a:tc gridSpan="3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 err="1" smtClean="0">
                          <a:latin typeface="Calibri" pitchFamily="34" charset="0"/>
                        </a:rPr>
                        <a:t>Bivariate</a:t>
                      </a:r>
                      <a:r>
                        <a:rPr lang="en-US" sz="1800" b="0" baseline="0" dirty="0" smtClean="0">
                          <a:latin typeface="Calibri" pitchFamily="34" charset="0"/>
                        </a:rPr>
                        <a:t> Middleton Class A</a:t>
                      </a:r>
                      <a:endParaRPr lang="en-US" sz="1800" b="0" dirty="0" smtClean="0">
                        <a:latin typeface="Calibri" pitchFamily="34" charset="0"/>
                      </a:endParaRPr>
                    </a:p>
                  </a:txBody>
                  <a:tcPr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55559">
                <a:tc>
                  <a:txBody>
                    <a:bodyPr/>
                    <a:lstStyle/>
                    <a:p>
                      <a:pPr algn="l"/>
                      <a:r>
                        <a:rPr lang="en-US" sz="1600" dirty="0" smtClean="0">
                          <a:latin typeface="Calibri" pitchFamily="34" charset="0"/>
                        </a:rPr>
                        <a:t>Overlap Index (</a:t>
                      </a:r>
                      <a:r>
                        <a:rPr lang="en-US" sz="1600" i="1" dirty="0" smtClean="0">
                          <a:latin typeface="Calibri" pitchFamily="34" charset="0"/>
                        </a:rPr>
                        <a:t>A</a:t>
                      </a:r>
                      <a:r>
                        <a:rPr lang="en-US" sz="1600" dirty="0" smtClean="0">
                          <a:latin typeface="Calibri" pitchFamily="34" charset="0"/>
                        </a:rPr>
                        <a:t>)</a:t>
                      </a:r>
                      <a:endParaRPr lang="en-US" sz="1600" dirty="0">
                        <a:latin typeface="Calibri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Calibri" pitchFamily="34" charset="0"/>
                        </a:rPr>
                        <a:t>0.313</a:t>
                      </a:r>
                      <a:endParaRPr lang="en-US" sz="1600" dirty="0">
                        <a:latin typeface="Calibri" pitchFamily="34" charset="0"/>
                      </a:endParaRPr>
                    </a:p>
                  </a:txBody>
                  <a:tcPr anchor="ctr"/>
                </a:tc>
                <a:tc rowSpan="4">
                  <a:txBody>
                    <a:bodyPr/>
                    <a:lstStyle/>
                    <a:p>
                      <a:pPr algn="ctr"/>
                      <a:r>
                        <a:rPr lang="en-US" sz="1600" b="0" dirty="0" smtClean="0">
                          <a:latin typeface="Calibri" pitchFamily="34" charset="0"/>
                        </a:rPr>
                        <a:t>2D-</a:t>
                      </a:r>
                      <a:br>
                        <a:rPr lang="en-US" sz="1600" b="0" dirty="0" smtClean="0">
                          <a:latin typeface="Calibri" pitchFamily="34" charset="0"/>
                        </a:rPr>
                      </a:br>
                      <a:r>
                        <a:rPr lang="en-US" sz="1600" b="0" dirty="0" smtClean="0">
                          <a:latin typeface="Calibri" pitchFamily="34" charset="0"/>
                        </a:rPr>
                        <a:t>KL Divergence</a:t>
                      </a:r>
                      <a:r>
                        <a:rPr lang="en-US" sz="1600" b="1" dirty="0" smtClean="0">
                          <a:latin typeface="Calibri" pitchFamily="34" charset="0"/>
                        </a:rPr>
                        <a:t/>
                      </a:r>
                      <a:br>
                        <a:rPr lang="en-US" sz="1600" b="1" dirty="0" smtClean="0">
                          <a:latin typeface="Calibri" pitchFamily="34" charset="0"/>
                        </a:rPr>
                      </a:br>
                      <a:r>
                        <a:rPr lang="en-US" sz="1600" b="1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Calibri" pitchFamily="34" charset="0"/>
                        </a:rPr>
                        <a:t>1.004</a:t>
                      </a:r>
                      <a:endParaRPr lang="en-US" sz="1600" b="1" dirty="0">
                        <a:solidFill>
                          <a:schemeClr val="accent2">
                            <a:lumMod val="75000"/>
                          </a:schemeClr>
                        </a:solidFill>
                        <a:latin typeface="Calibri" pitchFamily="34" charset="0"/>
                      </a:endParaRPr>
                    </a:p>
                  </a:txBody>
                  <a:tcPr anchor="ctr"/>
                </a:tc>
              </a:tr>
              <a:tr h="355559">
                <a:tc>
                  <a:txBody>
                    <a:bodyPr/>
                    <a:lstStyle/>
                    <a:p>
                      <a:pPr algn="l"/>
                      <a:r>
                        <a:rPr lang="en-US" sz="1600" dirty="0" smtClean="0">
                          <a:latin typeface="Calibri" pitchFamily="34" charset="0"/>
                        </a:rPr>
                        <a:t>Gaussian Factor</a:t>
                      </a:r>
                      <a:r>
                        <a:rPr lang="en-US" sz="1600" baseline="0" dirty="0" smtClean="0">
                          <a:latin typeface="Calibri" pitchFamily="34" charset="0"/>
                        </a:rPr>
                        <a:t> (</a:t>
                      </a:r>
                      <a:r>
                        <a:rPr lang="en-US" sz="1600" baseline="0" dirty="0" smtClean="0">
                          <a:latin typeface="Symbol" pitchFamily="18" charset="2"/>
                        </a:rPr>
                        <a:t>G</a:t>
                      </a:r>
                      <a:r>
                        <a:rPr lang="en-US" sz="1600" baseline="-25000" dirty="0" smtClean="0">
                          <a:latin typeface="Calibri" pitchFamily="34" charset="0"/>
                        </a:rPr>
                        <a:t>1</a:t>
                      </a:r>
                      <a:r>
                        <a:rPr lang="en-US" sz="1600" baseline="0" dirty="0" smtClean="0">
                          <a:latin typeface="Calibri" pitchFamily="34" charset="0"/>
                        </a:rPr>
                        <a:t>)</a:t>
                      </a:r>
                      <a:endParaRPr lang="en-US" sz="1600" dirty="0">
                        <a:latin typeface="Calibri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Calibri" pitchFamily="34" charset="0"/>
                        </a:rPr>
                        <a:t>0.105</a:t>
                      </a:r>
                      <a:endParaRPr lang="en-US" sz="1600" dirty="0">
                        <a:latin typeface="Calibri" pitchFamily="34" charset="0"/>
                      </a:endParaRPr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5555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>
                          <a:latin typeface="Calibri" pitchFamily="34" charset="0"/>
                        </a:rPr>
                        <a:t>Gaussian Factor</a:t>
                      </a:r>
                      <a:r>
                        <a:rPr lang="en-US" sz="1600" baseline="0" dirty="0" smtClean="0">
                          <a:latin typeface="Calibri" pitchFamily="34" charset="0"/>
                        </a:rPr>
                        <a:t> (</a:t>
                      </a:r>
                      <a:r>
                        <a:rPr lang="en-US" sz="1600" baseline="0" dirty="0" smtClean="0">
                          <a:latin typeface="Symbol" pitchFamily="18" charset="2"/>
                        </a:rPr>
                        <a:t>G</a:t>
                      </a:r>
                      <a:r>
                        <a:rPr lang="en-US" sz="1600" baseline="-25000" dirty="0" smtClean="0">
                          <a:latin typeface="Calibri" pitchFamily="34" charset="0"/>
                        </a:rPr>
                        <a:t>2</a:t>
                      </a:r>
                      <a:r>
                        <a:rPr lang="en-US" sz="1600" baseline="0" dirty="0" smtClean="0">
                          <a:latin typeface="Calibri" pitchFamily="34" charset="0"/>
                        </a:rPr>
                        <a:t>)</a:t>
                      </a:r>
                      <a:endParaRPr lang="en-US" sz="1600" dirty="0">
                        <a:latin typeface="Calibri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Calibri" pitchFamily="34" charset="0"/>
                        </a:rPr>
                        <a:t>0.101</a:t>
                      </a:r>
                      <a:endParaRPr lang="en-US" sz="1600" dirty="0">
                        <a:latin typeface="Calibri" pitchFamily="34" charset="0"/>
                      </a:endParaRPr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55559">
                <a:tc>
                  <a:txBody>
                    <a:bodyPr/>
                    <a:lstStyle/>
                    <a:p>
                      <a:pPr algn="l"/>
                      <a:r>
                        <a:rPr lang="en-US" sz="1600" dirty="0" smtClean="0">
                          <a:latin typeface="Calibri" pitchFamily="34" charset="0"/>
                        </a:rPr>
                        <a:t>Correlation</a:t>
                      </a:r>
                      <a:r>
                        <a:rPr lang="en-US" sz="1600" baseline="0" dirty="0" smtClean="0">
                          <a:latin typeface="Calibri" pitchFamily="34" charset="0"/>
                        </a:rPr>
                        <a:t> (</a:t>
                      </a:r>
                      <a:r>
                        <a:rPr lang="en-US" sz="1600" baseline="0" dirty="0" smtClean="0">
                          <a:latin typeface="Symbol" pitchFamily="18" charset="2"/>
                        </a:rPr>
                        <a:t>k</a:t>
                      </a:r>
                      <a:r>
                        <a:rPr lang="en-US" sz="1600" baseline="0" dirty="0" smtClean="0">
                          <a:latin typeface="Calibri" pitchFamily="34" charset="0"/>
                        </a:rPr>
                        <a:t>)</a:t>
                      </a:r>
                      <a:endParaRPr lang="en-US" sz="1600" dirty="0">
                        <a:latin typeface="Calibri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Calibri" pitchFamily="34" charset="0"/>
                        </a:rPr>
                        <a:t>-0.085</a:t>
                      </a:r>
                      <a:endParaRPr lang="en-US" sz="1600" dirty="0">
                        <a:latin typeface="Calibri" pitchFamily="34" charset="0"/>
                      </a:endParaRPr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87883">
                <a:tc gridSpan="3">
                  <a:txBody>
                    <a:bodyPr/>
                    <a:lstStyle/>
                    <a:p>
                      <a:pPr algn="ctr"/>
                      <a:r>
                        <a:rPr lang="en-US" sz="1800" b="0" dirty="0" err="1" smtClean="0">
                          <a:latin typeface="Calibri" pitchFamily="34" charset="0"/>
                        </a:rPr>
                        <a:t>Bivariate</a:t>
                      </a:r>
                      <a:r>
                        <a:rPr lang="en-US" sz="1800" b="0" dirty="0" smtClean="0">
                          <a:latin typeface="Calibri" pitchFamily="34" charset="0"/>
                        </a:rPr>
                        <a:t>  Gaussian</a:t>
                      </a:r>
                      <a:endParaRPr lang="en-US" sz="1800" b="0" dirty="0">
                        <a:latin typeface="Calibri" pitchFamily="34" charset="0"/>
                      </a:endParaRPr>
                    </a:p>
                  </a:txBody>
                  <a:tcPr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55559">
                <a:tc>
                  <a:txBody>
                    <a:bodyPr/>
                    <a:lstStyle/>
                    <a:p>
                      <a:pPr algn="l"/>
                      <a:r>
                        <a:rPr lang="en-US" sz="1600" dirty="0" smtClean="0">
                          <a:latin typeface="Calibri" pitchFamily="34" charset="0"/>
                        </a:rPr>
                        <a:t>Mean (</a:t>
                      </a:r>
                      <a:r>
                        <a:rPr lang="en-US" sz="1600" dirty="0" smtClean="0">
                          <a:latin typeface="Arial"/>
                          <a:cs typeface="Arial"/>
                        </a:rPr>
                        <a:t>µ</a:t>
                      </a:r>
                      <a:r>
                        <a:rPr lang="en-US" sz="1600" dirty="0" smtClean="0">
                          <a:latin typeface="Calibri" pitchFamily="34" charset="0"/>
                        </a:rPr>
                        <a:t>)</a:t>
                      </a:r>
                      <a:endParaRPr lang="en-US" sz="1600" dirty="0">
                        <a:latin typeface="Calibri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Calibri" pitchFamily="34" charset="0"/>
                        </a:rPr>
                        <a:t>0</a:t>
                      </a:r>
                      <a:endParaRPr lang="en-US" sz="1600" dirty="0">
                        <a:latin typeface="Calibri" pitchFamily="34" charset="0"/>
                      </a:endParaRPr>
                    </a:p>
                  </a:txBody>
                  <a:tcPr anchor="ctr"/>
                </a:tc>
                <a:tc rowSpan="4">
                  <a:txBody>
                    <a:bodyPr/>
                    <a:lstStyle/>
                    <a:p>
                      <a:pPr algn="ctr"/>
                      <a:r>
                        <a:rPr lang="en-US" sz="1600" b="0" dirty="0" smtClean="0">
                          <a:latin typeface="Calibri" pitchFamily="34" charset="0"/>
                        </a:rPr>
                        <a:t>2D-</a:t>
                      </a:r>
                      <a:br>
                        <a:rPr lang="en-US" sz="1600" b="0" dirty="0" smtClean="0">
                          <a:latin typeface="Calibri" pitchFamily="34" charset="0"/>
                        </a:rPr>
                      </a:br>
                      <a:r>
                        <a:rPr lang="en-US" sz="1600" b="0" dirty="0" smtClean="0">
                          <a:latin typeface="Calibri" pitchFamily="34" charset="0"/>
                        </a:rPr>
                        <a:t>KL Divergence</a:t>
                      </a:r>
                      <a:r>
                        <a:rPr lang="en-US" sz="1600" b="1" dirty="0" smtClean="0">
                          <a:latin typeface="Calibri" pitchFamily="34" charset="0"/>
                        </a:rPr>
                        <a:t/>
                      </a:r>
                      <a:br>
                        <a:rPr lang="en-US" sz="1600" b="1" dirty="0" smtClean="0">
                          <a:latin typeface="Calibri" pitchFamily="34" charset="0"/>
                        </a:rPr>
                      </a:br>
                      <a:r>
                        <a:rPr lang="en-US" sz="1600" b="1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Calibri" pitchFamily="34" charset="0"/>
                        </a:rPr>
                        <a:t>1.6682</a:t>
                      </a:r>
                      <a:endParaRPr lang="en-US" sz="1600" b="1" dirty="0">
                        <a:solidFill>
                          <a:schemeClr val="accent2">
                            <a:lumMod val="75000"/>
                          </a:schemeClr>
                        </a:solidFill>
                        <a:latin typeface="Calibri" pitchFamily="34" charset="0"/>
                      </a:endParaRPr>
                    </a:p>
                  </a:txBody>
                  <a:tcPr anchor="ctr"/>
                </a:tc>
              </a:tr>
              <a:tr h="355559">
                <a:tc>
                  <a:txBody>
                    <a:bodyPr/>
                    <a:lstStyle/>
                    <a:p>
                      <a:pPr algn="l"/>
                      <a:r>
                        <a:rPr lang="en-US" sz="1600" dirty="0" smtClean="0">
                          <a:latin typeface="Calibri" pitchFamily="34" charset="0"/>
                        </a:rPr>
                        <a:t>Variance (</a:t>
                      </a:r>
                      <a:r>
                        <a:rPr lang="en-US" sz="1600" dirty="0" smtClean="0">
                          <a:latin typeface="Symbol" pitchFamily="18" charset="2"/>
                        </a:rPr>
                        <a:t>s</a:t>
                      </a:r>
                      <a:r>
                        <a:rPr lang="en-US" sz="1600" baseline="-25000" dirty="0" smtClean="0">
                          <a:latin typeface="Calibri" pitchFamily="34" charset="0"/>
                        </a:rPr>
                        <a:t>1</a:t>
                      </a:r>
                      <a:r>
                        <a:rPr lang="en-US" sz="1600" baseline="0" dirty="0" smtClean="0">
                          <a:latin typeface="Calibri" pitchFamily="34" charset="0"/>
                        </a:rPr>
                        <a:t>)</a:t>
                      </a:r>
                      <a:endParaRPr lang="en-US" sz="1600" dirty="0">
                        <a:latin typeface="Symbol" pitchFamily="18" charset="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Calibri" pitchFamily="34" charset="0"/>
                        </a:rPr>
                        <a:t>1</a:t>
                      </a:r>
                      <a:endParaRPr lang="en-US" sz="1600" dirty="0">
                        <a:latin typeface="Calibri" pitchFamily="34" charset="0"/>
                      </a:endParaRPr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5555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>
                          <a:latin typeface="Calibri" pitchFamily="34" charset="0"/>
                        </a:rPr>
                        <a:t>Variance (</a:t>
                      </a:r>
                      <a:r>
                        <a:rPr lang="en-US" sz="1600" dirty="0" smtClean="0">
                          <a:latin typeface="Symbol" pitchFamily="18" charset="2"/>
                        </a:rPr>
                        <a:t>s</a:t>
                      </a:r>
                      <a:r>
                        <a:rPr lang="en-US" sz="1600" baseline="-25000" dirty="0" smtClean="0">
                          <a:latin typeface="Calibri" pitchFamily="34" charset="0"/>
                        </a:rPr>
                        <a:t>2</a:t>
                      </a:r>
                      <a:r>
                        <a:rPr lang="en-US" sz="1600" baseline="0" dirty="0" smtClean="0">
                          <a:latin typeface="Calibri" pitchFamily="34" charset="0"/>
                        </a:rPr>
                        <a:t>)</a:t>
                      </a:r>
                      <a:endParaRPr lang="en-US" sz="1600" dirty="0">
                        <a:latin typeface="Calibri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Calibri" pitchFamily="34" charset="0"/>
                        </a:rPr>
                        <a:t>1</a:t>
                      </a:r>
                      <a:endParaRPr lang="en-US" sz="1600" dirty="0">
                        <a:latin typeface="Calibri" pitchFamily="34" charset="0"/>
                      </a:endParaRPr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5555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>
                          <a:latin typeface="Calibri" pitchFamily="34" charset="0"/>
                        </a:rPr>
                        <a:t>Correlation</a:t>
                      </a:r>
                      <a:r>
                        <a:rPr lang="en-US" sz="1600" baseline="0" dirty="0" smtClean="0">
                          <a:latin typeface="Calibri" pitchFamily="34" charset="0"/>
                        </a:rPr>
                        <a:t> (</a:t>
                      </a:r>
                      <a:r>
                        <a:rPr lang="en-US" sz="1600" baseline="0" dirty="0" smtClean="0">
                          <a:latin typeface="Symbol" pitchFamily="18" charset="2"/>
                        </a:rPr>
                        <a:t>k</a:t>
                      </a:r>
                      <a:r>
                        <a:rPr lang="en-US" sz="1600" baseline="0" dirty="0" smtClean="0">
                          <a:latin typeface="Calibri" pitchFamily="34" charset="0"/>
                        </a:rPr>
                        <a:t>)</a:t>
                      </a:r>
                      <a:endParaRPr lang="en-US" sz="1600" dirty="0" smtClean="0">
                        <a:latin typeface="Calibri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Calibri" pitchFamily="34" charset="0"/>
                        </a:rPr>
                        <a:t>-0.085</a:t>
                      </a:r>
                      <a:endParaRPr lang="en-US" sz="1600" dirty="0">
                        <a:latin typeface="Calibri" pitchFamily="34" charset="0"/>
                      </a:endParaRPr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11981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200" y="1828800"/>
            <a:ext cx="4865688" cy="365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" name="TextBox 19"/>
          <p:cNvSpPr txBox="1"/>
          <p:nvPr/>
        </p:nvSpPr>
        <p:spPr>
          <a:xfrm>
            <a:off x="657225" y="5467350"/>
            <a:ext cx="4038600" cy="64770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latin typeface="Calibri" pitchFamily="34" charset="0"/>
              </a:rPr>
              <a:t>Marginal PDFs of measured data compared with estimated model densities</a:t>
            </a:r>
          </a:p>
        </p:txBody>
      </p:sp>
      <p:sp>
        <p:nvSpPr>
          <p:cNvPr id="10" name="AutoShape 3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8534400" y="1066800"/>
            <a:ext cx="381000" cy="228600"/>
          </a:xfrm>
          <a:prstGeom prst="rightArrow">
            <a:avLst>
              <a:gd name="adj1" fmla="val 50000"/>
              <a:gd name="adj2" fmla="val 41667"/>
            </a:avLst>
          </a:prstGeom>
          <a:solidFill>
            <a:schemeClr val="accent2">
              <a:lumMod val="60000"/>
              <a:lumOff val="40000"/>
            </a:schemeClr>
          </a:solidFill>
          <a:ln w="9360">
            <a:solidFill>
              <a:schemeClr val="accent1">
                <a:lumMod val="75000"/>
              </a:schemeClr>
            </a:solidFill>
            <a:miter lim="800000"/>
            <a:headEnd/>
            <a:tailEnd/>
          </a:ln>
        </p:spPr>
        <p:txBody>
          <a:bodyPr wrap="none" lIns="90000" tIns="46800" rIns="90000" bIns="4680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n-GB" sz="800" dirty="0">
                <a:solidFill>
                  <a:srgbClr val="000000"/>
                </a:solidFill>
                <a:latin typeface="+mn-lt"/>
              </a:rPr>
              <a:t>Return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838200" y="6248400"/>
            <a:ext cx="3733800" cy="365125"/>
          </a:xfrm>
          <a:prstGeom prst="roundRect">
            <a:avLst/>
          </a:prstGeom>
          <a:ln w="19050" cap="flat" algn="ctr"/>
        </p:spPr>
        <p:txBody>
          <a:bodyPr/>
          <a:lstStyle/>
          <a:p>
            <a:pPr algn="l">
              <a:defRPr/>
            </a:pPr>
            <a:fld id="{7C7A682A-E1CC-4097-98F3-99EB7D4ADA18}" type="slidenum">
              <a:rPr lang="en-US" b="0">
                <a:solidFill>
                  <a:schemeClr val="accent2">
                    <a:lumMod val="75000"/>
                  </a:schemeClr>
                </a:solidFill>
              </a:rPr>
              <a:pPr algn="l">
                <a:defRPr/>
              </a:pPr>
              <a:t>94</a:t>
            </a:fld>
            <a:endParaRPr lang="en-US" b="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20834" name="Content Placeholder 13"/>
          <p:cNvSpPr>
            <a:spLocks noGrp="1"/>
          </p:cNvSpPr>
          <p:nvPr>
            <p:ph sz="quarter" idx="1"/>
          </p:nvPr>
        </p:nvSpPr>
        <p:spPr>
          <a:ln w="9525"/>
        </p:spPr>
        <p:txBody>
          <a:bodyPr/>
          <a:lstStyle/>
          <a:p>
            <a:r>
              <a:rPr lang="en-US" smtClean="0"/>
              <a:t>2 x 2 MIMO System</a:t>
            </a:r>
          </a:p>
          <a:p>
            <a:endParaRPr lang="en-US" smtClean="0"/>
          </a:p>
          <a:p>
            <a:endParaRPr lang="en-US" smtClean="0"/>
          </a:p>
          <a:p>
            <a:r>
              <a:rPr lang="en-US" smtClean="0"/>
              <a:t>Maximum Likelihood (ML) receiver</a:t>
            </a:r>
          </a:p>
          <a:p>
            <a:endParaRPr lang="en-US" smtClean="0"/>
          </a:p>
          <a:p>
            <a:endParaRPr lang="en-US" smtClean="0"/>
          </a:p>
          <a:p>
            <a:r>
              <a:rPr lang="en-US" smtClean="0"/>
              <a:t>Log-likelihood function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>
          <a:xfrm>
            <a:off x="838200" y="6248400"/>
            <a:ext cx="3962400" cy="365125"/>
          </a:xfrm>
          <a:solidFill>
            <a:schemeClr val="lt1"/>
          </a:solidFill>
        </p:spPr>
        <p:txBody>
          <a:bodyPr/>
          <a:lstStyle/>
          <a:p>
            <a:pPr>
              <a:defRPr/>
            </a:pPr>
            <a:r>
              <a:rPr lang="en-US"/>
              <a:t>Wireless Networking and Communications Group</a:t>
            </a:r>
          </a:p>
        </p:txBody>
      </p:sp>
      <p:sp>
        <p:nvSpPr>
          <p:cNvPr id="120836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System Model</a:t>
            </a:r>
          </a:p>
        </p:txBody>
      </p:sp>
      <p:pic>
        <p:nvPicPr>
          <p:cNvPr id="120837" name="Picture 14" descr="addin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8"/>
          <a:srcRect/>
          <a:stretch>
            <a:fillRect/>
          </a:stretch>
        </p:blipFill>
        <p:spPr bwMode="auto">
          <a:xfrm>
            <a:off x="914400" y="1981200"/>
            <a:ext cx="19812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0838" name="Picture 14" descr="addin_tmp.pn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9"/>
          <a:srcRect/>
          <a:stretch>
            <a:fillRect/>
          </a:stretch>
        </p:blipFill>
        <p:spPr bwMode="auto">
          <a:xfrm>
            <a:off x="5276850" y="1331913"/>
            <a:ext cx="3449638" cy="1630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4" name="Rounded Rectangle 33"/>
          <p:cNvSpPr/>
          <p:nvPr/>
        </p:nvSpPr>
        <p:spPr>
          <a:xfrm>
            <a:off x="5048250" y="1314450"/>
            <a:ext cx="3886200" cy="1676400"/>
          </a:xfrm>
          <a:prstGeom prst="roundRect">
            <a:avLst>
              <a:gd name="adj" fmla="val 9849"/>
            </a:avLst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120840" name="Picture 34" descr="addin_tmp.pn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0"/>
          <a:srcRect/>
          <a:stretch>
            <a:fillRect/>
          </a:stretch>
        </p:blipFill>
        <p:spPr bwMode="auto">
          <a:xfrm>
            <a:off x="914400" y="3581400"/>
            <a:ext cx="2762250" cy="550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0841" name="Picture 42" descr="addin_tmp.png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1"/>
          <a:srcRect/>
          <a:stretch>
            <a:fillRect/>
          </a:stretch>
        </p:blipFill>
        <p:spPr bwMode="auto">
          <a:xfrm>
            <a:off x="914400" y="4800600"/>
            <a:ext cx="7467600" cy="681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0842" name="Picture 40" descr="addin_tmp.png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2"/>
          <a:srcRect/>
          <a:stretch>
            <a:fillRect/>
          </a:stretch>
        </p:blipFill>
        <p:spPr bwMode="auto">
          <a:xfrm>
            <a:off x="914400" y="5562600"/>
            <a:ext cx="6477000" cy="612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8" name="TextBox 37"/>
          <p:cNvSpPr txBox="1"/>
          <p:nvPr/>
        </p:nvSpPr>
        <p:spPr>
          <a:xfrm>
            <a:off x="5048250" y="3810000"/>
            <a:ext cx="3048000" cy="714375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rgbClr val="0070C0"/>
                </a:solidFill>
                <a:latin typeface="Calibri" pitchFamily="34" charset="0"/>
              </a:rPr>
              <a:t>Sub-optimal ML Receivers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rgbClr val="0070C0"/>
                </a:solidFill>
                <a:latin typeface="Calibri" pitchFamily="34" charset="0"/>
              </a:rPr>
              <a:t>approximate   </a:t>
            </a:r>
          </a:p>
        </p:txBody>
      </p:sp>
      <p:sp>
        <p:nvSpPr>
          <p:cNvPr id="40" name="Right Brace 39"/>
          <p:cNvSpPr/>
          <p:nvPr/>
        </p:nvSpPr>
        <p:spPr>
          <a:xfrm rot="16200000">
            <a:off x="6477000" y="2667000"/>
            <a:ext cx="152400" cy="3962400"/>
          </a:xfrm>
          <a:prstGeom prst="rightBrace">
            <a:avLst>
              <a:gd name="adj1" fmla="val 48958"/>
              <a:gd name="adj2" fmla="val 50447"/>
            </a:avLst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18" name="Picture 17" descr="addin_tmp.png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3"/>
          <a:srcRect/>
          <a:stretch>
            <a:fillRect/>
          </a:stretch>
        </p:blipFill>
        <p:spPr bwMode="auto">
          <a:xfrm>
            <a:off x="7239000" y="4162425"/>
            <a:ext cx="4572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AutoShape 3">
            <a:hlinkClick r:id="rId14" action="ppaction://hlinksldjump"/>
          </p:cNvPr>
          <p:cNvSpPr>
            <a:spLocks noChangeArrowheads="1"/>
          </p:cNvSpPr>
          <p:nvPr/>
        </p:nvSpPr>
        <p:spPr bwMode="auto">
          <a:xfrm>
            <a:off x="8534400" y="1066800"/>
            <a:ext cx="381000" cy="228600"/>
          </a:xfrm>
          <a:prstGeom prst="rightArrow">
            <a:avLst>
              <a:gd name="adj1" fmla="val 50000"/>
              <a:gd name="adj2" fmla="val 41667"/>
            </a:avLst>
          </a:prstGeom>
          <a:solidFill>
            <a:schemeClr val="accent2">
              <a:lumMod val="60000"/>
              <a:lumOff val="40000"/>
            </a:schemeClr>
          </a:solidFill>
          <a:ln w="9360">
            <a:solidFill>
              <a:schemeClr val="accent1">
                <a:lumMod val="75000"/>
              </a:schemeClr>
            </a:solidFill>
            <a:miter lim="800000"/>
            <a:headEnd/>
            <a:tailEnd/>
          </a:ln>
        </p:spPr>
        <p:txBody>
          <a:bodyPr wrap="none" lIns="90000" tIns="46800" rIns="90000" bIns="4680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n-GB" sz="800" dirty="0">
                <a:solidFill>
                  <a:srgbClr val="000000"/>
                </a:solidFill>
                <a:latin typeface="+mn-lt"/>
              </a:rPr>
              <a:t>Return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 animBg="1"/>
      <p:bldP spid="40" grpId="0" animBg="1"/>
    </p:bld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>
          <a:xfrm>
            <a:off x="838200" y="6248400"/>
            <a:ext cx="3962400" cy="365125"/>
          </a:xfrm>
          <a:solidFill>
            <a:schemeClr val="lt1"/>
          </a:solidFill>
        </p:spPr>
        <p:txBody>
          <a:bodyPr/>
          <a:lstStyle/>
          <a:p>
            <a:pPr>
              <a:defRPr/>
            </a:pPr>
            <a:r>
              <a:rPr lang="en-US"/>
              <a:t>Wireless Networking and Communications Group</a:t>
            </a:r>
          </a:p>
        </p:txBody>
      </p:sp>
      <p:sp>
        <p:nvSpPr>
          <p:cNvPr id="121858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Sub-Optimal ML Receivers</a:t>
            </a:r>
          </a:p>
        </p:txBody>
      </p:sp>
      <p:sp>
        <p:nvSpPr>
          <p:cNvPr id="4" name="Slide Number Placeholder 3"/>
          <p:cNvSpPr txBox="1">
            <a:spLocks noGrp="1"/>
          </p:cNvSpPr>
          <p:nvPr/>
        </p:nvSpPr>
        <p:spPr>
          <a:xfrm>
            <a:off x="0" y="1055688"/>
            <a:ext cx="304800" cy="244475"/>
          </a:xfrm>
          <a:prstGeom prst="rect">
            <a:avLst/>
          </a:prstGeom>
          <a:noFill/>
        </p:spPr>
        <p:txBody>
          <a:bodyPr anchor="ctr">
            <a:normAutofit fontScale="62500" lnSpcReduction="20000"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fld id="{BCC07A4E-F8D1-465E-8650-E9C6FB53D20E}" type="slidenum">
              <a:rPr lang="en-US" sz="1400" b="1">
                <a:solidFill>
                  <a:srgbClr val="FFFFFF"/>
                </a:solidFill>
                <a:latin typeface="+mn-lt"/>
              </a:rPr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t>95</a:t>
            </a:fld>
            <a:endParaRPr lang="en-US" sz="1400" b="1">
              <a:solidFill>
                <a:srgbClr val="FFFFFF"/>
              </a:solidFill>
              <a:latin typeface="+mn-lt"/>
            </a:endParaRPr>
          </a:p>
        </p:txBody>
      </p:sp>
      <p:sp>
        <p:nvSpPr>
          <p:cNvPr id="121860" name="Content Placeholder 4"/>
          <p:cNvSpPr>
            <a:spLocks noGrp="1"/>
          </p:cNvSpPr>
          <p:nvPr>
            <p:ph sz="quarter" idx="1"/>
          </p:nvPr>
        </p:nvSpPr>
        <p:spPr>
          <a:ln w="9525"/>
        </p:spPr>
        <p:txBody>
          <a:bodyPr/>
          <a:lstStyle/>
          <a:p>
            <a:r>
              <a:rPr lang="en-US" smtClean="0"/>
              <a:t>Two-piece linear approximation</a:t>
            </a:r>
          </a:p>
          <a:p>
            <a:endParaRPr lang="en-US" smtClean="0"/>
          </a:p>
          <a:p>
            <a:endParaRPr lang="en-US" smtClean="0"/>
          </a:p>
          <a:p>
            <a:endParaRPr lang="en-US" smtClean="0"/>
          </a:p>
          <a:p>
            <a:endParaRPr lang="en-US" smtClean="0"/>
          </a:p>
          <a:p>
            <a:r>
              <a:rPr lang="en-US" smtClean="0"/>
              <a:t>Four-piece linear approximation</a:t>
            </a:r>
          </a:p>
          <a:p>
            <a:endParaRPr lang="en-US" smtClean="0"/>
          </a:p>
        </p:txBody>
      </p:sp>
      <p:pic>
        <p:nvPicPr>
          <p:cNvPr id="121861" name="Picture 3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5076825" y="1885950"/>
            <a:ext cx="4357688" cy="327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1862" name="Picture 7" descr="addin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9"/>
          <a:srcRect/>
          <a:stretch>
            <a:fillRect/>
          </a:stretch>
        </p:blipFill>
        <p:spPr bwMode="auto">
          <a:xfrm>
            <a:off x="609600" y="2028825"/>
            <a:ext cx="2286000" cy="573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1863" name="Picture 9" descr="addin_tmp.pn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0"/>
          <a:srcRect/>
          <a:stretch>
            <a:fillRect/>
          </a:stretch>
        </p:blipFill>
        <p:spPr bwMode="auto">
          <a:xfrm>
            <a:off x="552450" y="4276725"/>
            <a:ext cx="4105275" cy="1071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1864" name="Picture 12" descr="addin_tmp.pn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1"/>
          <a:srcRect/>
          <a:stretch>
            <a:fillRect/>
          </a:stretch>
        </p:blipFill>
        <p:spPr bwMode="auto">
          <a:xfrm>
            <a:off x="533400" y="2933700"/>
            <a:ext cx="4419600" cy="72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Rounded Rectangle 13"/>
          <p:cNvSpPr/>
          <p:nvPr/>
        </p:nvSpPr>
        <p:spPr>
          <a:xfrm>
            <a:off x="5219700" y="1885950"/>
            <a:ext cx="3886200" cy="3886200"/>
          </a:xfrm>
          <a:prstGeom prst="roundRect">
            <a:avLst>
              <a:gd name="adj" fmla="val 5883"/>
            </a:avLst>
          </a:prstGeom>
          <a:noFill/>
          <a:ln>
            <a:solidFill>
              <a:schemeClr val="accent2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121866" name="Picture 15" descr="addin_tmp.png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2"/>
          <a:srcRect/>
          <a:stretch>
            <a:fillRect/>
          </a:stretch>
        </p:blipFill>
        <p:spPr bwMode="auto">
          <a:xfrm>
            <a:off x="628650" y="5514975"/>
            <a:ext cx="2514600" cy="214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1867" name="TextBox 16"/>
          <p:cNvSpPr txBox="1">
            <a:spLocks noChangeArrowheads="1"/>
          </p:cNvSpPr>
          <p:nvPr/>
        </p:nvSpPr>
        <p:spPr bwMode="auto">
          <a:xfrm>
            <a:off x="3133725" y="5429250"/>
            <a:ext cx="20066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latin typeface="Calibri" pitchFamily="34" charset="0"/>
              </a:rPr>
              <a:t>chosen to minimize</a:t>
            </a:r>
          </a:p>
        </p:txBody>
      </p:sp>
      <p:pic>
        <p:nvPicPr>
          <p:cNvPr id="121868" name="Picture 20" descr="addin_tmp.png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3"/>
          <a:srcRect/>
          <a:stretch>
            <a:fillRect/>
          </a:stretch>
        </p:blipFill>
        <p:spPr bwMode="auto">
          <a:xfrm>
            <a:off x="1676400" y="5791200"/>
            <a:ext cx="2400300" cy="334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1869" name="TextBox 19"/>
          <p:cNvSpPr txBox="1">
            <a:spLocks noChangeArrowheads="1"/>
          </p:cNvSpPr>
          <p:nvPr/>
        </p:nvSpPr>
        <p:spPr bwMode="auto">
          <a:xfrm>
            <a:off x="5467350" y="5257800"/>
            <a:ext cx="32004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latin typeface="Calibri" pitchFamily="34" charset="0"/>
              </a:rPr>
              <a:t>Approximation of </a:t>
            </a:r>
          </a:p>
        </p:txBody>
      </p:sp>
      <p:pic>
        <p:nvPicPr>
          <p:cNvPr id="121870" name="Picture 21" descr="addin_tmp.png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4"/>
          <a:srcRect/>
          <a:stretch>
            <a:fillRect/>
          </a:stretch>
        </p:blipFill>
        <p:spPr bwMode="auto">
          <a:xfrm>
            <a:off x="7296150" y="5334000"/>
            <a:ext cx="1700213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AutoShape 3">
            <a:hlinkClick r:id="rId15" action="ppaction://hlinksldjump"/>
          </p:cNvPr>
          <p:cNvSpPr>
            <a:spLocks noChangeArrowheads="1"/>
          </p:cNvSpPr>
          <p:nvPr/>
        </p:nvSpPr>
        <p:spPr bwMode="auto">
          <a:xfrm>
            <a:off x="8534400" y="1371600"/>
            <a:ext cx="381000" cy="228600"/>
          </a:xfrm>
          <a:prstGeom prst="rightArrow">
            <a:avLst>
              <a:gd name="adj1" fmla="val 50000"/>
              <a:gd name="adj2" fmla="val 41667"/>
            </a:avLst>
          </a:prstGeom>
          <a:solidFill>
            <a:schemeClr val="accent2">
              <a:lumMod val="60000"/>
              <a:lumOff val="40000"/>
            </a:schemeClr>
          </a:solidFill>
          <a:ln w="9360">
            <a:solidFill>
              <a:schemeClr val="accent1">
                <a:lumMod val="75000"/>
              </a:schemeClr>
            </a:solidFill>
            <a:miter lim="800000"/>
            <a:headEnd/>
            <a:tailEnd/>
          </a:ln>
        </p:spPr>
        <p:txBody>
          <a:bodyPr wrap="none" lIns="90000" tIns="46800" rIns="90000" bIns="4680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n-GB" sz="800" dirty="0">
                <a:solidFill>
                  <a:srgbClr val="000000"/>
                </a:solidFill>
                <a:latin typeface="+mn-lt"/>
              </a:rPr>
              <a:t>Return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838200" y="6248400"/>
            <a:ext cx="3733800" cy="365125"/>
          </a:xfrm>
          <a:prstGeom prst="roundRect">
            <a:avLst/>
          </a:prstGeom>
          <a:ln w="19050" cap="flat" algn="ctr"/>
        </p:spPr>
        <p:txBody>
          <a:bodyPr/>
          <a:lstStyle/>
          <a:p>
            <a:pPr algn="l">
              <a:defRPr/>
            </a:pPr>
            <a:fld id="{65D9D6DB-B908-401B-BDED-DF5107037406}" type="slidenum">
              <a:rPr lang="en-US" b="0">
                <a:solidFill>
                  <a:schemeClr val="accent2">
                    <a:lumMod val="75000"/>
                  </a:schemeClr>
                </a:solidFill>
              </a:rPr>
              <a:pPr algn="l">
                <a:defRPr/>
              </a:pPr>
              <a:t>96</a:t>
            </a:fld>
            <a:endParaRPr lang="en-US" b="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>
          <a:xfrm>
            <a:off x="838200" y="6248400"/>
            <a:ext cx="3962400" cy="365125"/>
          </a:xfrm>
          <a:solidFill>
            <a:schemeClr val="lt1"/>
          </a:solidFill>
        </p:spPr>
        <p:txBody>
          <a:bodyPr/>
          <a:lstStyle/>
          <a:p>
            <a:pPr>
              <a:defRPr/>
            </a:pPr>
            <a:r>
              <a:rPr lang="en-US"/>
              <a:t>Wireless Networking and Communications Group</a:t>
            </a:r>
          </a:p>
        </p:txBody>
      </p:sp>
      <p:sp>
        <p:nvSpPr>
          <p:cNvPr id="12288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800" smtClean="0"/>
              <a:t>Results: Performance Degradation</a:t>
            </a:r>
          </a:p>
        </p:txBody>
      </p:sp>
      <p:sp>
        <p:nvSpPr>
          <p:cNvPr id="122884" name="Content Placeholder 4"/>
          <p:cNvSpPr>
            <a:spLocks noGrp="1"/>
          </p:cNvSpPr>
          <p:nvPr>
            <p:ph sz="quarter" idx="1"/>
          </p:nvPr>
        </p:nvSpPr>
        <p:spPr>
          <a:ln w="9525"/>
        </p:spPr>
        <p:txBody>
          <a:bodyPr/>
          <a:lstStyle/>
          <a:p>
            <a:r>
              <a:rPr lang="en-US" smtClean="0"/>
              <a:t>Performance degradation in receivers designed assuming additive Gaussian noise in the presence of RFI</a:t>
            </a:r>
          </a:p>
        </p:txBody>
      </p:sp>
      <p:pic>
        <p:nvPicPr>
          <p:cNvPr id="122885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" y="2009775"/>
            <a:ext cx="5334000" cy="401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5486400" y="2305050"/>
            <a:ext cx="3505200" cy="2127250"/>
          </a:xfrm>
          <a:prstGeom prst="roundRect">
            <a:avLst>
              <a:gd name="adj" fmla="val 10497"/>
            </a:avLst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rgbClr val="0070C0"/>
                </a:solidFill>
                <a:latin typeface="Calibri" pitchFamily="34" charset="0"/>
              </a:rPr>
              <a:t>Simulation Parameters</a:t>
            </a:r>
          </a:p>
          <a:p>
            <a:pPr marL="114300" indent="-1143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1600" dirty="0">
                <a:latin typeface="Calibri" pitchFamily="34" charset="0"/>
              </a:rPr>
              <a:t>4-QAM for Spatial Multiplexing (SM) transmission mode</a:t>
            </a:r>
          </a:p>
          <a:p>
            <a:pPr marL="114300" indent="-1143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1600" dirty="0">
                <a:latin typeface="Calibri" pitchFamily="34" charset="0"/>
              </a:rPr>
              <a:t>16-QAM for </a:t>
            </a:r>
            <a:r>
              <a:rPr lang="en-US" sz="1600" dirty="0" err="1">
                <a:latin typeface="Calibri" pitchFamily="34" charset="0"/>
              </a:rPr>
              <a:t>Alamouti</a:t>
            </a:r>
            <a:r>
              <a:rPr lang="en-US" sz="1600" dirty="0">
                <a:latin typeface="Calibri" pitchFamily="34" charset="0"/>
              </a:rPr>
              <a:t> transmission strategy</a:t>
            </a:r>
          </a:p>
          <a:p>
            <a:pPr marL="114300" indent="-1143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1600" dirty="0">
                <a:latin typeface="Calibri" pitchFamily="34" charset="0"/>
              </a:rPr>
              <a:t>Noise Parameters:</a:t>
            </a:r>
            <a:br>
              <a:rPr lang="en-US" sz="1600" dirty="0">
                <a:latin typeface="Calibri" pitchFamily="34" charset="0"/>
              </a:rPr>
            </a:br>
            <a:r>
              <a:rPr lang="en-US" sz="1600" i="1" dirty="0">
                <a:latin typeface="Calibri" pitchFamily="34" charset="0"/>
              </a:rPr>
              <a:t>A</a:t>
            </a:r>
            <a:r>
              <a:rPr lang="en-US" sz="1600" dirty="0">
                <a:latin typeface="Calibri" pitchFamily="34" charset="0"/>
              </a:rPr>
              <a:t> = 0.1, </a:t>
            </a:r>
            <a:r>
              <a:rPr lang="en-GB" sz="1600" dirty="0">
                <a:latin typeface="Symbol" pitchFamily="18" charset="2"/>
              </a:rPr>
              <a:t></a:t>
            </a:r>
            <a:r>
              <a:rPr lang="en-GB" sz="1600" baseline="-25000" dirty="0">
                <a:latin typeface="Calibri" pitchFamily="34" charset="0"/>
              </a:rPr>
              <a:t>1</a:t>
            </a:r>
            <a:r>
              <a:rPr lang="en-US" sz="1600" dirty="0">
                <a:latin typeface="Calibri" pitchFamily="34" charset="0"/>
              </a:rPr>
              <a:t>= 0.01, </a:t>
            </a:r>
            <a:r>
              <a:rPr lang="en-GB" sz="1600" dirty="0">
                <a:latin typeface="Symbol" pitchFamily="18" charset="2"/>
              </a:rPr>
              <a:t></a:t>
            </a:r>
            <a:r>
              <a:rPr lang="en-GB" sz="1600" baseline="-25000" dirty="0">
                <a:latin typeface="Calibri" pitchFamily="34" charset="0"/>
              </a:rPr>
              <a:t>2</a:t>
            </a:r>
            <a:r>
              <a:rPr lang="en-US" sz="1600" dirty="0">
                <a:latin typeface="Calibri" pitchFamily="34" charset="0"/>
              </a:rPr>
              <a:t>= 0.1, </a:t>
            </a:r>
            <a:r>
              <a:rPr lang="en-US" sz="1600" dirty="0">
                <a:latin typeface="Symbol" pitchFamily="18" charset="2"/>
              </a:rPr>
              <a:t>k</a:t>
            </a:r>
            <a:r>
              <a:rPr lang="en-US" sz="1600" dirty="0">
                <a:latin typeface="Calibri" pitchFamily="34" charset="0"/>
              </a:rPr>
              <a:t> = 0.4</a:t>
            </a:r>
          </a:p>
          <a:p>
            <a:pPr marL="114300" indent="-1143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600" baseline="30000" dirty="0">
              <a:latin typeface="Calibri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486400" y="4886325"/>
            <a:ext cx="3505200" cy="1057275"/>
          </a:xfrm>
          <a:prstGeom prst="roundRect">
            <a:avLst>
              <a:gd name="adj" fmla="val 22197"/>
            </a:avLst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rgbClr val="0070C0"/>
                </a:solidFill>
                <a:latin typeface="Calibri" pitchFamily="34" charset="0"/>
              </a:rPr>
              <a:t>Severe degradation in communication performance in high-SNR regimes</a:t>
            </a:r>
          </a:p>
        </p:txBody>
      </p:sp>
      <p:sp>
        <p:nvSpPr>
          <p:cNvPr id="13" name="AutoShape 3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8534400" y="1371600"/>
            <a:ext cx="381000" cy="228600"/>
          </a:xfrm>
          <a:prstGeom prst="rightArrow">
            <a:avLst>
              <a:gd name="adj1" fmla="val 50000"/>
              <a:gd name="adj2" fmla="val 41667"/>
            </a:avLst>
          </a:prstGeom>
          <a:solidFill>
            <a:schemeClr val="accent2">
              <a:lumMod val="60000"/>
              <a:lumOff val="40000"/>
            </a:schemeClr>
          </a:solidFill>
          <a:ln w="9360">
            <a:solidFill>
              <a:schemeClr val="accent1">
                <a:lumMod val="75000"/>
              </a:schemeClr>
            </a:solidFill>
            <a:miter lim="800000"/>
            <a:headEnd/>
            <a:tailEnd/>
          </a:ln>
        </p:spPr>
        <p:txBody>
          <a:bodyPr wrap="none" lIns="90000" tIns="46800" rIns="90000" bIns="4680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n-GB" sz="800" dirty="0">
                <a:solidFill>
                  <a:srgbClr val="000000"/>
                </a:solidFill>
                <a:latin typeface="+mn-lt"/>
              </a:rPr>
              <a:t>Return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Wireless Networking and Communications Group</a:t>
            </a:r>
          </a:p>
        </p:txBody>
      </p:sp>
      <p:sp>
        <p:nvSpPr>
          <p:cNvPr id="123906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Results: RFI Mitigation in 2 x 2 MIMO </a:t>
            </a:r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>
            <a:normAutofit fontScale="62500" lnSpcReduction="20000"/>
          </a:bodyPr>
          <a:lstStyle/>
          <a:p>
            <a:pPr>
              <a:defRPr/>
            </a:pPr>
            <a:fld id="{3ED02F66-B646-44C7-8627-1AA8863C30C7}" type="slidenum">
              <a:rPr lang="en-US"/>
              <a:pPr>
                <a:defRPr/>
              </a:pPr>
              <a:t>97</a:t>
            </a:fld>
            <a:endParaRPr lang="en-US"/>
          </a:p>
        </p:txBody>
      </p:sp>
      <p:pic>
        <p:nvPicPr>
          <p:cNvPr id="123908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28575" y="1123950"/>
            <a:ext cx="5673725" cy="421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Slide Number Placeholder 3"/>
          <p:cNvSpPr txBox="1">
            <a:spLocks noGrp="1"/>
          </p:cNvSpPr>
          <p:nvPr/>
        </p:nvSpPr>
        <p:spPr>
          <a:xfrm>
            <a:off x="0" y="1055688"/>
            <a:ext cx="304800" cy="244475"/>
          </a:xfrm>
          <a:prstGeom prst="rect">
            <a:avLst/>
          </a:prstGeom>
          <a:noFill/>
        </p:spPr>
        <p:txBody>
          <a:bodyPr anchor="ctr">
            <a:normAutofit fontScale="62500" lnSpcReduction="20000"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fld id="{1AC3078E-150C-4FB9-95DF-B8CFD954BC3D}" type="slidenum">
              <a:rPr lang="en-US" sz="1400" b="1">
                <a:solidFill>
                  <a:srgbClr val="FFFFFF"/>
                </a:solidFill>
                <a:latin typeface="+mn-lt"/>
              </a:rPr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t>97</a:t>
            </a:fld>
            <a:endParaRPr lang="en-US" sz="1400" b="1">
              <a:solidFill>
                <a:srgbClr val="FFFFFF"/>
              </a:solidFill>
              <a:latin typeface="+mn-lt"/>
            </a:endParaRPr>
          </a:p>
        </p:txBody>
      </p:sp>
      <p:graphicFrame>
        <p:nvGraphicFramePr>
          <p:cNvPr id="9" name="Table 8"/>
          <p:cNvGraphicFramePr>
            <a:graphicFrameLocks noGrp="1"/>
          </p:cNvGraphicFramePr>
          <p:nvPr/>
        </p:nvGraphicFramePr>
        <p:xfrm>
          <a:off x="5486400" y="2971800"/>
          <a:ext cx="3505200" cy="2298778"/>
        </p:xfrm>
        <a:graphic>
          <a:graphicData uri="http://schemas.openxmlformats.org/drawingml/2006/table">
            <a:tbl>
              <a:tblPr firstRow="1">
                <a:tableStyleId>{284E427A-3D55-4303-BF80-6455036E1DE7}</a:tableStyleId>
              </a:tblPr>
              <a:tblGrid>
                <a:gridCol w="630936"/>
                <a:gridCol w="1892808"/>
                <a:gridCol w="981456"/>
              </a:tblGrid>
              <a:tr h="747843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latin typeface="Calibri" pitchFamily="34" charset="0"/>
                        </a:rPr>
                        <a:t>A</a:t>
                      </a:r>
                      <a:endParaRPr lang="en-US" sz="1800" dirty="0">
                        <a:latin typeface="Calibri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latin typeface="Calibri" pitchFamily="34" charset="0"/>
                        </a:rPr>
                        <a:t>Noise Characteristic</a:t>
                      </a:r>
                      <a:endParaRPr lang="en-US" sz="1800" dirty="0">
                        <a:latin typeface="Calibri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latin typeface="Calibri" pitchFamily="34" charset="0"/>
                        </a:rPr>
                        <a:t>Improve-</a:t>
                      </a:r>
                      <a:r>
                        <a:rPr lang="en-US" sz="1800" dirty="0" err="1" smtClean="0">
                          <a:latin typeface="Calibri" pitchFamily="34" charset="0"/>
                        </a:rPr>
                        <a:t>ment</a:t>
                      </a:r>
                      <a:endParaRPr lang="en-US" sz="1800" dirty="0">
                        <a:latin typeface="Calibri" pitchFamily="34" charset="0"/>
                      </a:endParaRPr>
                    </a:p>
                  </a:txBody>
                  <a:tcPr anchor="ctr"/>
                </a:tc>
              </a:tr>
              <a:tr h="219367"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latin typeface="Calibri" pitchFamily="34" charset="0"/>
                        </a:rPr>
                        <a:t>0.01</a:t>
                      </a:r>
                      <a:endParaRPr lang="en-US" sz="1800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latin typeface="Calibri" pitchFamily="34" charset="0"/>
                        </a:rPr>
                        <a:t>Highly Impulsive</a:t>
                      </a:r>
                      <a:endParaRPr lang="en-US" sz="1800" baseline="30000" dirty="0">
                        <a:latin typeface="Calibri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latin typeface="Calibri" pitchFamily="34" charset="0"/>
                        </a:rPr>
                        <a:t>~15</a:t>
                      </a:r>
                      <a:r>
                        <a:rPr lang="en-US" sz="1800" baseline="0" dirty="0" smtClean="0">
                          <a:latin typeface="Calibri" pitchFamily="34" charset="0"/>
                        </a:rPr>
                        <a:t> dB</a:t>
                      </a:r>
                      <a:endParaRPr lang="en-US" sz="1800" dirty="0">
                        <a:latin typeface="Calibri" pitchFamily="34" charset="0"/>
                      </a:endParaRPr>
                    </a:p>
                  </a:txBody>
                  <a:tcPr anchor="ctr"/>
                </a:tc>
              </a:tr>
              <a:tr h="545095"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solidFill>
                            <a:schemeClr val="bg1"/>
                          </a:solidFill>
                          <a:latin typeface="Calibri" pitchFamily="34" charset="0"/>
                        </a:rPr>
                        <a:t>0.1</a:t>
                      </a:r>
                      <a:endParaRPr lang="en-US" sz="1800" dirty="0">
                        <a:solidFill>
                          <a:schemeClr val="bg1"/>
                        </a:solidFill>
                        <a:latin typeface="Calibri" pitchFamily="34" charset="0"/>
                      </a:endParaRPr>
                    </a:p>
                  </a:txBody>
                  <a:tcPr>
                    <a:solidFill>
                      <a:srgbClr val="6B9AC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chemeClr val="bg1"/>
                          </a:solidFill>
                          <a:latin typeface="Calibri" pitchFamily="34" charset="0"/>
                        </a:rPr>
                        <a:t>Moderately Impulsive</a:t>
                      </a:r>
                      <a:endParaRPr lang="en-US" sz="1800" dirty="0">
                        <a:solidFill>
                          <a:schemeClr val="bg1"/>
                        </a:solidFill>
                        <a:latin typeface="Calibri" pitchFamily="34" charset="0"/>
                      </a:endParaRPr>
                    </a:p>
                  </a:txBody>
                  <a:tcPr anchor="ctr">
                    <a:solidFill>
                      <a:srgbClr val="6B9AC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chemeClr val="bg1"/>
                          </a:solidFill>
                          <a:latin typeface="Calibri" pitchFamily="34" charset="0"/>
                        </a:rPr>
                        <a:t>~8 dB</a:t>
                      </a:r>
                      <a:endParaRPr lang="en-US" sz="1800" dirty="0">
                        <a:solidFill>
                          <a:schemeClr val="bg1"/>
                        </a:solidFill>
                        <a:latin typeface="Calibri" pitchFamily="34" charset="0"/>
                      </a:endParaRPr>
                    </a:p>
                  </a:txBody>
                  <a:tcPr anchor="ctr">
                    <a:solidFill>
                      <a:srgbClr val="6B9AC1"/>
                    </a:solidFill>
                  </a:tcPr>
                </a:tc>
              </a:tr>
              <a:tr h="545095"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latin typeface="Calibri" pitchFamily="34" charset="0"/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latin typeface="Calibri" pitchFamily="34" charset="0"/>
                        </a:rPr>
                        <a:t>Nearly</a:t>
                      </a:r>
                      <a:r>
                        <a:rPr lang="en-US" sz="1800" baseline="0" dirty="0" smtClean="0">
                          <a:latin typeface="Calibri" pitchFamily="34" charset="0"/>
                        </a:rPr>
                        <a:t> Gaussian</a:t>
                      </a:r>
                      <a:endParaRPr lang="en-US" sz="1800" dirty="0">
                        <a:latin typeface="Calibri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latin typeface="Calibri" pitchFamily="34" charset="0"/>
                        </a:rPr>
                        <a:t>~0.5 dB</a:t>
                      </a:r>
                      <a:endParaRPr lang="en-US" sz="1800" dirty="0">
                        <a:latin typeface="Calibri" pitchFamily="34" charset="0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5486400" y="1447800"/>
            <a:ext cx="3429000" cy="1328738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latin typeface="Calibri" pitchFamily="34" charset="0"/>
              </a:rPr>
              <a:t>Improvement in communication performance over conventional Gaussian ML receiver at symbol error rate of 10</a:t>
            </a:r>
            <a:r>
              <a:rPr lang="en-US" baseline="30000" dirty="0">
                <a:latin typeface="Calibri" pitchFamily="34" charset="0"/>
              </a:rPr>
              <a:t>-2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703263" y="5305425"/>
            <a:ext cx="4419600" cy="714375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latin typeface="Calibri" pitchFamily="34" charset="0"/>
              </a:rPr>
              <a:t>Communication Performance </a:t>
            </a:r>
            <a:br>
              <a:rPr lang="en-US" dirty="0">
                <a:latin typeface="Calibri" pitchFamily="34" charset="0"/>
              </a:rPr>
            </a:br>
            <a:r>
              <a:rPr lang="en-US" dirty="0">
                <a:latin typeface="Calibri" pitchFamily="34" charset="0"/>
              </a:rPr>
              <a:t>(A = 0.1, </a:t>
            </a:r>
            <a:r>
              <a:rPr lang="en-GB" dirty="0">
                <a:latin typeface="Symbol" pitchFamily="18" charset="2"/>
              </a:rPr>
              <a:t></a:t>
            </a:r>
            <a:r>
              <a:rPr lang="en-GB" baseline="-25000" dirty="0">
                <a:latin typeface="Calibri" pitchFamily="34" charset="0"/>
              </a:rPr>
              <a:t>1</a:t>
            </a:r>
            <a:r>
              <a:rPr lang="en-US" dirty="0">
                <a:latin typeface="Calibri" pitchFamily="34" charset="0"/>
              </a:rPr>
              <a:t>= 0.01, </a:t>
            </a:r>
            <a:r>
              <a:rPr lang="en-GB" dirty="0">
                <a:latin typeface="Symbol" pitchFamily="18" charset="2"/>
              </a:rPr>
              <a:t></a:t>
            </a:r>
            <a:r>
              <a:rPr lang="en-GB" baseline="-25000" dirty="0">
                <a:latin typeface="Calibri" pitchFamily="34" charset="0"/>
              </a:rPr>
              <a:t>2</a:t>
            </a:r>
            <a:r>
              <a:rPr lang="en-US" dirty="0">
                <a:latin typeface="Calibri" pitchFamily="34" charset="0"/>
              </a:rPr>
              <a:t>= 0.1, </a:t>
            </a:r>
            <a:r>
              <a:rPr lang="en-US" dirty="0">
                <a:latin typeface="Symbol" pitchFamily="18" charset="2"/>
              </a:rPr>
              <a:t>k</a:t>
            </a:r>
            <a:r>
              <a:rPr lang="en-US" dirty="0">
                <a:latin typeface="Calibri" pitchFamily="34" charset="0"/>
              </a:rPr>
              <a:t> = 0.4)</a:t>
            </a:r>
          </a:p>
        </p:txBody>
      </p:sp>
      <p:sp>
        <p:nvSpPr>
          <p:cNvPr id="14" name="Right Arrow 13"/>
          <p:cNvSpPr/>
          <p:nvPr/>
        </p:nvSpPr>
        <p:spPr>
          <a:xfrm rot="10800000">
            <a:off x="5105400" y="4191000"/>
            <a:ext cx="381000" cy="304800"/>
          </a:xfrm>
          <a:prstGeom prst="rightArrow">
            <a:avLst>
              <a:gd name="adj1" fmla="val 56250"/>
              <a:gd name="adj2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3" name="AutoShape 3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8534400" y="1219200"/>
            <a:ext cx="381000" cy="228600"/>
          </a:xfrm>
          <a:prstGeom prst="rightArrow">
            <a:avLst>
              <a:gd name="adj1" fmla="val 50000"/>
              <a:gd name="adj2" fmla="val 41667"/>
            </a:avLst>
          </a:prstGeom>
          <a:solidFill>
            <a:schemeClr val="accent2">
              <a:lumMod val="60000"/>
              <a:lumOff val="40000"/>
            </a:schemeClr>
          </a:solidFill>
          <a:ln w="9360">
            <a:solidFill>
              <a:schemeClr val="accent1">
                <a:lumMod val="75000"/>
              </a:schemeClr>
            </a:solidFill>
            <a:miter lim="800000"/>
            <a:headEnd/>
            <a:tailEnd/>
          </a:ln>
        </p:spPr>
        <p:txBody>
          <a:bodyPr wrap="none" lIns="90000" tIns="46800" rIns="90000" bIns="4680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n-GB" sz="800" dirty="0">
                <a:solidFill>
                  <a:srgbClr val="000000"/>
                </a:solidFill>
                <a:latin typeface="+mn-lt"/>
              </a:rPr>
              <a:t>Return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Wireless Networking and Communications Group</a:t>
            </a:r>
          </a:p>
        </p:txBody>
      </p:sp>
      <p:sp>
        <p:nvSpPr>
          <p:cNvPr id="124930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Results: RFI Mitigation in 2 x 2 MIMO </a:t>
            </a:r>
          </a:p>
        </p:txBody>
      </p:sp>
      <p:sp>
        <p:nvSpPr>
          <p:cNvPr id="1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>
            <a:normAutofit fontScale="62500" lnSpcReduction="20000"/>
          </a:bodyPr>
          <a:lstStyle/>
          <a:p>
            <a:pPr>
              <a:defRPr/>
            </a:pPr>
            <a:fld id="{2F47F01E-CC65-4E55-A959-5A5D3368F23E}" type="slidenum">
              <a:rPr lang="en-US"/>
              <a:pPr>
                <a:defRPr/>
              </a:pPr>
              <a:t>98</a:t>
            </a:fld>
            <a:endParaRPr lang="en-US"/>
          </a:p>
        </p:txBody>
      </p:sp>
      <p:sp>
        <p:nvSpPr>
          <p:cNvPr id="4" name="Slide Number Placeholder 3"/>
          <p:cNvSpPr txBox="1">
            <a:spLocks noGrp="1"/>
          </p:cNvSpPr>
          <p:nvPr/>
        </p:nvSpPr>
        <p:spPr>
          <a:xfrm>
            <a:off x="0" y="1055688"/>
            <a:ext cx="304800" cy="244475"/>
          </a:xfrm>
          <a:prstGeom prst="rect">
            <a:avLst/>
          </a:prstGeom>
          <a:noFill/>
        </p:spPr>
        <p:txBody>
          <a:bodyPr anchor="ctr">
            <a:normAutofit fontScale="62500" lnSpcReduction="20000"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fld id="{4D73A291-36EA-4BC3-A560-D9C6965B9AD9}" type="slidenum">
              <a:rPr lang="en-US" sz="1400" b="1">
                <a:solidFill>
                  <a:srgbClr val="FFFFFF"/>
                </a:solidFill>
                <a:latin typeface="+mn-lt"/>
              </a:rPr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t>98</a:t>
            </a:fld>
            <a:endParaRPr lang="en-US" sz="1400" b="1">
              <a:solidFill>
                <a:srgbClr val="FFFFFF"/>
              </a:solidFill>
              <a:latin typeface="+mn-lt"/>
            </a:endParaRPr>
          </a:p>
        </p:txBody>
      </p:sp>
      <p:sp>
        <p:nvSpPr>
          <p:cNvPr id="124933" name="TextBox 7"/>
          <p:cNvSpPr txBox="1">
            <a:spLocks noChangeArrowheads="1"/>
          </p:cNvSpPr>
          <p:nvPr/>
        </p:nvSpPr>
        <p:spPr bwMode="auto">
          <a:xfrm>
            <a:off x="5791200" y="2273300"/>
            <a:ext cx="22860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latin typeface="Tw Cen MT" pitchFamily="34" charset="0"/>
              </a:rPr>
              <a:t>Complexity Analysis</a:t>
            </a:r>
          </a:p>
        </p:txBody>
      </p:sp>
      <p:graphicFrame>
        <p:nvGraphicFramePr>
          <p:cNvPr id="9" name="Table 8"/>
          <p:cNvGraphicFramePr>
            <a:graphicFrameLocks noGrp="1"/>
          </p:cNvGraphicFramePr>
          <p:nvPr/>
        </p:nvGraphicFramePr>
        <p:xfrm>
          <a:off x="5486400" y="2066579"/>
          <a:ext cx="3428998" cy="4029421"/>
        </p:xfrm>
        <a:graphic>
          <a:graphicData uri="http://schemas.openxmlformats.org/drawingml/2006/table">
            <a:tbl>
              <a:tblPr firstRow="1">
                <a:tableStyleId>{284E427A-3D55-4303-BF80-6455036E1DE7}</a:tableStyleId>
              </a:tblPr>
              <a:tblGrid>
                <a:gridCol w="1254513"/>
                <a:gridCol w="719759"/>
                <a:gridCol w="727363"/>
                <a:gridCol w="727363"/>
              </a:tblGrid>
              <a:tr h="1323531">
                <a:tc>
                  <a:txBody>
                    <a:bodyPr/>
                    <a:lstStyle/>
                    <a:p>
                      <a:pPr algn="l"/>
                      <a:r>
                        <a:rPr lang="en-US" sz="1800" dirty="0" smtClean="0">
                          <a:latin typeface="Calibri" pitchFamily="34" charset="0"/>
                        </a:rPr>
                        <a:t>Receiver</a:t>
                      </a:r>
                      <a:endParaRPr lang="en-US" sz="1800" dirty="0">
                        <a:latin typeface="Calibri" pitchFamily="34" charset="0"/>
                      </a:endParaRPr>
                    </a:p>
                  </a:txBody>
                  <a:tcPr vert="vert270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dirty="0" smtClean="0">
                          <a:latin typeface="Calibri" pitchFamily="34" charset="0"/>
                        </a:rPr>
                        <a:t>Quadratic Forms</a:t>
                      </a:r>
                      <a:endParaRPr lang="en-US" sz="1800" dirty="0">
                        <a:latin typeface="Calibri" pitchFamily="34" charset="0"/>
                      </a:endParaRPr>
                    </a:p>
                  </a:txBody>
                  <a:tcPr vert="vert270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dirty="0" smtClean="0">
                          <a:latin typeface="Calibri" pitchFamily="34" charset="0"/>
                        </a:rPr>
                        <a:t>Exponential</a:t>
                      </a:r>
                      <a:endParaRPr lang="en-US" sz="1800" dirty="0">
                        <a:latin typeface="Calibri" pitchFamily="34" charset="0"/>
                      </a:endParaRPr>
                    </a:p>
                  </a:txBody>
                  <a:tcPr vert="vert270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dirty="0" smtClean="0">
                          <a:latin typeface="Calibri" pitchFamily="34" charset="0"/>
                        </a:rPr>
                        <a:t>Comparisons</a:t>
                      </a:r>
                      <a:endParaRPr lang="en-US" sz="1800" dirty="0">
                        <a:latin typeface="Calibri" pitchFamily="34" charset="0"/>
                      </a:endParaRPr>
                    </a:p>
                  </a:txBody>
                  <a:tcPr vert="vert270" anchor="ctr"/>
                </a:tc>
              </a:tr>
              <a:tr h="388237"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Calibri" pitchFamily="34" charset="0"/>
                        </a:rPr>
                        <a:t>Gaussian ML</a:t>
                      </a:r>
                      <a:endParaRPr lang="en-US" sz="1600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Calibri" pitchFamily="34" charset="0"/>
                        </a:rPr>
                        <a:t>M</a:t>
                      </a:r>
                      <a:r>
                        <a:rPr lang="en-US" sz="1600" baseline="30000" dirty="0" smtClean="0">
                          <a:latin typeface="Calibri" pitchFamily="34" charset="0"/>
                        </a:rPr>
                        <a:t>2</a:t>
                      </a:r>
                      <a:endParaRPr lang="en-US" sz="1600" baseline="30000" dirty="0">
                        <a:latin typeface="Calibri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Calibri" pitchFamily="34" charset="0"/>
                        </a:rPr>
                        <a:t>0</a:t>
                      </a:r>
                      <a:endParaRPr lang="en-US" sz="1600" dirty="0">
                        <a:latin typeface="Calibri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Calibri" pitchFamily="34" charset="0"/>
                        </a:rPr>
                        <a:t>0</a:t>
                      </a:r>
                      <a:endParaRPr lang="en-US" sz="1600" dirty="0">
                        <a:latin typeface="Calibri" pitchFamily="34" charset="0"/>
                      </a:endParaRPr>
                    </a:p>
                  </a:txBody>
                  <a:tcPr anchor="ctr"/>
                </a:tc>
              </a:tr>
              <a:tr h="388237"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Calibri" pitchFamily="34" charset="0"/>
                        </a:rPr>
                        <a:t>Optimal ML</a:t>
                      </a:r>
                      <a:endParaRPr lang="en-US" sz="1600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Calibri" pitchFamily="34" charset="0"/>
                        </a:rPr>
                        <a:t>2M</a:t>
                      </a:r>
                      <a:r>
                        <a:rPr lang="en-US" sz="1600" baseline="30000" dirty="0" smtClean="0">
                          <a:latin typeface="Calibri" pitchFamily="34" charset="0"/>
                        </a:rPr>
                        <a:t>2</a:t>
                      </a:r>
                      <a:endParaRPr lang="en-US" sz="1600" baseline="30000" dirty="0">
                        <a:latin typeface="Calibri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Calibri" pitchFamily="34" charset="0"/>
                        </a:rPr>
                        <a:t>2M</a:t>
                      </a:r>
                      <a:r>
                        <a:rPr lang="en-US" sz="1600" baseline="30000" dirty="0" smtClean="0">
                          <a:latin typeface="Calibri" pitchFamily="34" charset="0"/>
                        </a:rPr>
                        <a:t>2</a:t>
                      </a:r>
                      <a:endParaRPr lang="en-US" sz="1600" dirty="0">
                        <a:latin typeface="Calibri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Calibri" pitchFamily="34" charset="0"/>
                        </a:rPr>
                        <a:t>0</a:t>
                      </a:r>
                      <a:endParaRPr lang="en-US" sz="1600" dirty="0">
                        <a:latin typeface="Calibri" pitchFamily="34" charset="0"/>
                      </a:endParaRPr>
                    </a:p>
                  </a:txBody>
                  <a:tcPr anchor="ctr"/>
                </a:tc>
              </a:tr>
              <a:tr h="964708"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Calibri" pitchFamily="34" charset="0"/>
                        </a:rPr>
                        <a:t>Sub-optimal</a:t>
                      </a:r>
                      <a:r>
                        <a:rPr lang="en-US" sz="1600" baseline="0" dirty="0" smtClean="0">
                          <a:latin typeface="Calibri" pitchFamily="34" charset="0"/>
                        </a:rPr>
                        <a:t> ML </a:t>
                      </a:r>
                      <a:br>
                        <a:rPr lang="en-US" sz="1600" baseline="0" dirty="0" smtClean="0">
                          <a:latin typeface="Calibri" pitchFamily="34" charset="0"/>
                        </a:rPr>
                      </a:br>
                      <a:r>
                        <a:rPr lang="en-US" sz="1600" baseline="0" dirty="0" smtClean="0">
                          <a:latin typeface="Calibri" pitchFamily="34" charset="0"/>
                        </a:rPr>
                        <a:t>(Four-Piece)</a:t>
                      </a:r>
                      <a:endParaRPr lang="en-US" sz="1600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Calibri" pitchFamily="34" charset="0"/>
                        </a:rPr>
                        <a:t>2M</a:t>
                      </a:r>
                      <a:r>
                        <a:rPr lang="en-US" sz="1600" baseline="30000" dirty="0" smtClean="0">
                          <a:latin typeface="Calibri" pitchFamily="34" charset="0"/>
                        </a:rPr>
                        <a:t>2</a:t>
                      </a:r>
                      <a:endParaRPr lang="en-US" sz="1600" dirty="0">
                        <a:latin typeface="Calibri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Calibri" pitchFamily="34" charset="0"/>
                        </a:rPr>
                        <a:t>0</a:t>
                      </a:r>
                      <a:endParaRPr lang="en-US" sz="1600" dirty="0">
                        <a:latin typeface="Calibri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Calibri" pitchFamily="34" charset="0"/>
                        </a:rPr>
                        <a:t>2M</a:t>
                      </a:r>
                      <a:r>
                        <a:rPr lang="en-US" sz="1600" baseline="30000" dirty="0" smtClean="0">
                          <a:latin typeface="Calibri" pitchFamily="34" charset="0"/>
                        </a:rPr>
                        <a:t>2</a:t>
                      </a:r>
                      <a:endParaRPr lang="en-US" sz="1600" dirty="0">
                        <a:latin typeface="Calibri" pitchFamily="34" charset="0"/>
                      </a:endParaRPr>
                    </a:p>
                  </a:txBody>
                  <a:tcPr anchor="ctr"/>
                </a:tc>
              </a:tr>
              <a:tr h="964708"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Calibri" pitchFamily="34" charset="0"/>
                        </a:rPr>
                        <a:t>Sub-optimal ML</a:t>
                      </a:r>
                      <a:r>
                        <a:rPr lang="en-US" sz="1600" baseline="0" dirty="0" smtClean="0">
                          <a:latin typeface="Calibri" pitchFamily="34" charset="0"/>
                        </a:rPr>
                        <a:t> </a:t>
                      </a:r>
                      <a:br>
                        <a:rPr lang="en-US" sz="1600" baseline="0" dirty="0" smtClean="0">
                          <a:latin typeface="Calibri" pitchFamily="34" charset="0"/>
                        </a:rPr>
                      </a:br>
                      <a:r>
                        <a:rPr lang="en-US" sz="1600" baseline="0" dirty="0" smtClean="0">
                          <a:latin typeface="Calibri" pitchFamily="34" charset="0"/>
                        </a:rPr>
                        <a:t>(Two-Piece)</a:t>
                      </a:r>
                      <a:endParaRPr lang="en-US" sz="1600" dirty="0" smtClean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Calibri" pitchFamily="34" charset="0"/>
                        </a:rPr>
                        <a:t>2M</a:t>
                      </a:r>
                      <a:r>
                        <a:rPr lang="en-US" sz="1600" baseline="30000" dirty="0" smtClean="0">
                          <a:latin typeface="Calibri" pitchFamily="34" charset="0"/>
                        </a:rPr>
                        <a:t>2</a:t>
                      </a:r>
                      <a:endParaRPr lang="en-US" sz="1600" dirty="0">
                        <a:latin typeface="Calibri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Calibri" pitchFamily="34" charset="0"/>
                        </a:rPr>
                        <a:t>0</a:t>
                      </a:r>
                      <a:endParaRPr lang="en-US" sz="1600" dirty="0">
                        <a:latin typeface="Calibri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Calibri" pitchFamily="34" charset="0"/>
                        </a:rPr>
                        <a:t>M</a:t>
                      </a:r>
                      <a:r>
                        <a:rPr lang="en-US" sz="1600" baseline="30000" dirty="0" smtClean="0">
                          <a:latin typeface="Calibri" pitchFamily="34" charset="0"/>
                        </a:rPr>
                        <a:t>2</a:t>
                      </a:r>
                      <a:endParaRPr lang="en-US" sz="1600" dirty="0">
                        <a:latin typeface="Calibri" pitchFamily="34" charset="0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5497513" y="1328738"/>
            <a:ext cx="3429000" cy="719137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>
                <a:solidFill>
                  <a:srgbClr val="000000"/>
                </a:solidFill>
                <a:latin typeface="Calibri" pitchFamily="34" charset="0"/>
              </a:rPr>
              <a:t>Complexity Analysis for decoding M-level QAM modulated signal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703263" y="5305425"/>
            <a:ext cx="4419600" cy="714375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latin typeface="Calibri" pitchFamily="34" charset="0"/>
              </a:rPr>
              <a:t>Communication Performance </a:t>
            </a:r>
            <a:br>
              <a:rPr lang="en-US" dirty="0">
                <a:latin typeface="Calibri" pitchFamily="34" charset="0"/>
              </a:rPr>
            </a:br>
            <a:r>
              <a:rPr lang="en-US" dirty="0">
                <a:latin typeface="Calibri" pitchFamily="34" charset="0"/>
              </a:rPr>
              <a:t>(A = 0.1, </a:t>
            </a:r>
            <a:r>
              <a:rPr lang="en-GB" dirty="0">
                <a:latin typeface="Symbol" pitchFamily="18" charset="2"/>
              </a:rPr>
              <a:t></a:t>
            </a:r>
            <a:r>
              <a:rPr lang="en-GB" baseline="-25000" dirty="0">
                <a:latin typeface="Calibri" pitchFamily="34" charset="0"/>
              </a:rPr>
              <a:t>1</a:t>
            </a:r>
            <a:r>
              <a:rPr lang="en-US" dirty="0">
                <a:latin typeface="Calibri" pitchFamily="34" charset="0"/>
              </a:rPr>
              <a:t>= 0.01, </a:t>
            </a:r>
            <a:r>
              <a:rPr lang="en-GB" dirty="0">
                <a:latin typeface="Symbol" pitchFamily="18" charset="2"/>
              </a:rPr>
              <a:t></a:t>
            </a:r>
            <a:r>
              <a:rPr lang="en-GB" baseline="-25000" dirty="0">
                <a:latin typeface="Calibri" pitchFamily="34" charset="0"/>
              </a:rPr>
              <a:t>2</a:t>
            </a:r>
            <a:r>
              <a:rPr lang="en-US" dirty="0">
                <a:latin typeface="Calibri" pitchFamily="34" charset="0"/>
              </a:rPr>
              <a:t>= 0.1, </a:t>
            </a:r>
            <a:r>
              <a:rPr lang="en-US" dirty="0">
                <a:latin typeface="Symbol" pitchFamily="18" charset="2"/>
              </a:rPr>
              <a:t>k</a:t>
            </a:r>
            <a:r>
              <a:rPr lang="en-US" dirty="0">
                <a:latin typeface="Calibri" pitchFamily="34" charset="0"/>
              </a:rPr>
              <a:t> = 0.4)</a:t>
            </a:r>
          </a:p>
        </p:txBody>
      </p:sp>
      <p:pic>
        <p:nvPicPr>
          <p:cNvPr id="124937" name="Picture 1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-28575" y="1123950"/>
            <a:ext cx="5673725" cy="421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Rounded Rectangle 16"/>
          <p:cNvSpPr/>
          <p:nvPr/>
        </p:nvSpPr>
        <p:spPr>
          <a:xfrm>
            <a:off x="6781800" y="2076450"/>
            <a:ext cx="685800" cy="1295400"/>
          </a:xfrm>
          <a:prstGeom prst="round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23" name="Picture 22" descr="addin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7"/>
          <a:srcRect/>
          <a:stretch>
            <a:fillRect/>
          </a:stretch>
        </p:blipFill>
        <p:spPr bwMode="auto">
          <a:xfrm>
            <a:off x="6781800" y="2590800"/>
            <a:ext cx="696913" cy="225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" name="Rounded Rectangle 23"/>
          <p:cNvSpPr/>
          <p:nvPr/>
        </p:nvSpPr>
        <p:spPr>
          <a:xfrm>
            <a:off x="7505700" y="2076450"/>
            <a:ext cx="685800" cy="1295400"/>
          </a:xfrm>
          <a:prstGeom prst="round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5" name="Rounded Rectangle 24"/>
          <p:cNvSpPr/>
          <p:nvPr/>
        </p:nvSpPr>
        <p:spPr>
          <a:xfrm>
            <a:off x="8220075" y="2085975"/>
            <a:ext cx="685800" cy="1295400"/>
          </a:xfrm>
          <a:prstGeom prst="round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27" name="Picture 26" descr="addin_tmp.pn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8"/>
          <a:srcRect/>
          <a:stretch>
            <a:fillRect/>
          </a:stretch>
        </p:blipFill>
        <p:spPr bwMode="auto">
          <a:xfrm>
            <a:off x="7772400" y="2638425"/>
            <a:ext cx="209550" cy="18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2" name="Picture 41" descr="addin_tmp.pn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9"/>
          <a:srcRect/>
          <a:stretch>
            <a:fillRect/>
          </a:stretch>
        </p:blipFill>
        <p:spPr bwMode="auto">
          <a:xfrm>
            <a:off x="8248650" y="2543175"/>
            <a:ext cx="61595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AutoShape 3">
            <a:hlinkClick r:id="rId10" action="ppaction://hlinksldjump"/>
          </p:cNvPr>
          <p:cNvSpPr>
            <a:spLocks noChangeArrowheads="1"/>
          </p:cNvSpPr>
          <p:nvPr/>
        </p:nvSpPr>
        <p:spPr bwMode="auto">
          <a:xfrm>
            <a:off x="8534400" y="1066800"/>
            <a:ext cx="381000" cy="228600"/>
          </a:xfrm>
          <a:prstGeom prst="rightArrow">
            <a:avLst>
              <a:gd name="adj1" fmla="val 50000"/>
              <a:gd name="adj2" fmla="val 41667"/>
            </a:avLst>
          </a:prstGeom>
          <a:solidFill>
            <a:schemeClr val="accent2">
              <a:lumMod val="60000"/>
              <a:lumOff val="40000"/>
            </a:schemeClr>
          </a:solidFill>
          <a:ln w="9360">
            <a:solidFill>
              <a:schemeClr val="accent1">
                <a:lumMod val="75000"/>
              </a:schemeClr>
            </a:solidFill>
            <a:miter lim="800000"/>
            <a:headEnd/>
            <a:tailEnd/>
          </a:ln>
        </p:spPr>
        <p:txBody>
          <a:bodyPr wrap="none" lIns="90000" tIns="46800" rIns="90000" bIns="4680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n-GB" sz="800" dirty="0">
                <a:solidFill>
                  <a:srgbClr val="000000"/>
                </a:solidFill>
                <a:latin typeface="+mn-lt"/>
              </a:rPr>
              <a:t>Return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6" presetClass="emp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0" dur="500" fill="hold"/>
                                        <p:tgtEl>
                                          <p:spTgt spid="2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6" presetClass="emp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4" dur="500" fill="hold"/>
                                        <p:tgtEl>
                                          <p:spTgt spid="2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7" grpId="1" animBg="1"/>
      <p:bldP spid="17" grpId="2" animBg="1"/>
      <p:bldP spid="24" grpId="0" animBg="1"/>
      <p:bldP spid="24" grpId="1" animBg="1"/>
      <p:bldP spid="24" grpId="2" animBg="1"/>
      <p:bldP spid="25" grpId="0" animBg="1"/>
      <p:bldP spid="25" grpId="1" animBg="1"/>
      <p:bldP spid="25" grpId="2" animBg="1"/>
    </p:bldLst>
  </p:timing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Wireless Networking and Communications Group</a:t>
            </a:r>
            <a:endParaRPr lang="en-US"/>
          </a:p>
        </p:txBody>
      </p:sp>
      <p:sp>
        <p:nvSpPr>
          <p:cNvPr id="126978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Pre-filtering Methods to Mitigate RFI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>
            <a:normAutofit fontScale="62500" lnSpcReduction="20000"/>
          </a:bodyPr>
          <a:lstStyle/>
          <a:p>
            <a:pPr>
              <a:defRPr/>
            </a:pPr>
            <a:fld id="{C505B652-79C1-44F6-B229-39A3D75AEF51}" type="slidenum">
              <a:rPr lang="en-US"/>
              <a:pPr>
                <a:defRPr/>
              </a:pPr>
              <a:t>99</a:t>
            </a:fld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pPr marL="320040" indent="-320040" fontAlgn="auto">
              <a:spcAft>
                <a:spcPts val="0"/>
              </a:spcAft>
              <a:buFont typeface="Wingdings"/>
              <a:buChar char=""/>
              <a:defRPr/>
            </a:pPr>
            <a:r>
              <a:rPr lang="en-US" dirty="0" smtClean="0"/>
              <a:t>Pre-filtering based on statistical models</a:t>
            </a:r>
          </a:p>
          <a:p>
            <a:pPr marL="640080" lvl="1" indent="-274320" fontAlgn="auto">
              <a:spcAft>
                <a:spcPts val="0"/>
              </a:spcAft>
              <a:buFont typeface="Wingdings 2"/>
              <a:buChar char=""/>
              <a:defRPr/>
            </a:pPr>
            <a:endParaRPr lang="en-US" dirty="0" smtClean="0"/>
          </a:p>
          <a:p>
            <a:pPr marL="640080" lvl="1" indent="-274320" fontAlgn="auto">
              <a:spcAft>
                <a:spcPts val="0"/>
              </a:spcAft>
              <a:buFont typeface="Wingdings 2"/>
              <a:buChar char=""/>
              <a:defRPr/>
            </a:pPr>
            <a:endParaRPr lang="en-US" dirty="0" smtClean="0"/>
          </a:p>
          <a:p>
            <a:pPr marL="640080" lvl="1" indent="-274320" fontAlgn="auto">
              <a:spcAft>
                <a:spcPts val="0"/>
              </a:spcAft>
              <a:buFont typeface="Wingdings 2"/>
              <a:buChar char=""/>
              <a:defRPr/>
            </a:pPr>
            <a:endParaRPr lang="en-US" dirty="0" smtClean="0"/>
          </a:p>
          <a:p>
            <a:pPr marL="640080" lvl="1" indent="-274320" fontAlgn="auto">
              <a:spcAft>
                <a:spcPts val="0"/>
              </a:spcAft>
              <a:buFont typeface="Wingdings 2"/>
              <a:buChar char=""/>
              <a:defRPr/>
            </a:pPr>
            <a:endParaRPr lang="en-US" dirty="0" smtClean="0"/>
          </a:p>
          <a:p>
            <a:pPr marL="640080" lvl="1" indent="-274320" fontAlgn="auto">
              <a:spcAft>
                <a:spcPts val="0"/>
              </a:spcAft>
              <a:buFont typeface="Wingdings 2"/>
              <a:buChar char=""/>
              <a:defRPr/>
            </a:pPr>
            <a:endParaRPr lang="en-US" dirty="0" smtClean="0"/>
          </a:p>
          <a:p>
            <a:pPr marL="640080" lvl="1" indent="-274320" fontAlgn="auto">
              <a:spcAft>
                <a:spcPts val="0"/>
              </a:spcAft>
              <a:buFont typeface="Wingdings 2"/>
              <a:buChar char=""/>
              <a:defRPr/>
            </a:pPr>
            <a:endParaRPr lang="en-US" dirty="0" smtClean="0"/>
          </a:p>
          <a:p>
            <a:pPr marL="320040" indent="-320040" fontAlgn="auto">
              <a:spcAft>
                <a:spcPts val="0"/>
              </a:spcAft>
              <a:buFont typeface="Wingdings"/>
              <a:buChar char=""/>
              <a:defRPr/>
            </a:pPr>
            <a:endParaRPr lang="en-US" dirty="0" smtClean="0"/>
          </a:p>
          <a:p>
            <a:pPr marL="320040" indent="-320040" fontAlgn="auto">
              <a:spcAft>
                <a:spcPts val="0"/>
              </a:spcAft>
              <a:buFont typeface="Wingdings"/>
              <a:buChar char=""/>
              <a:defRPr/>
            </a:pPr>
            <a:r>
              <a:rPr lang="en-US" dirty="0" smtClean="0"/>
              <a:t>Gaussian Mixture Filtering (MMSE objective function)</a:t>
            </a:r>
          </a:p>
          <a:p>
            <a:pPr marL="640080" lvl="1" indent="-274320" fontAlgn="auto">
              <a:spcAft>
                <a:spcPts val="0"/>
              </a:spcAft>
              <a:buFont typeface="Wingdings 2"/>
              <a:buChar char=""/>
              <a:defRPr/>
            </a:pPr>
            <a:r>
              <a:rPr lang="en-US" sz="2300" dirty="0" smtClean="0"/>
              <a:t>Non-linear combination of banks of Weiner filter</a:t>
            </a:r>
          </a:p>
          <a:p>
            <a:pPr marL="640080" lvl="1" indent="-274320" fontAlgn="auto">
              <a:spcAft>
                <a:spcPts val="0"/>
              </a:spcAft>
              <a:buFont typeface="Wingdings 2"/>
              <a:buChar char=""/>
              <a:defRPr/>
            </a:pPr>
            <a:r>
              <a:rPr lang="en-US" sz="2300" dirty="0" smtClean="0"/>
              <a:t>Non-linear combination of banks of Gaussian Particle Filters</a:t>
            </a:r>
          </a:p>
        </p:txBody>
      </p:sp>
      <p:sp>
        <p:nvSpPr>
          <p:cNvPr id="7" name="AutoShape 3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8534400" y="1447800"/>
            <a:ext cx="381000" cy="228600"/>
          </a:xfrm>
          <a:prstGeom prst="rightArrow">
            <a:avLst>
              <a:gd name="adj1" fmla="val 50000"/>
              <a:gd name="adj2" fmla="val 41667"/>
            </a:avLst>
          </a:prstGeom>
          <a:solidFill>
            <a:schemeClr val="accent2">
              <a:lumMod val="60000"/>
              <a:lumOff val="40000"/>
            </a:schemeClr>
          </a:solidFill>
          <a:ln w="9360">
            <a:solidFill>
              <a:schemeClr val="accent1">
                <a:lumMod val="75000"/>
              </a:schemeClr>
            </a:solidFill>
            <a:miter lim="800000"/>
            <a:headEnd/>
            <a:tailEnd/>
          </a:ln>
        </p:spPr>
        <p:txBody>
          <a:bodyPr wrap="none" lIns="90000" tIns="46800" rIns="90000" bIns="4680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n-GB" sz="800" dirty="0">
                <a:solidFill>
                  <a:srgbClr val="000000"/>
                </a:solidFill>
                <a:latin typeface="+mn-lt"/>
              </a:rPr>
              <a:t>Return</a:t>
            </a:r>
          </a:p>
        </p:txBody>
      </p:sp>
      <p:pic>
        <p:nvPicPr>
          <p:cNvPr id="126982" name="Picture 20" descr="addin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412750" y="1811338"/>
            <a:ext cx="8731250" cy="2827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IRSTKG44342DSTAFF@FFGJRZNFUVWXY5M7" val="3023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pagestyle{empty}&#10;\usepackage[cmex10]{amsmath}&#10;\usepackage{amssymb}&#10;\usepackage{color}&#10;\begin{document}&#10;\begin{table}&#10;\begin{tabular}{|c|l|l|}&#10;\hline&#10;{\color{blue}Parameter} &amp; {\color{blue}Description }&amp; {\color{blue}Range} \\&#10;\hline&#10;$A$ &amp; Overlap index such that mixture probabilities are $p_{l} = \frac{e^{-A}A^{l}}{l!}$ &amp; $(0,\infty)$ \\&#10;$\Omega_{2A}$ &amp; Mean intensity such that mixture variances are $\sigma_{l}^{2} = \frac{ \Omega_{2A} l}{A}$ &amp; $\left(0,\infty\right)$ \\&#10;\hline&#10;\end{tabular}&#10;\end{table}&#10;\end{document}"/>
  <p:tag name="IGUANATEXSIZE" val="20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pagestyle{empty}&#10;\usepackage[cmex10]{amsmath}&#10;\usepackage{amssymb}&#10;\begin{document}&#10;\noindent&#10;$\lambda_{GZ} = \max_{D,\lambda} \min (\lambda_{1}, \lambda_{2})$ \\&#10;- $\lambda_{1} = \lambda e^{-\lambda \pi D^{2}}$ - independent filtering of point process to match intensity \\&#10;- $\lambda_{2} = q^{-1}(\epsilon)$, where $q(\cdot)$ derived assuming Gaussian statistics&#10;\end{document}"/>
  <p:tag name="IGUANATEXSIZE" val="20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pagestyle{empty}&#10;\usepackage[cmex10]{amsmath}&#10;\usepackage{amssymb}&#10;\begin{document}&#10;\noindent&#10;- For $R_{1},R_{2} \in \boldsymbol{\Pi}, \|R_{2} - R_{1}\| = r$, probability $h(r)$ of $R_{2} \in \boldsymbol{\Pi}_{GZ}$ derived, given $R_{1} \in \boldsymbol{\Pi}_{GZ}$ \\&#10;- Poisson intensity $\lambda_{GZ} = h(r)\lambda$ \\&#10;- $q(\lambda_{GZ})$ is then derived&#10;\end{document}"/>
  <p:tag name="IGUANATEXSIZE" val="20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pagestyle{empty}&#10;\usepackage[cmex10]{amsmath}&#10;\usepackage{amssymb}&#10;\usepackage{color}&#10;\begin{document}&#10;\noindent&#10;Transmitter $\{R_{i}\}$ covers its receiver $\{y_{i}\}$ in a time slot if \\&#10;$SINR_{i} = \frac{F_{i}^{i}/l(|R_{i} - y_{i}|)}{W + I_{i}} \geq T$ \\&#10;where the interference $I_{i} = \sum_{j \in \Pi, j \neq i} F_{j}^{i}/l(|R_{j} - y_{i}|)$ and $T$ is the SINR threshold. For the reference transmitter-receiver pair $r$ distance apart \\&#10;\\&#10;$p_{c}(r,\lambda,T) = \mathbb{P}^{0}\left(F_{0}^{0} &gt; l(r) T (W + I_{0}) | e_{0} = 1\right)$ = $\mathbb{P}\left(F&gt;Tl(r)(I + W)\right)$ &#10;&#10;\begin{itemize}&#10;\item Laplace transform of $I$ for Poisson field of interferers in $\mathcal{R}^{2}/\mathcal{H}$:\\&#10;$\mathcal{L}_{I} = \exp\left(-2\pi\lambda\int_{\mathcal{R}^{2}/\mathcal{H}} x(1 - \mathcal{L}_{F}(s/l(x))dx\right)$&#10;\item For Rayliegh fading:\\&#10;$p_{c}(r,\lambda,T) = \mathcal{L}_{I}(\mu Tl(r))\mathcal{L}_{W}(\mu T l(r))$ \\&#10;$\mathcal{L}_{I}(s) = \exp\left(-2\pi\lambda\int_{\mathcal{R}^{2}/\mathcal{H}}\frac{x}{1 + \mu l(x) /s}dx\right) $&#10;\item For General fading \\&#10;$p_{c}(r,\lambda,T) = \int_{-\infty}^{\infty}\mathcal{L}_{I}(2i \pi \mu Tl(r)s)\mathcal{L}_{W}(2i \pi \mu T l(r)s)\frac{\mathcal{L}_{F}(-2i\pi s) - 1}{2i\pi s}ds$&#10;\end{itemize}&#10;\end{document}"/>
  <p:tag name="IGUANATEXSIZE" val="20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pagestyle{empty}&#10;\usepackage[cmex10]{amsmath}&#10;\usepackage{amssymb}&#10;\usepackage{color}&#10;\begin{document}&#10;\noindent&#10;(For $l(x) = x^{-\alpha}$, W = 0) \\&#10;$\exp\left(-\lambda r^{2} T^{\frac{2}{\alpha}} \frac{2\pi^{2}}{\alpha\sin(2\pi/\alpha)}\right)$&#10;\end{document}"/>
  <p:tag name="IGUANATEXSIZE" val="20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pagestyle{empty}&#10;\usepackage[cmex10]{amsmath}&#10;\usepackage{amssymb}&#10;\usepackage{color}&#10;\begin{document}&#10;\noindent&#10;\begin{align*}&#10;\mathbb{P}^{o}\left(\mathcal{C}_{\mathcal{S}}\right) = \mathbb{P}^{o}\left(SIR_{uv} &gt; \theta | \mathcal{S}\right) &#10;\end{align*}&#10;\begin{itemize}&#10;\item $\mathcal{C}_{\mathcal{S}}$: Event that typical node situated at $o$ successfully connects to the neighbor conditioned on $\mathcal{S}$&#10;\item $\mathcal{S}$: set of static elements in the network&#10;\item $u,v$: u = o, v = y for typical node tranmission; u = y, v = o for typical node reception&#10;\end{itemize}&#10;\end{document}"/>
  <p:tag name="IGUANATEXSIZE" val="20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pagestyle{empty}&#10;\usepackage[cmex10]{amsmath}&#10;\usepackage{amssymb}&#10;\usepackage{color}&#10;\begin{document}&#10;\noindent&#10;$\left(\mathbb{P}^{o}\left(\mathcal{C}_{\mathcal{S}}\right)\right)^{-1}$&#10;\end{document}"/>
  <p:tag name="IGUANATEXSIZE" val="20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pagestyle{empty}&#10;\usepackage[cmex10]{amsmath}&#10;\usepackage{amssymb}&#10;\usepackage{color}&#10;\begin{document}&#10;\noindent&#10;$D = \mathbb{E}^{o}_{\mathcal{S}}\left(\frac{1}{\mathbb{P}^{o}\left(\mathcal{C}_{\mathcal{S}}\right)}\right)$&#10;\end{document}"/>
  <p:tag name="IGUANATEXSIZE" val="20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pagestyle{empty}&#10;\usepackage[cmex10]{amsmath}&#10;\usepackage{amssymb}&#10;\usepackage{color}&#10;\begin{document}&#10;\noindent&#10;$\mathcal{S} = \Phi \qquad (\textrm{point process})$&#10;\end{document}"/>
  <p:tag name="IGUANATEXSIZE" val="20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pagestyle{empty}&#10;\usepackage[cmex10]{amsmath}&#10;\usepackage{amssymb}&#10;\usepackage{color}&#10;\begin{document}&#10;\noindent&#10;$\mathcal{S} = \phi \qquad (\textrm{null})$&#10;\end{document}"/>
  <p:tag name="IGUANATEXSIZE" val="20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pagestyle{empty}&#10;\usepackage[cmex10]{amsmath}&#10;\usepackage{amssymb}&#10;\usepackage{color}&#10;\begin{document}&#10;\noindent&#10;$\Theta\left(\theta^{\frac{2}{\alpha}}\right)$&#10;\end{document}"/>
  <p:tag name="IGUANATEXSIZE" val="20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$D$&#10;&#10;&#10;&#10;\end{document}"/>
  <p:tag name="IGUANATEXSIZE" val="20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pagestyle{empty}&#10;\usepackage[cmex10]{amsmath}&#10;\usepackage{amssymb}&#10;\usepackage{color}&#10;\begin{document}&#10;\begin{equation*}&#10;\mathtt{LD}  \approx 1 + T^{\frac{\alpha}{2}} D^{2}  \lambda K(\alpha)  \left(\mathbb{E}\left\{ \mathbf{h}^{2} \mathbf{B}^{2} \right\}\right)^{\frac{\alpha}{2}} \sum_{n=1}^{L_{max}} \left[\mathbb{E} \left\{ \left( \sum_{k=1}^{n}\mathbf{h}_{0}^{2}(k)\mathbf{B}_{0}^{2}(k) \right)^{-\frac{\alpha}{2}} \right\} \mathcal{F}_{\mathbf{L}}(n) \right]&#10;\end{equation*}&#10;where $K(\alpha) = \pi C_{\frac{\alpha}{2}} \cos\left(\frac{\pi \alpha}{4}\right)\Gamma\left(1 - \frac{\alpha}{2}\right)\Gamma\left(1 + \frac{\alpha}{2}\right)$.&#10;&#10;&#10;&#10;&#10;\end{document}"/>
  <p:tag name="IGUANATEXSIZE" val="20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[margin=0in, paperwidth=6.0in, paperheight=50.0in]{geometry}&#10;\pagestyle{empty}&#10;\usepackage[cmex10]{amsmath}&#10;\usepackage{amssymb}&#10;\usepackage{color}&#10;\begin{document}&#10;\begin{itemize}&#10;\item [(a)] \underline{Network model I with $\mathbf{L} \stackrel{p}{\to} \infty$}: &#10;\begin{equation*}&#10;\mathtt{LD} \geq 1 + T^{\frac{\alpha}{2}} D^{2}  \lambda K(\alpha) \sum_{n=1}^{\infty} n^{-\frac{\alpha}{2}}   \to  \infty&#10;\end{equation*}&#10;This is the same result as [Baccelli \emph{et al.}, 2010] and [Haenggi, 2010] for Poisson bipolar model with medium access probability of $1$ in slotted-ALOHA MAC protocol.&#10;\item [(b)] \underline{Network model II with $\mathbf{L} \stackrel{p}{=} 1$}: &#10;\begin{equation*}&#10;\mathtt{LD} = 1 + T^{\frac{\alpha}{2}} D^{2}  \lambda K(\alpha)  \frac{\left(\mathbb{E}\left\{ \mathbf{h}^{2} \mathbf{B}^{2} \right\}\right)^{\frac{\alpha}{2}}}{\mathbb{E} \left\{  \mathbf{h}_{0}^{\alpha}\mathbf{B}_{0}^{\alpha}\right\}} \geq 1 +  T^{\frac{\alpha}{2}} D^{2}  \lambda K(\alpha)&#10;\end{equation*}&#10;which is asymptotically ($T &lt;&lt; 1$) same as the result in [Haenggi, 2010] for Poisson bipolar model with Rayleigh fading and medium access probability of $1$ in slotted-ALOHA MAC protocol.&#10;\end{itemize}&#10;&#10;\end{document}"/>
  <p:tag name="IGUANATEXSIZE" val="20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usepackage{amssymb}&#10;\usepackage{array}&#10;\def\sir{\mathtt{SIR}}&#10;\begin{document}&#10;\noindent&#10;$\lambda = 0.01, \mathbf{h} \sim \mathcal{CN}(0,1), \mathbf{B} = 5,$ \\&#10;$\mathbf{L} \sim $ Truncated Poisson in $[1,20]$, mean $\overline{L} = 10$.&#10;&#10;\end{document}"/>
  <p:tag name="IGUANATEXSIZE" val="20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usepackage{amssymb}&#10;\usepackage{array}&#10;\def\sir{\mathtt{SIR}}&#10;\begin{document}&#10;\noindent&#10;$\lambda = 0.01, \mathbf{h} \sim \mathcal{CN}(0,1), \mathbf{B} = 5,$ \\&#10;$\mathbf{L} \sim $ Truncated Poisson in $[1,20]$, mean $\overline{L} = 10$.&#10;&#10;\end{document}"/>
  <p:tag name="IGUANATEXSIZE" val="20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usepackage{amssymb}&#10;\usepackage{array}&#10;\def\sir{\mathtt{SIR}}&#10;\begin{document}&#10;\noindent&#10;$\lambda = 0.01, \mathbf{h} \sim \mathcal{CN}(0,1), \mathbf{B} = 5,$ \\&#10;$\mathbf{L} \sim $ Truncated Poisson in $[1,20]$, mean $\overline{L} = 10$.&#10;&#10;\end{document}"/>
  <p:tag name="IGUANATEXSIZE" val="20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usepackage{amssymb}&#10;\usepackage{array}&#10;\def\sir{\mathtt{SIR}}&#10;\begin{document}&#10;\noindent&#10;Desired successes in $n$ time slots $= s$ \\&#10;Actual successes in $n$ time slots $= \mathbf{S}(n)$ \\ &#10;Throughput Outage Probability: $\mathbb{P} (\mathbf{S}(n) &lt; s)$\\&#10;\end{document}"/>
  <p:tag name="IGUANATEXSIZE" val="20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usepackage{amssymb}&#10;\usepackage{array}&#10;\def\sir{\mathtt{SIR}}&#10;\begin{document}&#10;\noindent&#10;$\lambda = 0.01, \mathbf{h} \sim \mathcal{CN}(0,1), \mathbf{B} = 5,$ \\&#10;$\mathbf{L} \sim $ Truncated Poisson in $[1,20]$, mean $\overline{L} = 10$.&#10;&#10;\end{document}"/>
  <p:tag name="IGUANATEXSIZE" val="20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usepackage{amssymb}&#10;\usepackage{array}&#10;\def\sir{\mathtt{SIR}}&#10;\begin{document}&#10;\noindent&#10;\begin{equation*}&#10;\mathtt{C^{av}} = \lambda \mathbb{E} \{\mathbf{L}\} \log_{2}(1+T) \mathbb{E}_{\mathbf{L}} \left\{\frac{\mathbb{E}\left\{ \mathbf{S}(\mathbf{L}) \right\}}{\mathbf{L}} \right\} \quad \textrm{bps/Hz/area.}&#10;\label{Eq:Cav}&#10;\end{equation*}&#10;\end{document}"/>
  <p:tag name="IGUANATEXSIZE" val="20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usepackage{amssymb}&#10;\usepackage{array}&#10;\def\sir{\mathtt{SIR}}&#10;\begin{document}&#10;\noindent&#10;$\lambda = 0.01, \mathbf{h} \sim \mathcal{CN}(0,1), \mathbf{B} = 5,$ \\&#10;$\mathbf{L} \sim $ Truncated Poisson in $[1,20]$, mean $\overline{L} = 10$.&#10;&#10;\end{document}"/>
  <p:tag name="IGUANATEXSIZE" val="20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pagestyle{empty}&#10;\usepackage[cmex10]{amsmath}&#10;\usepackage{amssymb}&#10;\begin{document}&#10;\noindent&#10;\begin{equation*}&#10;\mathtt{TC}(\overline{L}, \epsilon) = \max_{\substack{p_{\mathbf{L}}(l), l \in \{1, \cdots, L_{max}\}, \\ \mathbb{E} \{\mathbf{L}\} = \overline{L}}}\lambda \overline{L} \log_{2}(1+T) \mathbb{E}_{\mathbf{L}} \left\{\frac{ s^{*}(\mathbf{L},\epsilon)}{\mathbf{L}} \right\} ( 1 - \epsilon)&#10;\label{Eq:TC}&#10;\end{equation*}&#10;\end{document}"/>
  <p:tag name="IGUANATEXSIZE" val="20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pagestyle{empty}&#10;\usepackage[cmex10]{amsmath}&#10;\usepackage{amssymb}&#10;\begin{document}&#10;$\Pi\{\mathbf{R}_{1}, \mathbf{R}_{2}, \cdots\}$ over the interference space $\Gamma \subseteq \mathbb{R}^{2}$&#10;\end{document}"/>
  <p:tag name="IGUANATEXSIZE" val="20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pagestyle{empty}&#10;\usepackage[cmex10]{amsmath}&#10;\usepackage{amssymb}&#10;\usepackage{color}&#10;\begin{document}&#10;\noindent&#10;{\color{red}(Delay)} $\overline{L}$: Average time slots a \\&#10;                        user has to be active \\&#10;{\color{red}(Reliability)} $\epsilon$: Throughput OP  \\&#10;{\color{red}(Throughput)} $\mathtt{TC}(\overline{L}, \epsilon)$&#10;\end{document}"/>
  <p:tag name="IGUANATEXSIZE" val="20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usepackage{amssymb}&#10;\usepackage{array}&#10;\def\sir{\mathtt{SIR}}&#10;\begin{document}&#10;\noindent&#10;$\lambda = 0.01, \mathbf{h} \sim \mathcal{CN}(0,1), \mathbf{B} = 5$&#10;\end{document}"/>
  <p:tag name="IGUANATEXSIZE" val="20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usepackage{amssymb}&#10;\usepackage{array}&#10;\def\sir{\mathtt{SIR}}&#10;\begin{document}&#10;\noindent&#10;$\lambda = 0.01, \mathbf{h} \sim \mathcal{CN}(0,1), \mathbf{B} = 5, L_{max} = 40, \overline{L} = 20, \epsilon = 0.1$&#10;\end{document}"/>
  <p:tag name="IGUANATEXSIZE" val="20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usepackage{amssymb}&#10;\usepackage{array}&#10;\def\sir{\mathtt{SIR}}&#10;\begin{document}&#10;\noindent&#10;$\overline{L} = 20$&#10;\end{document}"/>
  <p:tag name="IGUANATEXSIZE" val="20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\begin{equation} \nonumber&#10;f_{\mathbf{n}}(\mathbf{n}) = \frac{e^{-A}}{2\pi\vert\mathbf{K}_{0}\vert^{\frac{1}{2}}}&#10; e^{\frac{- \mathbf{n}^{T}\mathbf{K}_{0}^{-1}\mathbf{n}}{2}} +&#10;\frac{\left( 1 - e^{-A}\right)}{2\pi\vert\mathbf{K}_{1}\vert^{\frac{1}{2}}} e^{\frac{- \mathbf{n}^{T} \mathbf{K}_{1}^{-1} \mathbf{n}}{2}}&#10;\end{equation}&#10;\end{document}"/>
  <p:tag name="IGUANATEXSIZE" val="20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\begin{equation} \nonumber&#10;\mathbf{K}_{m} = &#10;\begin{bmatrix}&#10;\left(c_{m}\right)^{2} &amp; \kappa c_{m}\hat{c}_{m} \\&#10;\kappa c_{m}\hat{c}_{m} &amp; \left(\hat{c}_{m}\right)^{2}&#10;\end{bmatrix}, \quad&#10;\label{Eqn:C_0}&#10;\left(c_{m}\right)^{2} = \frac{\frac{m}{A} + \Gamma_{1}}{1 +&#10;\Gamma_{1}}\ , \&#10; \left(\hat{c}_{m}\right)^{2} = \frac{\frac{m}{A} + \Gamma_{2}}{1 + \Gamma_{2}}.&#10;\end{equation}&#10;\end{document}"/>
  <p:tag name="IGUANATEXSIZE" val="20"/>
</p:tagLst>
</file>

<file path=ppt/tags/tag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$A$&#10;\end{document}"/>
  <p:tag name="IGUANATEXSIZE" val="20"/>
</p:tagLst>
</file>

<file path=ppt/tags/tag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$\Gamma_{1}, \Gamma_{2}$&#10;\end{document}"/>
  <p:tag name="IGUANATEXSIZE" val="20"/>
</p:tagLst>
</file>

<file path=ppt/tags/tag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$\kappa$&#10;\end{document}"/>
  <p:tag name="IGUANATEXSIZE" val="20"/>
</p:tagLst>
</file>

<file path=ppt/tags/tag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$A \in \left[10^{-2}, \ 1 \right]$&#10;\end{document}"/>
  <p:tag name="IGUANATEXSIZE" val="20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pagestyle{empty}&#10;\usepackage[cmex10]{amsmath}&#10;\usepackage{amssymb}&#10;\begin{document}&#10;\begin{align}&#10;\mathbf{Y} &amp;= \sum_{i\in \Pi}\mathbf{r}_{i}^{-\frac{\gamma}{2}}\mathbf{h}_{i}\mathbf{B}_{i}e^{j ( \boldsymbol{\phi}_{i} + \boldsymbol{\theta}_{i})} \nonumber\\&#10;\mathbf{Y}_{I} + j \mathbf{Y}_{Q} &amp;= \sum_{i=1}^{\mathbf{K}}\mathbf{r}_{i}^{-\frac{\gamma}{2}}\mathbf{h}_{i}\mathbf{B}_{i}\cos(\boldsymbol{\phi}_{i} {+} \boldsymbol{\theta}_{i}) + j \sum_{i=1}^{\mathbf{K}}\mathbf{r}_{i}^{-\frac{\gamma}{2}}\mathbf{h}_{i}\mathbf{B}_{i}\sin(\boldsymbol{\phi}_{i} {+} \boldsymbol{\theta}_{i}) \nonumber&#10;\end{align}&#10;$\gamma$ is the power pathloss exponent, \\&#10;$\mathbf{K}$ is the random number of active interferers, \\&#10;$\mathbf{r}_{i} = \|\mathbf{R}_{i} - R_{m}\|$ are the random distances of interferers from receiver.\\&#10;\end{document}"/>
  <p:tag name="IGUANATEXSIZE" val="20"/>
</p:tagLst>
</file>

<file path=ppt/tags/tag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$\Gamma \in \left[10^{-6}, \ 1 \right]$&#10;\end{document}"/>
  <p:tag name="IGUANATEXSIZE" val="20"/>
</p:tagLst>
</file>

<file path=ppt/tags/tag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$\kappa \in \left[-1, \ 1 \right]$&#10;\end{document}"/>
  <p:tag name="IGUANATEXSIZE" val="20"/>
</p:tagLst>
</file>

<file path=ppt/tags/tag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&#10;\begin{equation}\nonumber&#10;\mathbf{Y} = \sqrt{\frac{E_{s}}{2}}\mathbf{H}\mathbf{S} + \mathbf{N}&#10;\end{equation}&#10;\end{document}"/>
  <p:tag name="IGUANATEXSIZE" val="20"/>
</p:tagLst>
</file>

<file path=ppt/tags/tag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\begin{itemize}&#10;\setlength{\itemsep}{-1pt}&#10;\item[]{ $T$: Length of transmitted data block}&#10;\item[]{ $E_{s}$: Total transmit energy}&#10;\item[]{ $\mathbf{Y}$: $2 \times T$ received signals}&#10;\item[]{ $\mathbf{H}$: $2 \times 2$ channel matrix. $\mathbf{H} \sim \mathcal{CN}(\mathbf{0},\mathbf{I})$}&#10;\item[]{ $\mathbf{S}$: $2 \times T$ transmitted data block}&#10;\item[]{ $\mathbf{N}$: $2 \times T$ additive noise matrix ($\mathbf{N} = \mathbf{n}_{R} + j\mathbf{n}_{I}$)}&#10;\item[]{ Spatial Multiplexing transmission mode}&#10;&#10;\end{itemize}&#10;\end{document}"/>
  <p:tag name="IGUANATEXSIZE" val="20"/>
</p:tagLst>
</file>

<file path=ppt/tags/tag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\begin{equation} \nonumber&#10;\mathbf{\hat{c}}_{ML} =  \ \text{arg} \underbrace{\text{max}}_{\mathbf{s} \in \mathcal{C}} \left\{L(\mathbf{s}|\mathbf{y})\right\}&#10;\end{equation}&#10;\end{document}"/>
  <p:tag name="IGUANATEXSIZE" val="20"/>
</p:tagLst>
</file>

<file path=ppt/tags/tag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\begin{equation} \nonumber&#10;L(\mathbf{s}|\mathbf{y})  = \frac{- \mathbf{n}^{T}\mathbf{K}_{0}^{-1}\mathbf{n}}{2} + \quad \ln\left(\Lambda_{0}\right) + \quad \phi\left(\frac{- \mathbf{n}^{T}\left(\mathbf{K}_{1}^{-1}-\mathbf{K}_{0}^{-1}\right)\mathbf{n}}{2} + \ln\left(\frac{\Lambda_{1}}{\Lambda_{0}}\right) \right)&#10;\end{equation}&#10;\end{document}"/>
  <p:tag name="IGUANATEXSIZE" val="20"/>
</p:tagLst>
</file>

<file path=ppt/tags/tag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color}&#10;\pagestyle{empty}&#10;\begin{document}&#10;\begin{equation} \nonumber&#10;\Lambda_{0} = \frac{\left(e^{-A}\right)}{2\pi\vert\mathbf{K}_{0}\vert^{\frac{1}{2}}},\quad  \Lambda_{1} = \frac{\left(1 - e^{-A}\right)}{2\pi\vert\mathbf{K}_{1}\vert^{\frac{1}{2}}}, \quad \color{blue} {\phi(z)  = \ln\left( 1 + e^z\right)} \quad \forall {z \in \mathcal{R}}. \label{Eqn:phi_func} &#10;\end{equation}&#10;\end{document}"/>
  <p:tag name="IGUANATEXSIZE" val="20"/>
</p:tagLst>
</file>

<file path=ppt/tags/tag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\begin{equation} \nonumber  &#10;\phi\left(\cdot\right)&#10;\end{equation}&#10;\end{document}"/>
  <p:tag name="IGUANATEXSIZE" val="20"/>
</p:tagLst>
</file>

<file path=ppt/tags/tag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rray}&#10;\pagestyle{empty}&#10;\begin{document}&#10;\begin{equation} \nonumber&#10;\phi_1(z) = \left\{&#10;\begin{array}{rl}&#10;0 &amp; \text{if } z &lt; 0\\&#10;z &amp; \text{if } z \geq 0\\&#10;\end{array} \right.&#10;\end{equation}&#10;\end{document}"/>
  <p:tag name="IGUANATEXSIZE" val="20"/>
</p:tagLst>
</file>

<file path=ppt/tags/tag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rray}&#10;\pagestyle{empty}&#10;\begin{document}&#10;\begin{equation} \nonumber&#10;{\phi_2}(z) = \left\{&#10;\begin{array}{rl}&#10;0 &amp; \text{if } z &lt; -\gamma  \\&#10;\alpha z + \alpha\gamma &amp; \text{if } -\gamma \leq z &lt; 0 \\&#10;(1-\alpha)z + \alpha\gamma &amp; \text{if } 0 \leq z &lt; \gamma \\&#10;z &amp; \text{if } z \geq \gamma \\&#10;\end{array} \right.&#10;\end{equation}&#10;\end{document}"/>
  <p:tag name="IGUANATEXSIZE" val="20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pagestyle{empty}&#10;\usepackage[cmex10]{amsmath}&#10;\usepackage{amssymb}&#10;\begin{document}&#10;$\Gamma(r_{l},r_{h}) = \left\{ x \in \mathbb{R}^{2} : r_{l} \leq \|x\| \leq r_{h} \right\}$ with intensity $\lambda$&#10;\end{document}"/>
  <p:tag name="IGUANATEXSIZE" val="20"/>
</p:tagLst>
</file>

<file path=ppt/tags/tag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rray}&#10;\pagestyle{empty}&#10;\begin{document}&#10;\begin{equation} \nonumber&#10;{L(\mathbf{s}|\mathbf{y})} \approx \left\{&#10;\begin{array}{rl}&#10;\frac{-\mathbf{n}^{T}\mathbf{K}_{0}^{-1}\mathbf{n}}{2} &#10;+ {\ln\left(\Lambda_{0}\right)} &amp; {\frac{\mathbf{n}^{T}\left(\mathbf{K}_{1}^{-1}-\mathbf{K}_{0}^{-1}\right)\mathbf{n}}{2} &gt; \ln\left(\frac{\Lambda_{1}}{\Lambda_{0}}\right)}  \\&#10;\frac{- \mathbf{n}^{T}\mathbf{K}_{1}^{-1}\mathbf{n}}{2} &#10;+ {\ln\left(\Lambda_{1}\right)} &amp; {\frac{\mathbf{n}^{T}\left(\mathbf{K}_{1}^{-1}-\mathbf{K}_{0}^{-1}\right)\mathbf{n}}{2} &lt; \ln\left(\frac{\Lambda_{1}}{\Lambda_{0}}\right)} \\&#10;\end{array} \right.&#10;\end{equation}&#10;&#10;&#10;&#10;\end{document}"/>
  <p:tag name="IGUANATEXSIZE" val="20"/>
</p:tagLst>
</file>

<file path=ppt/tags/tag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rray}&#10;\pagestyle{empty}&#10;\begin{document}&#10;$\alpha = 0.236$ and $\gamma = 2.507$&#10;&#10;&#10;&#10;\end{document}"/>
  <p:tag name="IGUANATEXSIZE" val="20"/>
</p:tagLst>
</file>

<file path=ppt/tags/tag1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rray}&#10;\pagestyle{empty}&#10;\begin{document}&#10;$\int_{- \infty}^{\infty}{\left|{\phi_{2}}(z) - \phi(z)\right|}^{2} dz$&#10;\end{document}"/>
  <p:tag name="IGUANATEXSIZE" val="20"/>
</p:tagLst>
</file>

<file path=ppt/tags/tag1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rray}&#10;\pagestyle{empty}&#10;\begin{document}&#10;\begin{equation} \nonumber&#10;\phi(z) = \ln\left(1 + e^{z}\right)&#10;\end{equation}&#10;\end{document}"/>
  <p:tag name="IGUANATEXSIZE" val="20"/>
</p:tagLst>
</file>

<file path=ppt/tags/tag1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color}&#10;\pagestyle{empty}&#10;\begin{document}&#10;\begin{equation} \nonumber \color{blue}&#10;\mathbf{n}^{T}\mathbf{K}\mathbf{n}&#10;\end{equation}&#10;\end{document}"/>
  <p:tag name="IGUANATEXSIZE" val="20"/>
</p:tagLst>
</file>

<file path=ppt/tags/tag1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color}&#10;\pagestyle{empty}&#10;\begin{document}&#10;\begin{equation} \nonumber \color{blue}&#10;e^{x}&#10;\end{equation}&#10;\end{document}"/>
  <p:tag name="IGUANATEXSIZE" val="20"/>
</p:tagLst>
</file>

<file path=ppt/tags/tag1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rray}&#10;\usepackage{color}&#10;\usepackage{multirow}&#10;\pagestyle{empty}&#10;\begin{document}&#10;\begin{table}&#10;\color{blue}&#10;\begin{tabular}{p{0.0001cm}p{0.0001cm}p{0.0001cm}}&#10;\multirow{2}{*}{a} &amp; $&lt;$ &amp; \multirow{2}{*}{b} \\&#10;&amp; $&gt;$ &amp; \\&#10;\end{tabular}&#10;\end{table}&#10;\end{document}"/>
  <p:tag name="IGUANATEXSIZE" val="20"/>
</p:tagLst>
</file>

<file path=ppt/tags/tag1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pagestyle{empty}&#10;\usepackage[cmex10]{amsmath}&#10;\usepackage{amssymb}&#10;\usepackage{color}&#10;\begin{document}&#10;\noindent&#10;$X = \beta + \textrm{noise}$\\&#10;\begin{tabular}{|c|c|c|c|c|}&#10;\hline&#10;         &amp; Gaussian &amp; Laplacian &amp; Cauchy &amp; Gaussian Mixture \\&#10;\hline&#10;\hline&#10;PDF &amp; $\frac{1}{\sqrt{2\pi}\sigma}e^{-\frac{(X_{i} - \beta)^{2}}{2\sigma}^{2}}$ &amp; $\frac{1}{2b}e^{-\frac{|X_{i} - \beta |}{b}}$ &amp; $\frac{K}{\pi}\frac{1}{K^{2}+(X_{i}- \beta)^{2}}$ &amp; $\sum_{l}\frac{p_{l}}{\sqrt{2\pi}\sigma_{l}}e^{-\frac{(X_{i}-\beta)^{2}}{2\sigma_{l}^{2}}}$\\&#10;\hline&#10;Objective Func. &amp; $\sum (X_{i} - \beta)^{2}$ &amp; $\sum |X_{i} - \beta|$ &amp; $\prod K^{2} + (X_{i} - \beta)^{2}$ &amp; - \\&#10;&amp; MMSE&amp; MAD &amp; MLLS  &amp; - \\&#10;\hline&#10;Filter &amp; Mean($X_{1}\cdots X_{N}$) &amp; Median($X_{1}\cdots X_{N}$) &amp; Myriad($X_{1}\cdots X_{N}$) &amp; - \\&#10;\hline&#10;\end{tabular}&#10;\\ Symmetric Alpha Stable&#10;\begin{itemize}&#10;\item Objective function based on fractional lower order moments $\sum |X_{i}-\beta|^{p}$.&#10;\item Also extended from Cauchy using the free parameter $K$. Optimality of myriad is also shown.&#10;\end{itemize}&#10;\end{document}"/>
  <p:tag name="IGUANATEXSIZE" val="20"/>
</p:tagLst>
</file>

<file path=ppt/tags/tag1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pagestyle{empty}&#10;\usepackage[cmex10]{amsmath}&#10;\usepackage{amssymb}&#10;\usepackage{color}&#10;\usepackage{array}&#10;\begin{document}&#10;\noindent&#10;\begin{itemize}&#10;\item $L$-Filter \\ &#10;$ Y(n) = \sum_{i=1}^{N}W_{i}X_{(i)} $&#10;\item $L$l-Filter \\&#10;$Y(n) = \sum_{i=1}^{N}W_{i, R_{i}}X_{i}(n)$ \\&#10;where $R_{i}$ is the rank of $X_{i}$. Requires $N^{2}$ total weights.&#10;\item $L^{J}$l Permutation Filter \\&#10;$Y(n) = \sum_{i=1}^{N}W_{i, p_{\mathbf{X}}}X_{i}(n)$ \\&#10;where $p_{\mathbf{x}} = \left( \begin{array}{cccc}&#10;1 &amp; 2 &amp; \cdots &amp; N \\&#10;R_{1} &amp; R_{2} &amp; \cdots &amp; R_{N} \end{array}\right)$ is the permulation matrix. Requries $N!$ weights.&#10;\end{itemize}&#10;&#10;\noindent&#10;Weights for these filters derived by minimizing an objective function : minimum mean squared error, minimum absolute deviation etc. (based on noise statistics)&#10;\end{document}"/>
  <p:tag name="IGUANATEXSIZE" val="20"/>
</p:tagLst>
</file>

<file path=ppt/tags/tag1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usepackage{amssymb}&#10;\usepackage{array}&#10;\def\sir{\mathtt{SIR}}&#10;\begin{document}&#10;\noindent&#10;$\min\{1,r^{-\frac{\gamma}{2}}\}$&#10;\end{document}"/>
  <p:tag name="IGUANATEXSIZE" val="20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pagestyle{empty}&#10;\usepackage[cmex10]{amsmath}&#10;\usepackage{amssymb}&#10;\begin{document}&#10;$\Gamma(R_{l},R_{h}) = \left\{ x \in \mathbb{R}^{2} : R_{l} \leq \|x\| \leq R_{h} \right\}$ with intensity $\lambda_{c}$&#10;\end{document}"/>
  <p:tag name="IGUANATEXSIZE" val="20"/>
</p:tagLst>
</file>

<file path=ppt/tags/tag1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[a4paper]{article}&#10;\usepackage[margin=0in, paperwidth=10.0in, paperheight=10.0in]{geometry}&#10;\usepackage{amsmath}&#10;\pagestyle{empty}&#10;\usepackage{amssymb}&#10;\usepackage{color}&#10;\usepackage{array}&#10;\def\sir{\mathtt{SIR}}&#10;\begin{document}&#10;\noindent&#10;$\lambda = 0.1, \mathbf{h} \sim \mathcal{CN}(0,1), \mathbf{B} = 5, \mathbf{L} \in [1,3]$ with probability $[0.47, \ 0.35, \ 0.18]$\\&#10;\end{document}"/>
  <p:tag name="IGUANATEXSIZE" val="20"/>
</p:tagLst>
</file>

<file path=ppt/tags/tag1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$x = 0 + \mathtt{noise}$&#10;&#10;&#10;&#10;\end{document}"/>
  <p:tag name="IGUANATEXSIZE" val="20"/>
</p:tagLst>
</file>

<file path=ppt/tags/tag1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usepackage{amssymb}&#10;\usepackage{array}&#10;\def\sir{\mathtt{SIR}}&#10;\begin{document}&#10;\noindent&#10;For $N$ dimensional vectors $X$ and $Y$ \\&#10;\\&#10;$\mathtt{CIM}_{\sigma_{c}}\left(X,Y\right) = \sqrt{\frac{1}{\sqrt{2\pi}\sigma_{c}} - \frac{1}{N}\frac{1}{\sqrt{2\pi}\sigma_{c}}\sum\limits_{i=1}^{N}e^{-\frac{\|X(i) - Y(i)\|^2}{2\sigma_{c}^{2}}}}$ \\&#10;\\&#10;Properties: &#10;\begin{itemize}&#10;\item[a.] Nonnegativity. $\mathtt{CIM}_{\sigma_{c}}\left(X,Y\right) \geq 0$.&#10;\item[b.] Identity of indiscernables. $\mathtt{CIM}_{\sigma_{c}}\left(X,Y\right) = 0$ iff $X = Y$.&#10;\item[c.] Triangle inequality. $\mathtt{CIM}_{\sigma_{c}}\left(X,Z\right) \leq \mathtt{CIM}_{\sigma_{c}}\left(X,Y\right) + \mathtt{CIM}_{\sigma_{c}}\left(Y,Z\right)$&#10;\item[d.] Bounded in $\left[0, \sqrt{\frac{1}{\sqrt{2\pi}\sigma_{c}}}\right]$&#10;\end{itemize}&#10;\end{document}"/>
  <p:tag name="IGUANATEXSIZE" val="20"/>
</p:tagLst>
</file>

<file path=ppt/tags/tag1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[a4paper]{article}&#10;\usepackage{amsmath}&#10;\pagestyle{empty}&#10;\usepackage{amssymb}&#10;\usepackage{color}&#10;\usepackage{array}&#10;\def\sir{\mathtt{SIR}}&#10;\begin{document}&#10;\noindent&#10;For a logarithmic order random variable, $\mathbb{E}\left\{\log|\mathbf{X}|\right\}$, the zero-order statistics are given as&#10;\begin{equation*}&#10;\mathtt{ZOS}(\mathbf{X}) = e^{\mathbb{E}\left\{\log | \mathbf{X}|\right\}}&#10;\end{equation*}&#10;Sample estimator of zero-order statistics from $N$ received sample instantiations of $\mathbf{X}$&#10;\begin{equation*}&#10;\mathtt{ZOS}(\mathbf{X}) =  \prod_{i=1}^{N} \left|X_{i}\right|^{\frac{1}{N}}.&#10;\end{equation*}&#10;Thus it is also termed as Geometric power.&#10;\begin{itemize}&#10;\item[a.] $\mathbf{X} \sim \mathcal{N}(0, \sigma^{2})$\\&#10;$\mathtt{ZOS}(\mathbf{X}) = \frac{\sigma}{\sqrt{2C_{g}}}$, where $C_{g} = e^{C_{e}} \approx 1.78$ is the expoential of the Eulers constant.&#10;\item[b.] $\mathbf{X} \sim \sum\limits_{l=1}^{M}p_{l}\mathcal{N}(0, \sigma^{2}_{l})$ \\&#10;$\mathtt{ZOS}(\mathbf{X}) = \frac{\prod\limits_{l=1}^{M}\left(\sigma_{l}\right)^{p_{l}}}{\sqrt{2C_{g}}}$&#10;\end{itemize}&#10;\end{document}"/>
  <p:tag name="IGUANATEXSIZE" val="20"/>
</p:tagLst>
</file>

<file path=ppt/tags/tag1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\noindent&#10;$x_{output} = {arg\min}_{x \in X} \sum\limits_{i=1}^{N} \mathtt{J}(x - x_{i})$ &#10;\end{document}"/>
  <p:tag name="IGUANATEXSIZE" val="20"/>
</p:tagLst>
</file>

<file path=ppt/tags/tag1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\noindent&#10;$X = \{x_{1}, \cdots, x_{N}\}$&#10;&#10;\end{document}"/>
  <p:tag name="IGUANATEXSIZE" val="20"/>
</p:tagLst>
</file>

<file path=ppt/tags/tag1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\noindent&#10;$x_{output}^{(I)} = \sum\limits_{i=1}^{N} w_{i}^{(I)}\left[rank(x_{i}^{(I)}), rank(x_{i}^{(Q)})\right] m_{i} x_{i}^{(I)} $ \\&#10;$x_{output}^{(Q)} = \sum\limits_{i=1}^{N} w_{i}^{(Q)}\left[rank(x_{i}^{(I)}), rank(x_{i}^{(Q)})\right] m_{i} x_{i}^{(Q)} $&#10;&#10;\end{document}"/>
  <p:tag name="IGUANATEXSIZE" val="20"/>
</p:tagLst>
</file>

<file path=ppt/tags/tag1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\noindent&#10;Mask Sample: $m_{i} = 0$ if $\mathtt{J}(x_{i} - x_{\mathtt{S-PF}}) &gt; 2 \sigma_{c}$&#10;\end{document}"/>
  <p:tag name="IGUANATEXSIZE" val="20"/>
</p:tagLst>
</file>

<file path=ppt/tags/tag1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\noindent&#10;$x_{\mathtt{S-PF}}$&#10;\end{document}"/>
  <p:tag name="IGUANATEXSIZE" val="20"/>
</p:tagLst>
</file>

<file path=ppt/tags/tag1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[a4paper]{article}&#10;\usepackage[margin=0in, paperwidth=10.0in, paperheight=10.0in]{geometry}&#10;\usepackage{amsmath}&#10;\pagestyle{empty}&#10;\usepackage{amssymb}&#10;\usepackage{color}&#10;\usepackage{array}&#10;\def\sir{\mathtt{SIR}}&#10;\begin{document}&#10;\noindent&#10;{\color{red}$16$-QAM Modulation}\\&#10;{\color{blue}Interference-to-Thermal Noise Ratio}: $30$ dB \\&#10;{\color{blue}Root Raised Cosine Pulse Shape}: Rolloff = $0.5$, Samples per symbol $=14$, Delay = $6$ symbols \\&#10;{\color{blue}Interference Field}: $\lambda = 0.0001, \mathbf{h} \sim \mathcal{CN}(0,1), \mathbf{B} = 5, \mathbf{L} \in [1,3]$ with probability $[0.47, \ 0.35, \ 0.18]$.&#10;&#10;\end{document}"/>
  <p:tag name="IGUANATEXSIZE" val="20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pagestyle{empty}&#10;\usepackage[cmex10]{amsmath}&#10;\usepackage{amssymb}&#10;\begin{document}&#10;\noindent&#10;$\Gamma(r_{l},r_{h}) = \left\{ x \in \mathbb{R}^{2} : r_{l} \leq \|x\| \leq r_{h} \right\}$ with intensity $\lambda_{f}$ \\ around cluster center&#10;\end{document}"/>
  <p:tag name="IGUANATEXSIZE" val="20"/>
</p:tagLst>
</file>

<file path=ppt/tags/tag1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[a4paper]{article}&#10;\usepackage[margin=0in, paperwidth=10.0in, paperheight=10.0in]{geometry}&#10;\usepackage{amsmath}&#10;\pagestyle{empty}&#10;\usepackage{amssymb}&#10;\usepackage{color}&#10;\usepackage{array}&#10;\def\sir{\mathtt{SIR}}&#10;\begin{document}&#10;\noindent&#10;{\color{red}$16$-QAM Modulation}\\&#10;{\color{blue}Interference-to-Thermal Noise Ratio}: $30$ dB \\&#10;{\color{blue}Root Raised Cosine Pulse Shape}: Rolloff = $0.5$, Samples per symbol $=14$, Delay = $6$ symbols \\&#10;{\color{blue}Interference Field}: $\lambda = 0.0001, \mathbf{h} \sim \mathcal{CN}(0,1), \mathbf{B} = 5, \mathbf{L} \in [1,3]$ with probability $[0.47, \ 0.35, \ 0.18]$.&#10;&#10;\end{document}"/>
  <p:tag name="IGUANATEXSIZE" val="20"/>
</p:tagLst>
</file>

<file path=ppt/tags/tag1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[a4paper]{article}&#10;\usepackage[margin=0in, paperwidth=10.0in, paperheight=10.0in]{geometry}&#10;\usepackage{amsmath}&#10;\pagestyle{empty}&#10;\usepackage{amssymb}&#10;\usepackage{color}&#10;\usepackage{array}&#10;\def\sir{\mathtt{SIR}}&#10;\begin{document}&#10;\noindent&#10;{\color{red}$16$-QAM Modulation}\\&#10;{\color{blue}Interference-to-Thermal Noise Ratio}: $30$ dB \\&#10;{\color{blue}Root Raised Cosine Pulse Shape}: Rolloff = $0.5$, Samples per symbol $=14$, Delay = $6$ symbols \\&#10;\end{document}"/>
  <p:tag name="IGUANATEXSIZE" val="20"/>
</p:tagLst>
</file>

<file path=ppt/tags/tag1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[a4paper]{article}&#10;\usepackage{multirow}&#10;\pagestyle{empty}&#10;\usepackage[cmex10]{amsmath}&#10;\usepackage{amssymb}&#10;\usepackage{color}&#10;\usepackage{multicol}&#10;\usepackage{array}&#10;\def\sir{\mathtt{SIR}}&#10;\def\sir{\mathtt{SIR}}&#10;\def\Ll{$L \ell \ $}&#10;\def\LlEq{L \ell}&#10;\def\LJl{$L^{J} \ell \ $}&#10;\def\cim{\mathtt{CIM}}&#10;\def\zos{\mathtt{ZOS}}&#10;\def\V{\mathtt{V}}&#10;\def\PF{\mathtt{PF}}&#10;\begin{document}&#10;\noindent&#10;\begin{table}&#10;%\caption{Comparison of computation complexity of $S$ and \Ll pre-filters ($\mathtt{PF}$) of length $W$ that use $\mathtt{L}_{2}$, $\mathtt{L}_{1}$, or $\cim$ as a distance measure. The computations are reported per output sample in the runtime phase (\textbf{RN}), and per training sample in the training phase (\textbf{TR}). $T$ training samples are assumed to be available in the training phase. Computational complexity is reported with respect to the number of real multiplications or inverse operations ($\times, (\cdot)^{-1}$), additions or subtractions ($+, -$), comparisons ($&gt;, &lt;, =$), and exponential evaluations ($e^{(\cdot)}$) required. Reported numbers are accurate only up to $O(1)$. Other $O(\frac{1}{T})$ and $O(\frac{1}{W})$ operations, such as $\log(\cdot)$ and $\sqrt{(\cdot)}$ required in certain pre-filters, are not reported.}&#10;%\label{Table:Complexity}&#10;%\renewcommand\arraystretch{1.05}&#10;\begin{tabular}{|c|p{1.6cm}|p{0.80cm}|c|c|c|c|}&#10;\hline&#10;$\mathtt{PF}$               &amp; \textbf{Distance Measure} &amp; \textbf{TR}/ \textbf{RN} &amp; $\times, (\cdot)^{-1}$ &amp; $+, -$ &amp; $&gt;, &lt;, =$ &amp; $e^{(\cdot)}$ \\&#10;\hline&#10;\hline&#10;\multirow{4}{*}{$S$}     &amp;  $\mathtt{L}_{2}$ norm  &amp;      &amp; $W(W{-}1)$ &amp; $\frac{3W(W{-}1)}{2}$ &amp; $W$ &amp; $0$     \\&#10;\cline{2-7}&#10;                            &amp;  $\mathtt{L}_{1}$ norm  &amp;      &amp; $0$        &amp; $\frac{3W(W{-}1)}{2}$ &amp; $W$ &amp; $0$     \\&#10;\cline{2-7}&#10;                            &amp;  \multirow{2}{*}{$\cim$}&amp; TR    &amp; $1$     &amp; $O\left(\frac{1}{T}\right)$     &amp; $0$    &amp; $O\left(\frac{1}{T}\right)$     \\&#10;\cline{3-7}&#10;                            &amp;                         &amp; RN   &amp; $\frac{3W(W{-}1)}{2}$ &amp; $\frac{3W(W{-}1)}{2}$ &amp; $W$ &amp; $W(W{-}1)$ \\&#10;\hline&#10;\multirow{6}{*}{\Ll}     &amp;  \multirow{2}{*}{$\mathtt{L}_{2}$ norm} &amp; TR   &amp; $W(W{+}5)$ &amp; $\frac{W(3W{+}5)}{2}$ &amp; $2W(1{+}\log(W))$ &amp; $0$     \\&#10;\cline{3-7}&#10;                &amp;                       &amp; RN  &amp; $W(W{+}1)$  &amp; $\frac{W(3W{+}1)}{2}$  &amp; $2W(1{+}\log(W))$ &amp; $0$         \\&#10;\cline{2-7}&#10;              &amp;  \multirow{2}{*}{$\mathtt{L}_{1}$ norm} &amp; TR   &amp; $6W$     &amp; $\frac{W(3W{+}5)}{2}$ &amp; $2W(1{+}\log(W))$ &amp; $0$     \\&#10;\cline{3-7}&#10;                &amp;                       &amp; RN  &amp; $2W$      &amp; $\frac{W(3W{+}1)}{2}$  &amp; $2W(1{+}\log(W))$  &amp; $0$        \\&#10;\cline{2-7}&#10;              &amp;  \multirow{2}{*}{$\cim$}          &amp; TR   &amp; $\frac{3W(W{+}3)}{2}$ &amp; $\frac{W(3W+5)}{2}$ &amp; $2W(1{+}\log(W))$ &amp; $W(W{-}1)$   \\&#10;\cline{3-7}&#10;                &amp;                       &amp; RN  &amp; $\frac{W(3W{+}1)}{2}$      &amp; $\frac{W(3W{+}1)}{2}$  &amp; $2W(1{+}\log(W))$  &amp; $W(W{-}1)$  \\&#10;\hline&#10;\end{tabular}&#10;\end{table}&#10;&#10;\end{document}"/>
  <p:tag name="IGUANATEXSIZE" val="20"/>
</p:tagLst>
</file>

<file path=ppt/tags/tag1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[a4paper]{article}&#10;\usepackage{multirow}&#10;\pagestyle{empty}&#10;\usepackage[cmex10]{amsmath}&#10;\usepackage{amssymb}&#10;\usepackage{color}&#10;\usepackage{multicol}&#10;\usepackage{array}&#10;\def\sir{\mathtt{SIR}}&#10;\def\sir{\mathtt{SIR}}&#10;\def\Ll{$L \ell \ $}&#10;\def\LlEq{L \ell}&#10;\def\LJl{$L^{J} \ell \ $}&#10;\def\cim{\mathtt{CIM}}&#10;\def\zos{\mathtt{ZOS}}&#10;\def\V{\mathtt{V}}&#10;\def\PF{\mathtt{PF}}&#10;\begin{document}&#10;\noindent&#10;%\caption{Comparison of computation complexity of $S$ and \Ll pre-filters ($\mathtt{PF}$) of length $W$ that use $\mathtt{L}_{2}$, $\mathtt{L}_{1}$, or $\cim$ as a distance measure. The computations are reported per output sample in the runtime phase (\textbf{RN}), and per training sample in the training phase (\textbf{TR}). $T$ training samples are assumed to be available in the training phase. Computational complexity is reported with respect to the number of real multiplications or inverse operations ($\times, (\cdot)^{-1}$), additions or subtractions ($+, -$), comparisons ($&gt;, &lt;, =$), and exponential evaluations ($e^{(\cdot)}$) required. Reported numbers are accurate only up to $O(1)$. Other $O(\frac{1}{T})$ and $O(\frac{1}{W})$ operations, such as $\log(\cdot)$ and $\sqrt{(\cdot)}$ required in certain pre-filters, are not reported.}&#10;$\mathtt{PF}:$ Pre-filters \\&#10;$W:$ Window size of pre-filters \\&#10;$T:$ Training samples \\ &#10;TR/RN: Training/Runtime&#10;\end{document}"/>
  <p:tag name="IGUANATEXSIZE" val="20"/>
</p:tagLst>
</file>

<file path=ppt/tags/tag1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[a4paper]{article}&#10;\usepackage{multirow}&#10;\pagestyle{empty}&#10;\usepackage[cmex10]{amsmath}&#10;\usepackage{amssymb}&#10;\usepackage{color}&#10;\usepackage{multicol}&#10;\usepackage{array}&#10;\def\sir{\mathtt{SIR}}&#10;\def\sir{\mathtt{SIR}}&#10;\def\Ll{$L \ell \ $}&#10;\def\LlEq{L \ell}&#10;\def\LJl{$L^{J} \ell \ $}&#10;\def\cim{\mathtt{CIM}}&#10;\def\zos{\mathtt{ZOS}}&#10;\def\V{\mathtt{V}}&#10;\def\PF{\mathtt{PF}}&#10;\begin{document}&#10;\noindent&#10;%\caption{Comparison of computation complexity of $S$ and \Ll pre-filters ($\mathtt{PF}$) of length $W$ that use $\mathtt{L}_{2}$, $\mathtt{L}_{1}$, or $\cim$ as a distance measure. The computations are reported per output sample in the runtime phase (\textbf{RN}), and per training sample in the training phase (\textbf{TR}). $T$ training samples are assumed to be available in the training phase. Computational complexity is reported with respect to the number of real multiplications or inverse operations ($\times, (\cdot)^{-1}$), additions or subtractions ($+, -$), comparisons ($&gt;, &lt;, =$), and exponential evaluations ($e^{(\cdot)}$) required. Reported numbers are accurate only up to $O(1)$. Other $O(\frac{1}{T})$ and $O(\frac{1}{W})$ operations, such as $\log(\cdot)$ and $\sqrt{(\cdot)}$ required in certain pre-filters, are not reported.}&#10;$O(W^{2})$&#10;\end{document}"/>
  <p:tag name="IGUANATEXSIZE" val="20"/>
</p:tagLst>
</file>

<file path=ppt/tags/tag1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[a4paper]{article}&#10;\usepackage{multirow}&#10;\pagestyle{empty}&#10;\usepackage[cmex10]{amsmath}&#10;\usepackage{amssymb}&#10;\usepackage{color}&#10;\usepackage{multicol}&#10;\usepackage{array}&#10;\def\sir{\mathtt{SIR}}&#10;\def\sir{\mathtt{SIR}}&#10;\def\Ll{$L \ell \ $}&#10;\def\LlEq{L \ell}&#10;\def\LJl{$L^{J} \ell \ $}&#10;\def\cim{\mathtt{CIM}}&#10;\def\zos{\mathtt{ZOS}}&#10;\def\V{\mathtt{V}}&#10;\def\PF{\mathtt{PF}}&#10;\begin{document}&#10;\noindent&#10;%\caption{Comparison of computation complexity of $S$ and \Ll pre-filters ($\mathtt{PF}$) of length $W$ that use $\mathtt{L}_{2}$, $\mathtt{L}_{1}$, or $\cim$ as a distance measure. The computations are reported per output sample in the runtime phase (\textbf{RN}), and per training sample in the training phase (\textbf{TR}). $T$ training samples are assumed to be available in the training phase. Computational complexity is reported with respect to the number of real multiplications or inverse operations ($\times, (\cdot)^{-1}$), additions or subtractions ($+, -$), comparisons ($&gt;, &lt;, =$), and exponential evaluations ($e^{(\cdot)}$) required. Reported numbers are accurate only up to $O(1)$. Other $O(\frac{1}{T})$ and $O(\frac{1}{W})$ operations, such as $\log(\cdot)$ and $\sqrt{(\cdot)}$ required in certain pre-filters, are not reported.}&#10;$O(W^{2})$&#10;\end{document}"/>
  <p:tag name="IGUANATEXSIZE" val="20"/>
</p:tagLst>
</file>

<file path=ppt/tags/tag1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[a4paper]{article}&#10;\usepackage{multirow}&#10;\pagestyle{empty}&#10;\usepackage[cmex10]{amsmath}&#10;\usepackage{amssymb}&#10;\usepackage{color}&#10;\usepackage{multicol}&#10;\usepackage{array}&#10;\def\sir{\mathtt{SIR}}&#10;\def\sir{\mathtt{SIR}}&#10;\def\Ll{$L \ell \ $}&#10;\def\LlEq{L \ell}&#10;\def\LJl{$L^{J} \ell \ $}&#10;\def\cim{\mathtt{CIM}}&#10;\def\zos{\mathtt{ZOS}}&#10;\def\V{\mathtt{V}}&#10;\def\PF{\mathtt{PF}}&#10;\begin{document}&#10;\noindent&#10;%\caption{Comparison of computation complexity of $S$ and \Ll pre-filters ($\mathtt{PF}$) of length $W$ that use $\mathtt{L}_{2}$, $\mathtt{L}_{1}$, or $\cim$ as a distance measure. The computations are reported per output sample in the runtime phase (\textbf{RN}), and per training sample in the training phase (\textbf{TR}). $T$ training samples are assumed to be available in the training phase. Computational complexity is reported with respect to the number of real multiplications or inverse operations ($\times, (\cdot)^{-1}$), additions or subtractions ($+, -$), comparisons ($&gt;, &lt;, =$), and exponential evaluations ($e^{(\cdot)}$) required. Reported numbers are accurate only up to $O(1)$. Other $O(\frac{1}{T})$ and $O(\frac{1}{W})$ operations, such as $\log(\cdot)$ and $\sqrt{(\cdot)}$ required in certain pre-filters, are not reported.}&#10;$O(W)$&#10;\end{document}"/>
  <p:tag name="IGUANATEXSIZE" val="20"/>
</p:tagLst>
</file>

<file path=ppt/tags/tag1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[a4paper]{article}&#10;\usepackage{multirow}&#10;\pagestyle{empty}&#10;\usepackage[cmex10]{amsmath}&#10;\usepackage{amssymb}&#10;\usepackage{color}&#10;\usepackage{multicol}&#10;\usepackage{array}&#10;\def\sir{\mathtt{SIR}}&#10;\def\sir{\mathtt{SIR}}&#10;\def\Ll{$L \ell \ $}&#10;\def\LlEq{L \ell}&#10;\def\LJl{$L^{J} \ell \ $}&#10;\def\cim{\mathtt{CIM}}&#10;\def\zos{\mathtt{ZOS}}&#10;\def\V{\mathtt{V}}&#10;\def\PF{\mathtt{PF}}&#10;\begin{document}&#10;\noindent&#10;%\caption{Comparison of computation complexity of $S$ and \Ll pre-filters ($\mathtt{PF}$) of length $W$ that use $\mathtt{L}_{2}$, $\mathtt{L}_{1}$, or $\cim$ as a distance measure. The computations are reported per output sample in the runtime phase (\textbf{RN}), and per training sample in the training phase (\textbf{TR}). $T$ training samples are assumed to be available in the training phase. Computational complexity is reported with respect to the number of real multiplications or inverse operations ($\times, (\cdot)^{-1}$), additions or subtractions ($+, -$), comparisons ($&gt;, &lt;, =$), and exponential evaluations ($e^{(\cdot)}$) required. Reported numbers are accurate only up to $O(1)$. Other $O(\frac{1}{T})$ and $O(\frac{1}{W})$ operations, such as $\log(\cdot)$ and $\sqrt{(\cdot)}$ required in certain pre-filters, are not reported.}&#10;$O(W\log(W))$&#10;\end{document}"/>
  <p:tag name="IGUANATEXSIZE" val="20"/>
</p:tagLst>
</file>

<file path=ppt/tags/tag1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[a4paper]{article}&#10;\usepackage{multirow}&#10;\pagestyle{empty}&#10;\usepackage[cmex10]{amsmath}&#10;\usepackage{amssymb}&#10;\usepackage{color}&#10;\usepackage{multicol}&#10;\usepackage{array}&#10;\def\sir{\mathtt{SIR}}&#10;\def\sir{\mathtt{SIR}}&#10;\def\Ll{$L \ell \ $}&#10;\def\LlEq{L \ell}&#10;\def\LJl{$L^{J} \ell \ $}&#10;\def\cim{\mathtt{CIM}}&#10;\def\zos{\mathtt{ZOS}}&#10;\def\V{\mathtt{V}}&#10;\def\PF{\mathtt{PF}}&#10;\begin{document}&#10;\noindent&#10;%\caption{Comparison of computation complexity of $S$ and \Ll pre-filters ($\mathtt{PF}$) of length $W$ that use $\mathtt{L}_{2}$, $\mathtt{L}_{1}$, or $\cim$ as a distance measure. The computations are reported per output sample in the runtime phase (\textbf{RN}), and per training sample in the training phase (\textbf{TR}). $T$ training samples are assumed to be available in the training phase. Computational complexity is reported with respect to the number of real multiplications or inverse operations ($\times, (\cdot)^{-1}$), additions or subtractions ($+, -$), comparisons ($&gt;, &lt;, =$), and exponential evaluations ($e^{(\cdot)}$) required. Reported numbers are accurate only up to $O(1)$. Other $O(\frac{1}{T})$ and $O(\frac{1}{W})$ operations, such as $\log(\cdot)$ and $\sqrt{(\cdot)}$ required in certain pre-filters, are not reported.}&#10;$O(W^{2})$&#10;\end{document}"/>
  <p:tag name="IGUANATEXSIZE" val="20"/>
</p:tagLst>
</file>

<file path=ppt/tags/tag1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[a4paper]{article}&#10;\usepackage{multirow}&#10;\pagestyle{empty}&#10;\usepackage[cmex10]{amsmath}&#10;\usepackage{amssymb}&#10;\usepackage{color}&#10;\usepackage{multicol}&#10;\usepackage{array}&#10;\def\sir{\mathtt{SIR}}&#10;\def\sir{\mathtt{SIR}}&#10;\def\Ll{$L \ell \ $}&#10;\def\LlEq{L \ell}&#10;\def\LJl{$L^{J} \ell \ $}&#10;\def\cim{\mathtt{CIM}}&#10;\def\zos{\mathtt{ZOS}}&#10;\def\V{\mathtt{V}}&#10;\def\PF{\mathtt{PF}}&#10;\begin{document}&#10;\noindent&#10;%\caption{Comparison of computation complexity of $S$ and \Ll pre-filters ($\mathtt{PF}$) of length $W$ that use $\mathtt{L}_{2}$, $\mathtt{L}_{1}$, or $\cim$ as a distance measure. The computations are reported per output sample in the runtime phase (\textbf{RN}), and per training sample in the training phase (\textbf{TR}). $T$ training samples are assumed to be available in the training phase. Computational complexity is reported with respect to the number of real multiplications or inverse operations ($\times, (\cdot)^{-1}$), additions or subtractions ($+, -$), comparisons ($&gt;, &lt;, =$), and exponential evaluations ($e^{(\cdot)}$) required. Reported numbers are accurate only up to $O(1)$. Other $O(\frac{1}{T})$ and $O(\frac{1}{W})$ operations, such as $\log(\cdot)$ and $\sqrt{(\cdot)}$ required in certain pre-filters, are not reported.}&#10;$O(W^{2})$&#10;\end{document}"/>
  <p:tag name="IGUANATEXSIZE" val="20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pagestyle{empty}&#10;\usepackage[cmex10]{amsmath}&#10;\usepackage{amssymb}&#10;\usepackage{mdwmath}&#10;\usepackage{mdwtab}&#10;\usepackage{multirow}&#10;\usepackage{multicol}&#10;\usepackage{color}&#10;\begin{document}&#10;&#10;{\color{blue}Middleton Class A} \\&#10;           Parameters: \\&#10;           $A = \lambda \pi r_{l}^{2} \eta$ \\&#10;           $\Omega_{2A} = \frac{A r_{l}^{-\gamma} e^{\beta} \mathbb{E}_{\mathbf{h},\mathbf{B}}\left\{\mathbf{h}^{2}. \mathbf{B}^{2}\right\}}{2}$ &#10;&#10;&#10;&#10;\end{document}"/>
  <p:tag name="IGUANATEXSIZE" val="20"/>
</p:tagLst>
</file>

<file path=ppt/tags/tag1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[a4paper]{article}&#10;\usepackage[margin=0in, paperwidth=10.0in, paperheight=10.0in]{geometry}&#10;\usepackage{amsmath}&#10;\pagestyle{empty}&#10;\usepackage{amssymb}&#10;\usepackage{color}&#10;\usepackage{array}&#10;\def\sir{\mathtt{SIR}}&#10;\begin{document}&#10;\noindent&#10;{\color{red}OFDM tranmissions with 1024 subcarriers per OFDM symbol}\\&#10;{\color{blue}$16$-QAM modulation}\\&#10;{\color{blue}Interference-to-Thermal Noise Ratio}: $30$ dB \\&#10;{\color{blue}Interference Field}: $\lambda = 0.0001, \mathbf{h} \sim \mathcal{CN}(0,1), \mathbf{B} = 5, \mathbf{L} \in [1,3]$ with probability $[0.47, \ 0.35, \ 0.18]$.&#10;&#10;\end{document}"/>
  <p:tag name="IGUANATEXSIZE" val="20"/>
</p:tagLst>
</file>

<file path=ppt/tags/tag1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[a4paper]{article}&#10;\usepackage[margin=0in, paperwidth=10.0in, paperheight=10.0in]{geometry}&#10;\usepackage{amsmath}&#10;\pagestyle{empty}&#10;\usepackage{amssymb}&#10;\usepackage{color}&#10;\usepackage{array}&#10;\def\sir{\mathtt{SIR}}&#10;\begin{document}&#10;\noindent&#10;{\color{red}OFDM tranmissions with 1024 subcarriers per OFDM symbol}\\&#10;{\color{blue}$16$-QAM modulation}\\&#10;{\color{blue}Interference-to-Thermal Noise Ratio}: $30$ dB \\&#10;{\color{blue}Interference Field}: $\lambda = 0.0001, \mathbf{h} \sim \mathcal{CN}(0,1), \mathbf{B} = 5, \mathbf{L} \in [1,3]$ with probability $[0.47, \ 0.35, \ 0.18]$.&#10;&#10;\end{document}"/>
  <p:tag name="IGUANATEXSIZE" val="20"/>
</p:tagLst>
</file>

<file path=ppt/tags/tag1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\[&#10;L\left(u_k|\underline{y}\right)= \ln \left( \frac{\Pr[u_k=+1]}{\Pr[u_k=-1]} \right)&#10;=L_e \left(u_k \right) + L_c \left( y_k \right) + L \left(u_k \right)&#10;\]&#10;&#10;&#10;\end{document}"/>
  <p:tag name="IGUANATEXSIZE" val="20"/>
</p:tagLst>
</file>

<file path=ppt/tags/tag1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\[&#10;L_c \left( y_k \right) = \ln \frac{p_N \left( y_k - 1 \right) }{p_N \left( y_k + 1 \right)}&#10;\]&#10;&#10;&#10;\end{document}"/>
  <p:tag name="IGUANATEXSIZE" val="20"/>
</p:tagLst>
</file>

<file path=ppt/tags/tag1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\[&#10;\hat{u}_{1k}&#10;\]&#10;&#10;&#10;\end{document}"/>
  <p:tag name="IGUANATEXSIZE" val="20"/>
</p:tagLst>
</file>

<file path=ppt/tags/tag1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\[&#10;\hat{u}_{2k}&#10;\]&#10;&#10;&#10;\end{document}"/>
  <p:tag name="IGUANATEXSIZE" val="20"/>
</p:tagLst>
</file>

<file path=ppt/tags/tag1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\[&#10;y_k&#10;\]&#10;&#10;&#10;\end{document}"/>
  <p:tag name="IGUANATEXSIZE" val="20"/>
</p:tagLst>
</file>

<file path=ppt/tags/tag1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\[&#10;L_c \left( y_k \right) = 4SNR \times y_k&#10;\]&#10;&#10;&#10;\end{document}"/>
  <p:tag name="IGUANATEXSIZE" val="20"/>
</p:tagLst>
</file>

<file path=ppt/tags/tag1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\[&#10;L_c \left( y_k \right) = \ln \frac{p_N \left( y_k - 1 \right) }{p_N \left( y_k + 1 \right)}&#10;\]&#10;&#10;&#10;\end{document}"/>
  <p:tag name="IGUANATEXSIZE" val="20"/>
</p:tagLst>
</file>

<file path=ppt/tags/tag1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\[&#10;L_c \left( y_k \right) = \ln \frac{\frac{1}{\sqrt{2\pi}\sigma_{c}}e^{-\alpha\left(\mathtt{CIM}_{\sigma_{c}}(y_{k}-1,0)\right)^{2}}}{\frac{1}{\sqrt{2\pi}\sigma_{c}}e^{-\alpha\left(\mathtt{CIM}_{\sigma_{c}}(y_{k}+1,0)\right)^{2}}}&#10;\]&#10;&#10;&#10;\end{document}"/>
  <p:tag name="IGUANATEXSIZE" val="20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pagestyle{empty}&#10;\usepackage[cmex10]{amsmath}&#10;\usepackage{amssymb}&#10;\begin{document}&#10;\noindent&#10;$\Pi = \{\{\mathbf{R}_{1}, \mathbf{L}_{1}\}, \{\mathbf{R}_{2}, \mathbf{L}_{2}\}, \cdots\}$: Poisson of intensity $\lambda$ \\&#10;$\mathbf{R}_{i}$: Location of $i^{th}$ emerging user \\&#10;$\mathbf{L}_{i}$: Random time duration of transmission \\&#10;\end{document}"/>
  <p:tag name="IGUANATEXSIZE" val="20"/>
</p:tagLst>
</file>

<file path=ppt/tags/tag1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\noindent&#10;Adapt $\sigma_{c}$ based on RFI environment \\ \\&#10;$\sigma_{c} = \alpha \sqrt{\sigma_{\mathtt{Thermal}}^{2} + \sigma_{\mathtt{ZOS(I)}}^{2}}$&#10;&#10;&#10;\end{document}"/>
  <p:tag name="IGUANATEXSIZE" val="20"/>
</p:tagLst>
</file>

<file path=ppt/tags/tag1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[a4paper]{article}&#10;\usepackage[margin=0in, paperwidth=10.0in, paperheight=10.0in]{geometry}&#10;\usepackage{amsmath}&#10;\pagestyle{empty}&#10;\usepackage{amssymb}&#10;\usepackage{color}&#10;\usepackage{array}&#10;\def\sir{\mathtt{SIR}}&#10;\begin{document}&#10;\noindent&#10;{\color{blue}BPSK modulation}\\&#10;{\color{blue}Interference-to-Thermal Noise Ratio}: $20$ dB \\&#10;{\color{blue}Root Raised Cosine Pulse Shape}: Rolloff = $0.5$, Samples per symbol $=5$, Delay = $6$ symbols \\&#10;{\color{blue}Interference Field}: $\lambda = 0.0001, \mathbf{h} \sim \mathcal{CN}(0,1), \mathbf{B} = 5, \mathbf{L} \in [1,3]$ with probability $[0.47, \ 0.35, \ 0.18]$\\&#10;{\color{blue}Turbo Encoder}: Generator polynomials [1 1 1; 1 0 1], rate = 0.5, random interleaver.\\&#10;\end{document}"/>
  <p:tag name="IGUANATEXSIZE" val="20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pagestyle{empty}&#10;\usepackage[cmex10]{amsmath}&#10;\usepackage{amssymb}&#10;\begin{document}&#10;\noindent&#10;$\Pi^{(m)} = \{\{\mathbf{R}_{1}^{(m)}, \mathbf{L}_{1}^{(m)}\}, \{\mathbf{R}_{2}^{(m)}, \mathbf{L}_{2}^{(m)}\}, \cdots\}$: Poisson of intensity $\lambda$ \\&#10;$\mathbf{R}_{i}^{(m)}$: Location of $i^{th}$ emerging user at time slot $m$\\&#10;$\mathbf{L}_{i}^{(m)}$: Random time duration of transmission at time slot $m$\\&#10;\end{document}"/>
  <p:tag name="IGUANATEXSIZE" val="2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usepackage{amssymb}&#10;\usepackage{array}&#10;\def\sir{\mathtt{SIR}}&#10;\begin{document}&#10;\noindent&#10;$1$&#10;\end{document}"/>
  <p:tag name="IGUANATEXSIZE" val="20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pagestyle{empty}&#10;\usepackage[cmex10]{amsmath}&#10;\usepackage{amssymb}&#10;\begin{document}&#10;\noindent&#10;$\mathbb{E}\left\{\mathbf{h}^{2}\mathbf{B}^{2} \right\} &lt; \infty$ \\&#10;Exact: $\mathbf{hB} \sim$ Rayleigh \\&#10;\end{document}"/>
  <p:tag name="IGUANATEXSIZE" val="20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pagestyle{empty}&#10;\usepackage[cmex10]{amsmath}&#10;\usepackage{amssymb}&#10;\begin{document}&#10;\noindent&#10;$\mathbf{h} \sim$ Rayleigh \\&#10;\end{document}"/>
  <p:tag name="IGUANATEXSIZE" val="20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pagestyle{empty}&#10;\usepackage[cmex10]{amsmath}&#10;\usepackage{amssymb}&#10;\begin{document}&#10;\noindent&#10;$s \to 0$&#10;\end{document}"/>
  <p:tag name="IGUANATEXSIZE" val="20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pagestyle{empty}&#10;\usepackage[cmex10]{amsmath}&#10;\usepackage{amssymb}&#10;\begin{document}&#10;\noindent&#10;$\omega \to 0$&#10;\end{document}"/>
  <p:tag name="IGUANATEXSIZE" val="20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pagestyle{empty}&#10;\usepackage[cmex10]{amsmath}&#10;\usepackage{amssymb}&#10;\begin{document}&#10;\noindent&#10;Low outage regimes&#10;\end{document}"/>
  <p:tag name="IGUANATEXSIZE" val="20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pagestyle{empty}&#10;\usepackage[cmex10]{amsmath}&#10;\usepackage{amssymb}&#10;\begin{document}&#10;\noindent&#10;Emissions: $\mathbf{B}e^{j\boldsymbol{\phi}}$ \\&#10;Fading: $\mathbf{h}e^{j\boldsymbol{\theta}}$&#10;\end{document}"/>
  <p:tag name="IGUANATEXSIZE" val="20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usepackage{amssymb}&#10;\usepackage{array}&#10;\begin{document}&#10;$\mathbf{\bar{I}}  = \left\{ \mathbf{I}_{1}^{(I)}, \mathbf{I}_{1}^{(Q)}, \cdots, \mathbf{I}_{n}^{(I)}, \mathbf{I}_{n}^{(Q)}\right\}$&#10;&#10;\end{document}"/>
  <p:tag name="IGUANATEXSIZE" val="20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usepackage{amssymb}&#10;\usepackage{array}&#10;\begin{document}&#10;\noindent&#10;If $\beta_{i} = \beta \eta_{i}$, $0 &lt; \eta_{i} &lt; \infty$, then&#10;\begin{equation*}&#10;\lim_{\beta \to \infty} \left(\sqrt{\sum\limits_{i=1}^{n}\beta_{i}}\right)^{\alpha}\mathbf{P} \left(\|\mathbf{I}_{1}\|^{2} &gt; \beta_{1}, \cdots, \|\mathbf{I}_{n}\|^{2} &gt; \beta_{n} \right) =    2^{\alpha} \overline{\sigma} C_{\frac{\alpha}{2}} \cos\left(\frac{\pi\alpha}{4}\right)\Gamma\left(1+\frac{\alpha}{2}\right) \mathcal{F}_{\mathbf{L}}(n)&#10;\end{equation*}&#10;where $\alpha = \frac{4}{\gamma}$, $\overline{\sigma} = \lambda \pi \left(\frac{\mathbb{E}_{\mathbf{h},\mathbf{B}}\left\{ \mathbf{h}^{2} \mathbf{B}^{2} \right\}}{4}\right)^{\frac{2}{\gamma}}\Gamma\left(1 {-} \frac{2}{\gamma}\right)$, and $\mathcal{F}_{\mathbf{L}}(n) = &#10;\left\{ \begin{array}{ll}&#10;\mathbb{P}\left(\mathbf{L} \geq n\right)            &amp; \textrm{for network model I},\\&#10;\sum\limits_{k=n}^{\infty}\mathbb{P}\left(\mathbf{L} \geq k\right) &amp; \textrm{for network model II}.&#10;\end{array} \right. $ &#10;\end{document}"/>
  <p:tag name="IGUANATEXSIZE" val="20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pagestyle{empty}&#10;\usepackage[cmex10]{amsmath}&#10;\usepackage{amssymb}&#10;\begin{document}&#10;\noindent&#10;$\mathbf{hB} \sim$ Rayleigh \\&#10;\end{document}"/>
  <p:tag name="IGUANATEXSIZE" val="20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usepackage{amssymb}&#10;\usepackage{array}&#10;\def\sir{\mathtt{SIR}}&#10;\begin{document}&#10;\noindent&#10;\begin{align*}&#10;\mathtt{LD} &amp; {=} 1 {+} \sum_{n=1}^{L_{max}}\mathbb{P}\left(\sir_{1} &lt; T, \sir_{2} &lt; T, \cdots, \sir_{n} &lt; T\right) \\&#10;       &amp; {=} 1 {+} \sum_{n=1}^{L_{max}}\mathbb{P}\left(\left\|\mathbf{I}_{1}\right\| &gt; \beta_{1}, \left\|\mathbf{I}_{2}\right\| &gt; \beta_{2}, \cdots, \left\|\mathbf{I}_{n}\right\| &gt; \beta_{n} \right) &#10;           \end{align*}&#10;\end{document}"/>
  <p:tag name="IGUANATEXSIZE" val="2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usepackage{amssymb}&#10;\usepackage{array}&#10;\def\sir{\mathtt{SIR}}&#10;\begin{document}&#10;\noindent&#10;$L_{max}$&#10;\end{document}"/>
  <p:tag name="IGUANATEXSIZE" val="20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usepackage{amssymb}&#10;\usepackage{array}&#10;\def\sir{\mathtt{SIR}}&#10;\begin{document}&#10;\noindent&#10;$\lambda = 0.01, \mathbf{h} \sim \mathcal{CN}(0,1), \mathbf{B} = 5,$ \\&#10;$\mathbf{L} \sim $ Truncated Poisson in $[1,20]$, mean $\overline{L} = 10$.&#10;&#10;\end{document}"/>
  <p:tag name="IGUANATEXSIZE" val="20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color}&#10;\pagestyle{empty}&#10;\usepackage{amssymb}&#10;\usepackage{array}&#10;\def\sir{\mathtt{SIR}}&#10;\begin{document}&#10;\noindent&#10;\color{red}&#10;$\sir &lt; T $&#10;\end{document}"/>
  <p:tag name="IGUANATEXSIZE" val="20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color}&#10;\pagestyle{empty}&#10;\usepackage{amssymb}&#10;\usepackage{array}&#10;\def\sir{\mathtt{SIR}}&#10;\begin{document}&#10;\noindent&#10;\color{green}&#10;$\sir &gt; T $&#10;\end{document}"/>
  <p:tag name="IGUANATEXSIZE" val="20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color}&#10;\pagestyle{empty}&#10;\usepackage{amssymb}&#10;\usepackage{array}&#10;\def\sir{\mathtt{SIR}}&#10;\begin{document}&#10;\noindent&#10;\color{red}&#10;$\cdots$&#10;\end{document}"/>
  <p:tag name="IGUANATEXSIZE" val="20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usepackage{amssymb}&#10;\usepackage{array}&#10;\def\sir{\mathtt{SIR}}&#10;\begin{document}&#10;\noindent&#10;$T$: SIR threshold for successful detection&#10;\end{document}"/>
  <p:tag name="IGUANATEXSIZE" val="20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color}&#10;\pagestyle{empty}&#10;\usepackage{amssymb}&#10;\usepackage{array}&#10;\def\sir{\mathtt{SIR}}&#10;\begin{document}&#10;\noindent&#10;\color{red}&#10;$\sir &lt; T $&#10;\end{document}"/>
  <p:tag name="IGUANATEXSIZE" val="20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usepackage{amssymb}&#10;\usepackage{array}&#10;\def\sir{\mathtt{SIR}}&#10;\begin{document}&#10;\noindent&#10;Time Slot $1$&#10;\end{document}"/>
  <p:tag name="IGUANATEXSIZE" val="20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usepackage{amssymb}&#10;\usepackage{array}&#10;\def\sir{\mathtt{SIR}}&#10;\begin{document}&#10;\noindent&#10;$2$&#10;\end{document}"/>
  <p:tag name="IGUANATEXSIZE" val="20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usepackage{amssymb}&#10;\usepackage{array}&#10;\def\sir{\mathtt{SIR}}&#10;\begin{document}&#10;\noindent&#10;$3$&#10;\end{document}"/>
  <p:tag name="IGUANATEXSIZE" val="20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usepackage{amssymb}&#10;\usepackage{array}&#10;\def\sir{\mathtt{SIR}}&#10;\begin{document}&#10;\noindent&#10;$L_{max}$&#10;\end{document}"/>
  <p:tag name="IGUANATEXSIZE" val="2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usepackage{amssymb}&#10;\usepackage{array}&#10;\def\sir{\mathtt{SIR}}&#10;\begin{document}&#10;\noindent&#10;$1$&#10;\end{document}"/>
  <p:tag name="IGUANATEXSIZE" val="20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pagestyle{empty}&#10;\usepackage[cmex10]{amsmath}&#10;\usepackage{amssymb}&#10;\begin{document}&#10;\noindent&#10;\begin{equation*}&#10;\mathtt{TC}(\overline{L}, \epsilon) = \max_{\substack{p_{\mathbf{L}}(l), l \in \{1, \cdots, L_{max}\}, \\ \mathbb{E} \{\mathbf{L}\} = \overline{L}}}\lambda \overline{L} \log_{2}(1+T) \mathbb{E}_{\mathbf{L}} \left\{\frac{ s^{*}(\mathbf{L},\epsilon)}{\mathbf{L}} \right\} ( 1 - \epsilon)&#10;\label{Eq:TC}&#10;\end{equation*}&#10;\end{document}"/>
  <p:tag name="IGUANATEXSIZE" val="20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pagestyle{empty}&#10;\usepackage[cmex10]{amsmath}&#10;\usepackage{amssymb}&#10;\usepackage{color}&#10;\begin{document}&#10;\noindent&#10;{\color{red}Delay} $\overline{L}$&#10;\end{document}"/>
  <p:tag name="IGUANATEXSIZE" val="20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usepackage{amssymb}&#10;\usepackage{array}&#10;\def\sir{\mathtt{SIR}}&#10;\begin{document}&#10;\noindent&#10;$\lambda = 0.01, \mathbf{h} \sim \mathcal{CN}(0,1), \mathbf{B} = 5, \overline{L} = 20, T = 0.1$&#10;\end{document}"/>
  <p:tag name="IGUANATEXSIZE" val="20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pagestyle{empty}&#10;\usepackage[cmex10]{amsmath}&#10;\usepackage{amssymb}&#10;\usepackage{color}&#10;\begin{document}&#10;\noindent&#10;Throughput outage constraint $\epsilon$ \\&#10;$s^{*}(\ell,\epsilon) = \max\{s: \mathbb{P}(S(\ell) &lt; s) \leq \epsilon \}$&#10;\end{document}"/>
  <p:tag name="IGUANATEXSIZE" val="20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pagestyle{empty}&#10;\usepackage[cmex10]{amsmath}&#10;\usepackage{amssymb}&#10;\usepackage{color}&#10;\begin{document}&#10;\noindent&#10;\color{red}&#10;$\ell$ \\&#10;\end{document}"/>
  <p:tag name="IGUANATEXSIZE" val="20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pagestyle{empty}&#10;\usepackage[cmex10]{amsmath}&#10;\usepackage{amssymb}&#10;\usepackage{color}&#10;\begin{document}&#10;\noindent&#10;\color{red}&#10;$\mathbb{P}(\mathbf{L} = \ell)$&#10;\end{document}"/>
  <p:tag name="IGUANATEXSIZE" val="20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pagestyle{empty}&#10;\usepackage[cmex10]{amsmath}&#10;\usepackage{amssymb}&#10;\usepackage{color}&#10;\begin{document}&#10;\noindent&#10;\color{red}&#10;$S(\ell)$ successes&#10;\end{document}"/>
  <p:tag name="IGUANATEXSIZE" val="20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pagestyle{empty}&#10;\usepackage[cmex10]{amsmath}&#10;\usepackage{amssymb}&#10;\usepackage{color}&#10;\begin{document}&#10;\noindent&#10;$L_{max} = 40, \overline{L} = 20$&#10;\end{document}"/>
  <p:tag name="IGUANATEXSIZE" val="20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pagestyle{empty}&#10;\usepackage[cmex10]{amsmath}&#10;\usepackage{amssymb}&#10;\usepackage{color}&#10;\begin{document}&#10;\noindent&#10;{\color{red}Throughput} $\mathtt{TC}(\overline{L}, \epsilon)$ \\&#10;\end{document}"/>
  <p:tag name="IGUANATEXSIZE" val="20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pagestyle{empty}&#10;\usepackage[cmex10]{amsmath}&#10;\usepackage{amssymb}&#10;\usepackage{color}&#10;\begin{document}&#10;\noindent&#10;{\color{red}Reliability} $1 - \epsilon$&#10;\end{document}"/>
  <p:tag name="IGUANATEXSIZE" val="20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usepackage{amssymb}&#10;\usepackage{array}&#10;\def\sir{\mathtt{SIR}}&#10;\begin{document}&#10;\noindent&#10;$L_{max}$&#10;\end{document}"/>
  <p:tag name="IGUANATEXSIZE" val="20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pagestyle{empty}&#10;\usepackage[cmex10]{amsmath}&#10;\usepackage{amssymb}&#10;\usepackage{color}&#10;\begin{document}&#10;\noindent&#10;Success Rate $\frac{s^{*}(\ell,\epsilon)}{\ell}$&#10;\end{document}"/>
  <p:tag name="IGUANATEXSIZE" val="20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usepackage{amssymb}&#10;\usepackage{array}&#10;\def\sir{\mathtt{SIR}}&#10;\begin{document}&#10;\noindent&#10;Time Slot $1$&#10;\end{document}"/>
  <p:tag name="IGUANATEXSIZE" val="20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usepackage{amssymb}&#10;\usepackage{array}&#10;\def\sir{\mathtt{SIR}}&#10;\begin{document}&#10;\noindent&#10;$2$&#10;\end{document}"/>
  <p:tag name="IGUANATEXSIZE" val="20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usepackage{amssymb}&#10;\usepackage{array}&#10;\def\sir{\mathtt{SIR}}&#10;\begin{document}&#10;\noindent&#10;$3$&#10;\end{document}"/>
  <p:tag name="IGUANATEXSIZE" val="20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usepackage{amssymb}&#10;\usepackage{array}&#10;\def\sir{\mathtt{SIR}}&#10;\begin{document}&#10;\noindent&#10;$L_{max}$&#10;\end{document}"/>
  <p:tag name="IGUANATEXSIZE" val="20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usepackage{amssymb}&#10;\usepackage{array}&#10;\def\sir{\mathtt{SIR}}&#10;\begin{document}&#10;\noindent&#10;$\min\{1,r^{-\frac{\gamma}{2}}\}$&#10;\end{document}"/>
  <p:tag name="IGUANATEXSIZE" val="20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$\sigma_{C}$&#10;\end{document}"/>
  <p:tag name="IGUANATEXSIZE" val="20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\begin{align}&#10;\mathtt{CIM}_{\sigma_{c}}([x_I\  x_Q], [0\  0]) \nonumber &#10;\end{align}&#10;\end{document}"/>
  <p:tag name="IGUANATEXSIZE" val="20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$x_{I}$&#10;\end{document}"/>
  <p:tag name="IGUANATEXSIZE" val="20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$x_{Q}$&#10;\end{document}"/>
  <p:tag name="IGUANATEXSIZE" val="20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pagestyle{empty}&#10;\usepackage[cmex10]{amsmath}&#10;\usepackage{amssymb}&#10;\begin{document}&#10;\begin{equation*}&#10;\Phi_{\mathbf{Y}_{I}, \mathbf{Y}_{Q}}(\omega_{I}, \omega_{Q}) = e^{-\sigma \left|\sqrt{\omega_{I}^{2} + \omega_{Q}^{2}}\right|^{\alpha} }&#10;\end{equation*}&#10;\end{document}"/>
  <p:tag name="IGUANATEXSIZE" val="20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$x_{I}$&#10;\end{document}"/>
  <p:tag name="IGUANATEXSIZE" val="20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$x_{Q}$&#10;\end{document}"/>
  <p:tag name="IGUANATEXSIZE" val="20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color}&#10;\pagestyle{empty}&#10;\begin{document}&#10;\color{blue}&#10;$\sigma_{C} = 0.5$&#10;\end{document}"/>
  <p:tag name="IGUANATEXSIZE" val="20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color}&#10;\pagestyle{empty}&#10;\begin{document}&#10;\color{blue}&#10;$\sigma_{C} = 1$&#10;\end{document}"/>
  <p:tag name="IGUANATEXSIZE" val="20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\noindent&#10;$\mathtt{L}_{2}$ norm \\&#10;region of $\mathtt{CIM}$&#10;&#10;\end{document}"/>
  <p:tag name="IGUANATEXSIZE" val="20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\noindent&#10;?&#10;&#10;\end{document}"/>
  <p:tag name="IGUANATEXSIZE" val="20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\noindent&#10;$\sigma_{C} := \alpha_{1}\sqrt{Es} + \alpha_{2}\sqrt{\sigma_{\mathtt{Thermal}}^{2} + \sigma^{2}_{\mathtt{ZOS}(\mathbf{I})}}$ \\&#10;&#10;\end{document}"/>
  <p:tag name="IGUANATEXSIZE" val="20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\noindent&#10;$\mathtt{P_{e}^{LB}} := \mathtt{P_{e}^{Gaussian}} \left(\sigma_{\mathtt{Thermal}}^{2} + \sigma_{\mathtt{ZOS}(\mathbf{I})}^{2}\right)$&#10;&#10;\end{document}"/>
  <p:tag name="IGUANATEXSIZE" val="20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\noindent&#10;Variance: $\sigma^{2}_{\mathtt{ZOS}(\mathbf{I})}$ \\&#10;&#10;\end{document}"/>
  <p:tag name="IGUANATEXSIZE" val="20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[a4paper]{article}&#10;\usepackage[margin=0in, paperwidth=10.0in, paperheight=10.0in]{geometry}&#10;\usepackage{amsmath}&#10;\pagestyle{empty}&#10;\usepackage{amssymb}&#10;\usepackage{color}&#10;\usepackage{array}&#10;\def\sir{\mathtt{SIR}}&#10;\begin{document}&#10;\noindent&#10;{\color{red}$16$-QAM Modulation}\\&#10;{\color{blue}Interference-to-Thermal Noise Ratio}: $30$ dB \\&#10;{\color{blue}Root Raised Cosine Pulse Shape}: Rolloff = $0.5$, Samples per symbol $=14$, Delay = $6$ symbols \\&#10;{\color{blue}Interference Field}: $\lambda = 0.0001, \mathbf{h} \sim \mathcal{CN}(0,1), \mathbf{B} = 5, \mathbf{L} \in [1,3]$ with probability $[0.47, \ 0.35, \ 0.18]$.&#10;&#10;\end{document}"/>
  <p:tag name="IGUANATEXSIZE" val="20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pagestyle{empty}&#10;\usepackage[cmex10]{amsmath}&#10;\usepackage{amssymb}&#10;\usepackage{color}&#10;\begin{document}&#10;\begin{table}&#10;\begin{tabular}{|c|l|l|}&#10;\hline&#10;{\color{blue}Parameter} &amp; {\color{blue}Description }&amp; {\color{blue}Range} \\&#10;\hline&#10;$\alpha$ &amp; Characteristic exponent (indicative of impulsiveness) &amp; $\left[0,2\right]$ \\&#10;$\sigma$ &amp; Dispersion parameter (analogous to variance) &amp; $\left(0,\infty\right)$ \\&#10;\hline&#10;\end{tabular}&#10;\end{table}&#10;\end{document}"/>
  <p:tag name="IGUANATEXSIZE" val="20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\setlength{\unitlength}{1.0cm}&#10;\begin{figure}&#10;\centering&#10;\begin{picture}(15,13)(0,0)&#10;\thicklines&#10;\put(0,8){RFI Mitigation}&#10;\put(0,7.5){Methods}&#10;\put(2.8,8.15){\line(1,0){0.2}}&#10;\put(3,5.15){\line(0,1){6}}&#10;\put(3,11.15){\line(1,0){0.2}}&#10;\put(3,5.15){\line(1,0){0.2}}&#10;\put(3.4,11){Static}&#10;\put(3.4,5){Dynamic}&#10;\put(5.2,11.15){\line(1,0){0.2}}&#10;\put(5.2,5.15){\line(1,0){0.2}}&#10;\put(5.4,10.15){\line(0,1){2}}&#10;\put(5.4,10.15){\line(1,0){0.2}}&#10;\put(5.4,11.15){\line(1,0){0.2}}&#10;\put(5.4,12.15){\line(1,0){0.2}}&#10;\put(5.8,10.0){Sectored Antennas }&#10;\put(5.8,11.00){Fractional Frequency Reuse }&#10;\put(5.8,12.00){Shielding }&#10;\put(5.4,2.15){\line(0,1){6}}&#10;\put(5.4,2.15){\line(1,0){0.2}}&#10;\put(5.4,3.65){\line(1,0){0.2}}&#10;\put(5.4,5.15){\line(1,0){0.2}}&#10;\put(5.4,6.65){\line(1,0){0.2}}&#10;\put(5.4,8.15){\line(1,0){0.2}}&#10;\put(5.8,2.00){Robust Transceivers }&#10;\put(5.8,3.50){Interference Alignment }&#10;\put(5.8,5.00){Interference Cancellation }&#10;\put(5.8,4.50){e.g.,~MUD, SIC}&#10;\put(5.8,6.50){MAC Layer Channel Access Protocols }&#10;\put(5.8,6.00){e.g.,~ALOHA, CSMA}&#10;\put(5.8,8.00){Orthogonal Multiple Access Schemes }&#10;\put(5.8,7.50){e.g.,~TDMA, FDMA, CDMA, OFDMA }&#10;\end{picture} &#10;\end{figure}&#10;\end{document}"/>
  <p:tag name="IGUANATEXSIZE" val="20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pagestyle{empty}&#10;\usepackage[cmex10]{amsmath}&#10;\usepackage{amssymb}&#10;\usepackage{color}&#10;\begin{document}&#10;{\color{red} $T_{I} &gt;&gt; \frac{1}{\Delta f_{R}}$}&#10;\end{document}"/>
  <p:tag name="IGUANATEXSIZE" val="20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pagestyle{empty}&#10;\usepackage[cmex10]{amsmath}&#10;\usepackage{amssymb}&#10;\usepackage{color}&#10;\begin{document}&#10;{\color{red} $T_{I} \gtrsim \frac{1}{\Delta f_{R}}$}&#10;\end{document}"/>
  <p:tag name="IGUANATEXSIZE" val="20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usepackage{amssymb}&#10;\usepackage{array}&#10;\def\sir{\mathtt{SIR}}&#10;\begin{document}&#10;\noindent&#10;The spatial Poisson point process with uniform intensity $\lambda &gt; 0$ is a point process in $\mathbb{R}^{2}$ such that&#10;\begin{itemize}&#10;\item[a.] for every bounded closed set $B$, the count $N(B)$ has a Poisson distribution with mean $\lambda \mathcal{L}(B)$, where $\mathcal{L}(B)$ denotes the area of $B$;&#10;\item[b.] if $B_{1}, \cdots, B_{m}$ are disjoint regions, then $N(B_{1}), \cdots, N(B_{m})$ are independent.&#10;\end{itemize} &#10;\end{document}"/>
  <p:tag name="IGUANATEXSIZE" val="20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pagestyle{empty}&#10;\usepackage[cmex10]{amsmath}&#10;\usepackage{amssymb}&#10;\begin{document}&#10;$\Gamma(r_{l},r_{h}) = \left\{ x \in \mathbb{R}^{2} : r_{l} \leq \|x\| \leq r_{h} \right\}$ with intensity $\lambda$&#10;\end{document}"/>
  <p:tag name="IGUANATEXSIZE" val="20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pagestyle{empty}&#10;\usepackage[cmex10]{amsmath}&#10;\usepackage{amssymb}&#10;\begin{document}&#10;\begin{equation*}&#10;\psi_{\mathbf{Y}_{I}, \mathbf{Y}_{Q}}(\omega_{I}, \omega_{Q}) = \lambda \pi \left(r_{h}^{2} - r_{l}^{2}\right) \left(\mathbb{E}_{\mathbf{r},\mathbf{h},\mathbf{B}} \left\{ J_{0}\left(\sqrt{\omega_{I}^{2}+ \omega_{Q}^{2}} \mathbf{r}^{-\frac{\gamma}{2}}\mathbf{h} \mathbf{B}\right) \right\} - 1 \right).&#10;\end{equation*}&#10;\end{document}"/>
  <p:tag name="IGUANATEXSIZE" val="20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pagestyle{empty}&#10;\usepackage[cmex10]{amsmath}&#10;\usepackage{amssymb}&#10;\usepackage{mdwmath}&#10;\usepackage{mdwtab}&#10;\usepackage{multirow}&#10;\usepackage{multicol}&#10;\usepackage{color}&#10;\begin{document}&#10;&#10;\begin{table*}&#10;\centering&#10;\begin{tabular}{|p{4.0cm}|p{5.5cm}|p{6.0cm}|p{2.5cm}|}&#10;\hline&#10;\textbf{Wireless Scenario} &amp; \textbf{Example Wireless Network} &amp; \textbf{Statistical Model} &amp; \textbf{Accurately Models} \\&#10;\hline&#10;\hline&#10;%--1&#10;\multirow{5}{4.0cm} {{\color{blue}Case I}: Entire Plane}&amp;&#10;\multirow{5}{5.5cm} {Sensor or \emph{Ad hoc} networks }&amp; &#10;\multirow{5}{6.0cm} {{\color{blue}Symmetric Alpha Stable} \\&#10;           Parameters: \\&#10;           $\alpha = \frac{4}{\gamma}$ \\&#10;           $\sigma = \lambda \pi \mathbb{E}_{\mathbf{h},\mathbf{B}}\left\{ \mathbf{h}^{\alpha} \mathbf{B}^{\alpha} \right\} \int_{0}^{\infty}  \frac{J_{1}(x)}{x^{\alpha}} dx$&#10;           }&amp; &#10;\multirow{5}{2.5cm} {exact statistics} \\&#10;&amp;  &amp;  &amp;  \\&#10;&amp;  &amp;  &amp;  \\&#10;&amp;  &amp;  &amp;  \\&#10;&amp;  &amp;  &amp;  \\&#10;\hline&#10;%--2&#10;\multirow{6}{4.0cm} {{\color{blue}Case II}:  Finite-area Annular Region\\ }&amp;&#10;\multirow{6}{5.5cm} {\vspace{-0.2cm}&#10;            \newcounter{counter}&#10;            \begin{list}{\alph{counter}.}{\setlength{\leftmargin}{1.0em}\usecounter{counter}\setlength{\labelwidth}{0.6em}}&#10;  \item Cellular networks (out-of-cell interference)&#10;  \item Interference from a hotspot (e.g.~cafe)&#10;  \end{list} }&amp;  &#10;\multirow{6}{6.0cm} {{\color{blue}Middleton Class A} \\&#10;           Parameters: \\&#10;           $A = \lambda \pi \left(r_{h}^{2} - r_{l}^{2}\right)$ \\&#10;           $\Omega_{2A} = \frac{A\times\mathbb{E}_{\mathbf{r},\mathbf{h},\mathbf{B}}\left\{\mathbf{r}^{-\gamma}\mathbf{h}^{2}. \mathbf{B}^{2}\right\}}{2}$ &#10;           }&amp; &#10;\multirow{6}{2.5cm} {tail probability } \\&#10;&amp;  &amp;  &amp;  \\&#10;&amp;  &amp;  &amp;  \\&#10;&amp;  &amp;  &amp;  \\&#10;&amp;  &amp;  &amp;  \\&#10;&amp;  &amp;  &amp;  \\&#10;\hline&#10;%--3&#10;\multirow{8}{4.0cm} {{\color{blue}Case III}: Infinite-area with Guard Zone}&amp;&#10;\multirow{8}{5.5cm} {\vspace{-0.2cm}\begin{list}{\alph{counter}.}{\setlength{\leftmargin}{1.0em}\usecounter{counter}\setlength{\labelwidth}{0.6em}}&#10;         \item Cellular networks (out-of-cell interference)&#10;              \item Decentralized networks with contention-based MAC protocols&#10;    \item Dense WiFi networks&#10;           \end{list} }&amp; &#10;\multirow{8}{6.0cm} {{\color{blue}Middleton Class A} \\&#10;           Parameters: \\&#10;           $A = \lambda \pi r_{l}^{2} \eta$ \\&#10;           $\Omega_{2A} = \frac{A\times r_{l}^{-\gamma} e^{\beta} \mathbb{E}_{\mathbf{h},\mathbf{B}}\left\{\mathbf{h}^{2}. \mathbf{B}^{2}\right\}}{2}$ &#10;                }&amp; &#10;\multirow{8}{2.5cm} {tail probability } \\&#10;&amp;  &amp;  &amp;  \\&#10;&amp;  &amp;  &amp;  \\&#10;&amp;  &amp;  &amp;  \\&#10;&amp;  &amp;  &amp;  \\&#10;&amp;  &amp;  &amp;  \\&#10;&amp;  &amp;  &amp;  \\&#10;&amp;  &amp;  &amp;  \\&#10;\hline&#10;\end{tabular}&#10;\end{table*}&#10;&#10;&#10;&#10;&#10;\end{document}"/>
  <p:tag name="IGUANATEXSIZE" val="20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pagestyle{empty}&#10;\usepackage[cmex10]{amsmath}&#10;\usepackage{amssymb}&#10;\begin{document}&#10;\noindent&#10;\begin{tabular}{ll}&#10;System Model:&amp;             $\mathbf{Y} = \sum\limits_{i\in \Pi}\mathbf{r}_{i}^{-\frac{\gamma}{2}}\mathbf{h}_{i}\mathbf{B}_{i}e^{j ( \boldsymbol{\phi}_{i} + \boldsymbol{\theta}_{i})}$ \\&#10;Intensity:&amp;                $\lambda = 10^{-4}$ \\&#10;Pathloss exponent:&amp;        $\gamma = 4$ \\&#10;Fading: &amp;                  $\mathbf{h} \sim \mathcal{CN}(0,1)$&#10;\end{tabular}&#10;\end{document}"/>
  <p:tag name="IGUANATEXSIZE" val="20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$(r_{l} = 20, r_{h} \to \infty, \|R_{m}\| = 0, \mathbf{B} = 100)$&#10;&#10;&#10;&#10;\end{document}"/>
  <p:tag name="IGUANATEXSIZE" val="20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$(r_{l}= 0, r_{h} \to \infty, \mathbf{B} = 10 )$&#10;&#10;&#10;&#10;\end{document}"/>
  <p:tag name="IGUANATEXSIZE" val="20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pagestyle{empty}&#10;\usepackage[cmex10]{amsmath}&#10;\usepackage{amssymb}&#10;\begin{document}&#10;\begin{equation*}&#10;f_{\mathbf{Y}_{I}, \mathbf{Y}_{Q}}\left(y_{I}, y_{Q}\right) = p_{0} \delta (y_{I})\delta(y_{Q}) + \sum_{l=1}^{\infty} p_{l} \frac{1}{\sigma_{l}\sqrt{2\pi}}e^{-\frac{y_{I}^{2} + y_{Q}^{2}}{2\sigma_{l}^{2}}}&#10;\end{equation*}&#10;\end{document}"/>
  <p:tag name="IGUANATEXSIZE" val="20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$(r_{l} = 20, r_{h} = 40, \|R_{m}\| = 0, \mathbf{B} = 100 )$&#10;&#10;&#10;&#10;\end{document}"/>
  <p:tag name="IGUANATEXSIZE" val="20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pagestyle{empty}&#10;\usepackage[cmex10]{amsmath}&#10;\usepackage{amssymb}&#10;\begin{document}&#10;\noindent&#10;\begin{tabular}{ll}&#10;System Model:&amp;             $\mathbf{Y} = \sum\limits_{i\in \Pi}\mathbf{r}_{i}^{-\frac{\gamma}{2}}\mathbf{h}_{i}\mathbf{B}_{i}e^{j ( \boldsymbol{\phi}_{i} + \boldsymbol{\theta}_{i})}$ \\&#10;Intensity:&amp;                $\lambda = 10^{-4}$ \\&#10;Pathloss exponent:&amp;        $\gamma = 4$ \\&#10;Fading: &amp;                  $\mathbf{h} \sim \mathcal{CN}(0,1)$&#10;\end{tabular}&#10;\end{document}"/>
  <p:tag name="IGUANATEXSIZE" val="20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pagestyle{empty}&#10;\usepackage[cmex10]{amsmath}&#10;\usepackage{amssymb}&#10;\begin{document}&#10;$\Gamma(R_{l},R_{h}) = \left\{ x \in \mathbb{R}^{2} : R_{l} \leq \|x\| \leq R_{h} \right\}$ with intensity $\lambda_{c}$&#10;\end{document}"/>
  <p:tag name="IGUANATEXSIZE" val="20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pagestyle{empty}&#10;\usepackage[cmex10]{amsmath}&#10;\usepackage{amssymb}&#10;\begin{document}&#10;$\Gamma(r_{l},r_{h}) = \left\{ x \in \mathbb{R}^{2} : r_{l} \leq \|x\| \leq r_{h} \right\}$ with intensity $\lambda_{f}$ around cluster center&#10;\end{document}"/>
  <p:tag name="IGUANATEXSIZE" val="20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pagestyle{empty}&#10;\usepackage[cmex10]{amsmath}&#10;\usepackage{amssymb}&#10;\begin{document}&#10;\begin{equation*}&#10;\psi_{\mathbf{Y}_{I}, \mathbf{Y}_{Q}}(\omega_{I}, \omega_{Q}) = A_{c} \left[\mathbb{E}_{\mathbf{R}_{c}} \left\{ e^{A_{f} \left( \mathbb{E}_{\mathbf{R}_{c,f}, \mathbf{h}, \mathbf{B}} \left\{ J_{0}\left(\sqrt{\omega_{I}^{2} + \omega_{Q}^{2}}\mathbf{r}^{-\frac{\gamma}{2}} \mathbf{h} \mathbf{B}\right)\right\}  - 1\right)} \right\} - 1 \right]&#10;\end{equation*}&#10;\end{document}"/>
  <p:tag name="IGUANATEXSIZE" val="20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pagestyle{empty}&#10;\usepackage[cmex10]{amsmath}&#10;\usepackage{amssymb}&#10;\begin{document} &#10;\par\noindent&#10;$A_{c} = \lambda_{c}\pi(R_{h}^{2} - R_{l}^{2})$ \\&#10;$A_{f} = \lambda_{f}\pi(r_{h}^{2} - r_{l}^{2})$ &#10;\end{document}"/>
  <p:tag name="IGUANATEXSIZE" val="20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pagestyle{empty}&#10;\usepackage[cmex10]{amsmath}&#10;\usepackage{amssymb}&#10;\usepackage{multirow}&#10;\usepackage{multicol}&#10;\usepackage{color}&#10;\begin{document}&#10;\begin{table*}&#10;\centering&#10;\begin{tabular}{|p{4.5cm}|p{5.0cm}|p{8.0cm}|p{2.5cm}|}&#10;\hline&#10;\textbf{Wireless Scenario} &amp; \textbf{Example Wireless Network} &amp; \textbf{Statistical Model} &amp; \textbf{Accurately Models} \\&#10;\hline&#10;\hline&#10;%--1&#10;\multirow{6}{4.5cm} {{\color{blue}Case I}: Entire Plane}&amp;&#10;\multirow{6}{5.0cm} {\vspace{-0.4cm}&#10;                     \newcounter{counter}&#10;                     \begin{list}{\alph{counter}.}{\setlength{\leftmargin}{1.0em}\usecounter{counter}\setlength{\labelwidth}{0.6em}}&#10;         \item Two-tier femtocell networks (femtocell interference)&#10;    \item Sensor or \emph{ad hoc} networks with geographical or MAC induced clustering&#10;           \end{list}}&amp; &#10;\multirow{6}{8.0cm} {{\color{blue}Symmetric Alpha Stable} \\&#10;           Parameters: \\&#10;           $\alpha {=} \frac{4}{\gamma}$ \\&#10;           $\sigma {=} \left[\left(\lambda_{c} \pi \mathbb{E}_{\mathbf{h},\mathbf{B}}\left\{ \mathbf{h}^{\alpha} \mathbf{B}^{\alpha} \right\} \int\limits_{0}^{\infty} \frac{J_{1}(x)}{x^{\alpha}} dx \right) \sum\limits_{k=0}^{\infty} \frac{e^{-A_{f}}A_{f}^{k}\left(\sqrt{k}\right)^{\alpha}}{k!} \right]$ &#10;           }&amp; &#10;\multirow{6}{2.5cm} {tail probability} \\&#10;&amp;  &amp;  &amp;  \\&#10;&amp;  &amp;  &amp;  \\&#10;&amp;  &amp;  &amp;  \\&#10;&amp;  &amp;  &amp;  \\&#10;&amp;  &amp;  &amp;  \\&#10;\hline&#10;%--2&#10;\multirow{7}{4.5cm} {{\color{blue}Case II}: Finite-area Annular Region }&amp;&#10;\multirow{7}{5.0cm} {\vspace{-0.4cm}\begin{list}{\alph{counter}.}{\setlength{\leftmargin}{1.0em}\usecounter{counter}\setlength{\labelwidth}{0.6em}}&#10;    \item Cellular networks (out-of-cell interference) with user clustering&#10;    \item Interference from region with multiple (random) hotspots (e.g.~market place, university)&#10;      \end{list}}&amp; &#10;\multirow{7}{8.0cm} {{\color{blue}Gaussian Mixture Model} \\&#10;           Parameters: \\&#10;           $p_{l} = \frac{e^{-A_{c}}A_{f}^{l}}{l!}\left(\sum_{k=0}^{\infty} \frac{A_{c}^{k} k^{l} e^{-k A_{f}}}{k!}\right)$,\\&#10;           $\sigma_{l}^{2} = \frac{l \times \mathbb{E}_{\mathbf{R}_{c}, \mathbf{R}_{c,f}, \mathbf{h}, \mathbf{B}} \left\{ \mathbf{r}^{-\gamma} \mathbf{h}^{2} \mathbf{B}^{2} \right\}}{2}$            }&amp; &#10;\multirow{7}{2.5cm} {tail probability} \\&#10;&amp;  &amp;  &amp;  \\&#10;&amp;  &amp;  &amp;  \\&#10;&amp;  &amp;  &amp;  \\&#10;&amp;  &amp;  &amp;  \\&#10;&amp;  &amp;  &amp;  \\&#10;&amp;  &amp;  &amp;  \\&#10;\hline&#10;%--3&#10;\multirow{7}{4.5cm} {{\color{blue}Case III}: Infinite-area with Guard Zone}&amp;&#10;\multirow{7}{5.0cm} {\vspace{-0.4cm}\begin{list}{\alph{counter}.}{\setlength{\leftmargin}{1.0em}\usecounter{counter}\setlength{\labelwidth}{0.6em}}&#10;    \item Two-tier femtocell networks (out-of-cell femtocell interference)&#10;    \item Cellular networks (out-of-cell interference) with user clustering&#10;      \end{list}}&amp; &#10;\multirow{7}{8.0cm} {{\color{blue}Gaussian Mixture Model} \\&#10;           Parameters: \\&#10;           $p_{l} =  \frac{e^{-\lambda_{c} \pi R_{l}^{2} \eta} A_{f}^{l}}{l!}\left(\sum_{k=0}^{\infty} \frac{\left(\lambda_{c} \pi R_{l}^{2} \eta \right)^{k} k^{l} e^{-k A_{f}}}{k!}\right)$, \\&#10;           $\sigma_{l}^{2} = \frac{l \times R_{l}^{-\gamma} e^{\beta} \mathbb{E}_{\mathbf{h}, \mathbf{B}} \left\{ \mathbf{h}^{2} \mathbf{B}^{2} \right\}}{2}$&#10;           }&amp; &#10;\multirow{7}{2.5cm} {tail probability} \\&#10;&amp;  &amp;  &amp;  \\&#10;&amp;  &amp;  &amp;  \\&#10;&amp;  &amp;  &amp;  \\&#10;&amp;  &amp;  &amp;  \\&#10;&amp;  &amp;  &amp;  \\&#10;&amp;  &amp;  &amp;  \\&#10;\hline&#10;\end{tabular}&#10;\end{table*}&#10;&#10;\end{document}"/>
  <p:tag name="IGUANATEXSIZE" val="20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\par\noindent&#10;\centering&#10;$(R_{l} = 30, R_{h} \to \infty, \|R_{m}\| = 0$,\\&#10;$r_{l} = 0, r_{h} = 10, \mathbf{B} = 500)$&#10;&#10;&#10;&#10;\end{document}"/>
  <p:tag name="IGUANATEXSIZE" val="20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$(R_{l}= 0, R_{h} \to \infty, r_{l} = 0, r_{h} = 10, \mathbf{B} = 10 )$&#10;&#10;&#10;&#10;\end{document}"/>
  <p:tag name="IGUANATEXSIZE" val="20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pagestyle{empty}&#10;\usepackage[cmex10]{amsmath}&#10;\usepackage{amssymb}&#10;\begin{document}&#10;\noindent&#10;\begin{tabular}{ll}&#10;System Model:&amp;             $\mathbf{Y} = \sum\limits_{i\in \Pi}\mathbf{r}_{i}^{-\frac{\gamma}{2}}\mathbf{h}_{i}\mathbf{B}_{i}e^{j ( \boldsymbol{\phi}_{i} + \boldsymbol{\theta}_{i})}$ \\&#10;Intensities:&amp;              $\lambda_{c} = 10^{-4}$, $\lambda_{f} = 10^{-3}$ \\&#10;Pathloss exponent:&amp;        $\gamma = 4$ \\&#10;Fading: &amp;                  $\mathbf{h} \sim \mathcal{CN}(0,1)$&#10;\end{tabular}&#10;\end{document}"/>
  <p:tag name="IGUANATEXSIZE" val="20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pagestyle{empty}&#10;\usepackage[cmex10]{amsmath}&#10;\usepackage{amssymb}&#10;\usepackage{color}&#10;\begin{document}&#10;\begin{table}&#10;\begin{tabular}{|c|l|l|}&#10;\hline&#10;{\color{blue}Parameter} &amp; {\color{blue}Description }&amp; {\color{blue}Range} \\&#10;\hline&#10;$p_{l}$ &amp; Mixture probabilites such that $\sum_{l=0}^{\infty}p_{l} = 1$ &amp; $[0,1]$ \\&#10;$\sigma_{l}^{2}$ &amp; Variance of individual Gaussian components &amp; $\left(0,\infty\right)$ \\&#10;\hline&#10;\end{tabular}&#10;\end{table}&#10;\end{document}"/>
  <p:tag name="IGUANATEXSIZE" val="20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$(R_{l}= 40, R_{h} = 80, r_{l} = 0, r_{h} = 10, \|R_{m}\| = 0, \mathbf{B} = 500 )$&#10;&#10;&#10;&#10;\end{document}"/>
  <p:tag name="IGUANATEXSIZE" val="20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pagestyle{empty}&#10;\usepackage[cmex10]{amsmath}&#10;\usepackage{amssymb}&#10;\begin{document}&#10;\noindent&#10;\begin{tabular}{ll}&#10;System Model:&amp;             $\mathbf{Y} = \sum\limits_{i\in \Pi}\mathbf{r}_{i}^{-\frac{\gamma}{2}}\mathbf{h}_{i}\mathbf{B}_{i}e^{j ( \boldsymbol{\phi}_{i} + \boldsymbol{\theta}_{i})}$ \\&#10;Intensities:&amp;              $\lambda_{c} = 10^{-4}$, $\lambda_{f} = 10^{-3}$ \\&#10;Pathloss exponent:&amp;        $\gamma = 4$ \\&#10;Fading: &amp;                  $\mathbf{h} \sim \mathcal{CN}(0,1)$&#10;\end{tabular}&#10;\end{document}"/>
  <p:tag name="IGUANATEXSIZE" val="20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pagestyle{empty}&#10;\usepackage[cmex10]{amsmath}&#10;\usepackage{amssymb}&#10;\begin{document}&#10;$q(\lambda) = \mathbb{P}\left(\mathbf{SIR} &lt; \beta \right) = \mathbb{P}\left(\frac{\mathbf{P}_{0}\mathbf{D}_{0}^{-\gamma} \mathbf{h}_{0} }{\sum\limits_{i\in \Pi}\mathbf{P}_{i}\mathbf{R}_{i}^{-\gamma}\mathbf{h}_{i}} &lt; \beta\right) = \mathbb{P}\left(\|\mathbf{Y}\|^{2} &gt; \frac{1}{\beta}\mathbf{P}_{0}\mathbf{D}_{0}^{-\gamma} \mathbf{h}_{0} \right)$&#10;\end{document}"/>
  <p:tag name="IGUANATEXSIZE" val="20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pagestyle{empty}&#10;\usepackage[cmex10]{amsmath}&#10;\usepackage{amssymb}&#10;\begin{document}&#10;$\tau(\lambda) = \lambda (1 - q(\lambda))$&#10;\end{document}"/>
  <p:tag name="IGUANATEXSIZE" val="20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pagestyle{empty}&#10;\usepackage[cmex10]{amsmath}&#10;\usepackage{amssymb}&#10;\begin{document}&#10;$c(\epsilon) = q^{-1}(\epsilon) (1 - \epsilon)$, where $\epsilon$ is the desired outage probability&#10;\end{document}"/>
  <p:tag name="IGUANATEXSIZE" val="20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pagestyle{empty}&#10;\usepackage[cmex10]{amsmath}&#10;\usepackage{amssymb}&#10;\begin{document}&#10;\noindent&#10;\begin{itemize}&#10;\item Contending transmitters: Poisson $\boldsymbol{\Pi} = \{(\mathbf{R}_{i}, \mathbf{d}_{i}, \mathbf{m}_{i}) \}$ with intensity $\lambda$&#10;\item Active transmitters: $\boldsymbol{\Pi}_{GZ} \subseteq \boldsymbol{\Pi}$ with intensity $\lambda_{GZ} \leq \lambda$&#10;\end{itemize}&#10;\end{document}"/>
  <p:tag name="IGUANATEXSIZE" val="20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pagestyle{empty}&#10;\usepackage[cmex10]{amsmath}&#10;\usepackage{amssymb}&#10;\begin{document}&#10;\noindent&#10;\begin{equation*}&#10;\label{Eq:OutageProbs}&#10;\mathcal{N}(\mathbf{R}_{i}) = \{(\mathbf{R}_{j},\mathbf{d}_{j},\mathbf{m}_{j}) \in \boldsymbol{\Pi}: \mathbf{P}_{j}\mathbf{h}_{ji}\|\mathbf{R}_{j} - \mathbf{R}_{i} -\mathbf{d}_{i}\|^{-\gamma} &gt; \beta, j \neq i\}&#10;\end{equation*} &#10;\end{document}"/>
  <p:tag name="IGUANATEXSIZE" val="20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pagestyle{empty}&#10;\usepackage[cmex10]{amsmath}&#10;\usepackage{amssymb}&#10;\begin{document}&#10;\noindent&#10;\begin{equation*}&#10;\boldsymbol{\Pi}_{GZ} = \{(\mathbf{R}_{i},\mathbf{d}_{i},\mathbf{m}_{i}) \in \boldsymbol{\Pi}: \forall_{(\mathbf{R}_{j},\mathbf{d}_{j},\mathbf{m}_{j}) \in \mathcal{N}(\mathbf{R}_{i})} \mathbf{m}_{i} &lt; \mathbf{m}_{j} \}&#10;\end{equation*} &#10;\end{document}&#10;"/>
  <p:tag name="IGUANATEXSIZE" val="20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pagestyle{empty}&#10;\usepackage[cmex10]{amsmath}&#10;\usepackage{amssymb}&#10;\begin{document}&#10;\noindent&#10;If $m_{1} &gt; m_{2} &gt; m_{3}$, then \\&#10;- $1$ not selected since $m_{1} &gt; m_{2}$ \\&#10;- $2$ not selected since $m_{2} &gt; m_{3}$ \\&#10;- Since $2$ was not selected, $1$ could have been selected \\&#10;\end{document}&#10;"/>
  <p:tag name="IGUANATEXSIZE" val="20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pagestyle{empty}&#10;\usepackage[cmex10]{amsmath}&#10;\usepackage{amssymb}&#10;\begin{document}&#10;\noindent&#10;\begin{equation*}&#10;\label{Eq:OutageProbs}&#10;\mathcal{N}(\mathbf{R}_{i}) = \{(\mathbf{R}_{j},\mathbf{d}_{j},\mathbf{m}_{j}) \in \boldsymbol{\Pi}: \|\mathbf{R}_{j} - \mathbf{R}_{i} -\mathbf{d}_{i}\| &lt; D, j \neq i\}&#10;\end{equation*} &#10;\end{document}"/>
  <p:tag name="IGUANATEXSIZE" val="20"/>
</p:tagLst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dian">
  <a:themeElements>
    <a:clrScheme name="Median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Median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dia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Median">
    <a:dk1>
      <a:sysClr val="windowText" lastClr="000000"/>
    </a:dk1>
    <a:lt1>
      <a:sysClr val="window" lastClr="FFFFFF"/>
    </a:lt1>
    <a:dk2>
      <a:srgbClr val="775F55"/>
    </a:dk2>
    <a:lt2>
      <a:srgbClr val="EBDDC3"/>
    </a:lt2>
    <a:accent1>
      <a:srgbClr val="94B6D2"/>
    </a:accent1>
    <a:accent2>
      <a:srgbClr val="DD8047"/>
    </a:accent2>
    <a:accent3>
      <a:srgbClr val="A5AB81"/>
    </a:accent3>
    <a:accent4>
      <a:srgbClr val="D8B25C"/>
    </a:accent4>
    <a:accent5>
      <a:srgbClr val="7BA79D"/>
    </a:accent5>
    <a:accent6>
      <a:srgbClr val="968C8C"/>
    </a:accent6>
    <a:hlink>
      <a:srgbClr val="F7B615"/>
    </a:hlink>
    <a:folHlink>
      <a:srgbClr val="704404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Median</Template>
  <TotalTime>16048</TotalTime>
  <Words>5055</Words>
  <Application>Microsoft Office PowerPoint</Application>
  <PresentationFormat>On-screen Show (4:3)</PresentationFormat>
  <Paragraphs>1212</Paragraphs>
  <Slides>118</Slides>
  <Notes>10</Notes>
  <HiddenSlides>0</HiddenSlides>
  <MMClips>0</MMClips>
  <ScaleCrop>false</ScaleCrop>
  <HeadingPairs>
    <vt:vector size="8" baseType="variant">
      <vt:variant>
        <vt:lpstr>Fonts Used</vt:lpstr>
      </vt:variant>
      <vt:variant>
        <vt:i4>8</vt:i4>
      </vt:variant>
      <vt:variant>
        <vt:lpstr>Design Template</vt:lpstr>
      </vt:variant>
      <vt:variant>
        <vt:i4>10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118</vt:i4>
      </vt:variant>
    </vt:vector>
  </HeadingPairs>
  <TitlesOfParts>
    <vt:vector size="137" baseType="lpstr">
      <vt:lpstr>Tw Cen MT</vt:lpstr>
      <vt:lpstr>Arial</vt:lpstr>
      <vt:lpstr>Cambria</vt:lpstr>
      <vt:lpstr>Calibri</vt:lpstr>
      <vt:lpstr>Wingdings</vt:lpstr>
      <vt:lpstr>Wingdings 2</vt:lpstr>
      <vt:lpstr>Symbol</vt:lpstr>
      <vt:lpstr>Brush Script MT</vt:lpstr>
      <vt:lpstr>Median</vt:lpstr>
      <vt:lpstr>Median</vt:lpstr>
      <vt:lpstr>Median</vt:lpstr>
      <vt:lpstr>Median</vt:lpstr>
      <vt:lpstr>Median</vt:lpstr>
      <vt:lpstr>Median</vt:lpstr>
      <vt:lpstr>Median</vt:lpstr>
      <vt:lpstr>Median</vt:lpstr>
      <vt:lpstr>Median</vt:lpstr>
      <vt:lpstr>Median</vt:lpstr>
      <vt:lpstr>Equation</vt:lpstr>
      <vt:lpstr>Radio Frequency Interference Modeling and Mitigation in Wireless Receivers  Kapil Gulati</vt:lpstr>
      <vt:lpstr>Outline</vt:lpstr>
      <vt:lpstr>Introduction</vt:lpstr>
      <vt:lpstr>Introduction (cont…)</vt:lpstr>
      <vt:lpstr>Problem Statement</vt:lpstr>
      <vt:lpstr>Problem Statement</vt:lpstr>
      <vt:lpstr>Approach</vt:lpstr>
      <vt:lpstr>Contributions</vt:lpstr>
      <vt:lpstr>Statistical Models</vt:lpstr>
      <vt:lpstr>Background</vt:lpstr>
      <vt:lpstr>Initial System Model</vt:lpstr>
      <vt:lpstr>Contribution #1</vt:lpstr>
      <vt:lpstr>Instantaneous Statistics of RFI</vt:lpstr>
      <vt:lpstr>Poisson Field of Interferers</vt:lpstr>
      <vt:lpstr>Poisson-Poisson Cluster Field of Interferers</vt:lpstr>
      <vt:lpstr>Contribution #2</vt:lpstr>
      <vt:lpstr>System Model (Temporal Extension)</vt:lpstr>
      <vt:lpstr>System Model (Temporal Extension)</vt:lpstr>
      <vt:lpstr>Performance of Decentralized Networks</vt:lpstr>
      <vt:lpstr>Deriving Closed-form Performance Measures</vt:lpstr>
      <vt:lpstr>Joint Temporal Statistics of Interference</vt:lpstr>
      <vt:lpstr>Local Delay</vt:lpstr>
      <vt:lpstr>Transmission Capacity (TC)</vt:lpstr>
      <vt:lpstr>Contribution #3</vt:lpstr>
      <vt:lpstr>Network Model I and II</vt:lpstr>
      <vt:lpstr>Choosing a Distance Measure for GMM</vt:lpstr>
      <vt:lpstr>Zero-Order Statistics of RFI to Scale CIM</vt:lpstr>
      <vt:lpstr>Simulation Results</vt:lpstr>
      <vt:lpstr>Conclusions</vt:lpstr>
      <vt:lpstr>Software Release</vt:lpstr>
      <vt:lpstr>Future Work</vt:lpstr>
      <vt:lpstr>Related Publications</vt:lpstr>
      <vt:lpstr>Related Publications</vt:lpstr>
      <vt:lpstr>Slide 34</vt:lpstr>
      <vt:lpstr>Selected References</vt:lpstr>
      <vt:lpstr>Selected References</vt:lpstr>
      <vt:lpstr>Selected References</vt:lpstr>
      <vt:lpstr>Selected References</vt:lpstr>
      <vt:lpstr>Selected References</vt:lpstr>
      <vt:lpstr>Backup Slides</vt:lpstr>
      <vt:lpstr>Backup Slides (cont…)</vt:lpstr>
      <vt:lpstr>Backup Slides (cont…)</vt:lpstr>
      <vt:lpstr>Backup Slides (cont…)</vt:lpstr>
      <vt:lpstr>Interference Mitigation Techniques</vt:lpstr>
      <vt:lpstr>Interference Mitigation Techniques (cont…)</vt:lpstr>
      <vt:lpstr>Interference Mitigation Techniques (cont…)</vt:lpstr>
      <vt:lpstr>Femtocell Networks</vt:lpstr>
      <vt:lpstr>Common Spectral Occupancy</vt:lpstr>
      <vt:lpstr>Impact of RFI</vt:lpstr>
      <vt:lpstr>Impact of LCD clock on 802.11g</vt:lpstr>
      <vt:lpstr>Results on Measured RFI Data</vt:lpstr>
      <vt:lpstr>Results on Measured RFI Data</vt:lpstr>
      <vt:lpstr>Transients in Digital FIR Filters</vt:lpstr>
      <vt:lpstr>Homogeneous Spatial Poisson Point Process</vt:lpstr>
      <vt:lpstr>Poisson Field of Interferers</vt:lpstr>
      <vt:lpstr>Poisson Field of Interferers</vt:lpstr>
      <vt:lpstr>Poisson Field of Interferers</vt:lpstr>
      <vt:lpstr>Poisson Field of Interferers</vt:lpstr>
      <vt:lpstr>Poisson Field of Interferers</vt:lpstr>
      <vt:lpstr>Poisson-Poisson Cluster Field of Interferers</vt:lpstr>
      <vt:lpstr>Poisson-Poisson Cluster Field of Interferers</vt:lpstr>
      <vt:lpstr>Poisson-Poisson Cluster Field of Interferers</vt:lpstr>
      <vt:lpstr>Poisson-Poisson Cluster Field of Interferers</vt:lpstr>
      <vt:lpstr>Poisson-Poisson Cluster Field of Interferers</vt:lpstr>
      <vt:lpstr>Summary of Contribution #1</vt:lpstr>
      <vt:lpstr>Performance Analysis of Wireless Networks</vt:lpstr>
      <vt:lpstr>Performance Analysis of Wireless Networks (cont…)</vt:lpstr>
      <vt:lpstr>Ad hoc Networks with Guard Zones (GZs)</vt:lpstr>
      <vt:lpstr>Point Processes for Networks with GZs</vt:lpstr>
      <vt:lpstr>Ad hoc networks with GZ: Prior Work</vt:lpstr>
      <vt:lpstr>Ad hoc networks with GZ: Prior Work</vt:lpstr>
      <vt:lpstr>Probability of Successful Transmission</vt:lpstr>
      <vt:lpstr>Local Delay: Definition</vt:lpstr>
      <vt:lpstr>Local Delay: Prior Work</vt:lpstr>
      <vt:lpstr>Local Delay</vt:lpstr>
      <vt:lpstr>Local Delay (cont…)</vt:lpstr>
      <vt:lpstr>Throughput Outage Probability</vt:lpstr>
      <vt:lpstr>Throughput Outage Probability (cont…)</vt:lpstr>
      <vt:lpstr>Average Network Throughput</vt:lpstr>
      <vt:lpstr>Transmission Capacity</vt:lpstr>
      <vt:lpstr>Transmission Capacity (cont…)</vt:lpstr>
      <vt:lpstr>Expectation Maximization Overview</vt:lpstr>
      <vt:lpstr>Extreme Order Statistics</vt:lpstr>
      <vt:lpstr>Parameter Estimators for Alpha Stable</vt:lpstr>
      <vt:lpstr>Particle Filtering</vt:lpstr>
      <vt:lpstr>Gaussian Mixture vs. Alpha Stable</vt:lpstr>
      <vt:lpstr>RFI Mitigation in SISO Systems</vt:lpstr>
      <vt:lpstr>Filtering and Detection</vt:lpstr>
      <vt:lpstr>Results: Class A Detection</vt:lpstr>
      <vt:lpstr>Results: Alpha Stable Detection</vt:lpstr>
      <vt:lpstr>RFI Mitigation in 2x2 MIMO Systems</vt:lpstr>
      <vt:lpstr>Bivariate Middleton Class A Model</vt:lpstr>
      <vt:lpstr>Results on Measured RFI Data</vt:lpstr>
      <vt:lpstr>System Model</vt:lpstr>
      <vt:lpstr>Sub-Optimal ML Receivers</vt:lpstr>
      <vt:lpstr>Results: Performance Degradation</vt:lpstr>
      <vt:lpstr>Results: RFI Mitigation in 2 x 2 MIMO </vt:lpstr>
      <vt:lpstr>Results: RFI Mitigation in 2 x 2 MIMO </vt:lpstr>
      <vt:lpstr>Pre-filtering Methods to Mitigate RFI</vt:lpstr>
      <vt:lpstr>Pre-filtering for Gaussian mixture noise</vt:lpstr>
      <vt:lpstr>Order Statistic Filtering</vt:lpstr>
      <vt:lpstr>Joint Temporal Statistics</vt:lpstr>
      <vt:lpstr>Distance Measure</vt:lpstr>
      <vt:lpstr>Correntropy Induced Metric (CIM)</vt:lpstr>
      <vt:lpstr>Zero-Order Statistics</vt:lpstr>
      <vt:lpstr>Zero-Order Statistics (cont…)</vt:lpstr>
      <vt:lpstr>Pre-filters </vt:lpstr>
      <vt:lpstr>Simulation Results</vt:lpstr>
      <vt:lpstr>Simulation Results (cont…)</vt:lpstr>
      <vt:lpstr>Simulation Results (cont…)</vt:lpstr>
      <vt:lpstr>Computational Complexity</vt:lpstr>
      <vt:lpstr>Computational Complexity (cont…)</vt:lpstr>
      <vt:lpstr>Pre-filtering in OFDM Systems</vt:lpstr>
      <vt:lpstr>Pre-filtering in OFDM Systems (cont…)</vt:lpstr>
      <vt:lpstr>Turbo Decoder</vt:lpstr>
      <vt:lpstr>Turbo Decoder (cont…)</vt:lpstr>
      <vt:lpstr>Turbo Decoder (Preliminary Results)</vt:lpstr>
      <vt:lpstr>ESPL Research in RFI Modeling and Mitigation</vt:lpstr>
    </vt:vector>
  </TitlesOfParts>
  <Company>University of Texas at Austin, ECE Dept.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KG4434-staff</dc:creator>
  <cp:lastModifiedBy>Brian L. Evans</cp:lastModifiedBy>
  <cp:revision>2021</cp:revision>
  <dcterms:created xsi:type="dcterms:W3CDTF">2008-10-02T19:54:51Z</dcterms:created>
  <dcterms:modified xsi:type="dcterms:W3CDTF">2011-05-16T04:25:07Z</dcterms:modified>
</cp:coreProperties>
</file>