
<file path=[Content_Types].xml><?xml version="1.0" encoding="utf-8"?>
<Types xmlns="http://schemas.openxmlformats.org/package/2006/content-types">
  <Default Extension="emf" ContentType="image/x-emf"/>
  <Default Extension="glb" ContentType="model/gltf.binary"/>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500" r:id="rId2"/>
    <p:sldId id="1018" r:id="rId3"/>
    <p:sldId id="497" r:id="rId4"/>
    <p:sldId id="1032" r:id="rId5"/>
    <p:sldId id="1033" r:id="rId6"/>
    <p:sldId id="902" r:id="rId7"/>
    <p:sldId id="808" r:id="rId8"/>
    <p:sldId id="823" r:id="rId9"/>
    <p:sldId id="905" r:id="rId10"/>
    <p:sldId id="1017" r:id="rId11"/>
    <p:sldId id="1021" r:id="rId12"/>
    <p:sldId id="1024" r:id="rId13"/>
    <p:sldId id="1023" r:id="rId14"/>
    <p:sldId id="1027" r:id="rId15"/>
    <p:sldId id="1034" r:id="rId16"/>
    <p:sldId id="901" r:id="rId17"/>
    <p:sldId id="970" r:id="rId18"/>
    <p:sldId id="1022" r:id="rId19"/>
    <p:sldId id="969" r:id="rId20"/>
    <p:sldId id="819" r:id="rId21"/>
    <p:sldId id="980" r:id="rId22"/>
    <p:sldId id="1015" r:id="rId23"/>
    <p:sldId id="981" r:id="rId24"/>
    <p:sldId id="1035" r:id="rId25"/>
    <p:sldId id="903" r:id="rId26"/>
    <p:sldId id="974" r:id="rId27"/>
    <p:sldId id="978" r:id="rId28"/>
    <p:sldId id="1000" r:id="rId29"/>
    <p:sldId id="1003" r:id="rId30"/>
    <p:sldId id="1013" r:id="rId31"/>
    <p:sldId id="1014" r:id="rId32"/>
    <p:sldId id="1030" r:id="rId33"/>
    <p:sldId id="1010" r:id="rId3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a:srgbClr val="0000FF"/>
    <a:srgbClr val="FF6857"/>
    <a:srgbClr val="DBE3F3"/>
    <a:srgbClr val="97D2FF"/>
    <a:srgbClr val="FF9300"/>
    <a:srgbClr val="F6AFD1"/>
    <a:srgbClr val="FF2600"/>
    <a:srgbClr val="AAA4F0"/>
    <a:srgbClr val="BDB7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06" autoAdjust="0"/>
    <p:restoredTop sz="83802" autoAdjust="0"/>
  </p:normalViewPr>
  <p:slideViewPr>
    <p:cSldViewPr snapToGrid="0">
      <p:cViewPr>
        <p:scale>
          <a:sx n="128" d="100"/>
          <a:sy n="128" d="100"/>
        </p:scale>
        <p:origin x="7304" y="1200"/>
      </p:cViewPr>
      <p:guideLst>
        <p:guide orient="horz" pos="2112"/>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4" d="100"/>
          <a:sy n="124" d="100"/>
        </p:scale>
        <p:origin x="4496"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4E3672-FC70-947A-9319-F3967A641875}"/>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2340D54-320C-286B-A145-0436B9ADA79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C6001DE-1460-D848-BD50-D06F3896F6C0}" type="datetimeFigureOut">
              <a:rPr lang="en-US" smtClean="0"/>
              <a:t>6/8/23</a:t>
            </a:fld>
            <a:endParaRPr lang="en-US"/>
          </a:p>
        </p:txBody>
      </p:sp>
      <p:sp>
        <p:nvSpPr>
          <p:cNvPr id="4" name="Footer Placeholder 3">
            <a:extLst>
              <a:ext uri="{FF2B5EF4-FFF2-40B4-BE49-F238E27FC236}">
                <a16:creationId xmlns:a16="http://schemas.microsoft.com/office/drawing/2014/main" id="{38AA222D-A54B-977C-FF65-D9F50B4D60D8}"/>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3073F4-2F6D-C2B9-C52A-1F778ED67B39}"/>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7E1F62C-3AED-2E47-851D-931F688AE8B5}" type="slidenum">
              <a:rPr lang="en-US" smtClean="0"/>
              <a:t>‹#›</a:t>
            </a:fld>
            <a:endParaRPr lang="en-US"/>
          </a:p>
        </p:txBody>
      </p:sp>
    </p:spTree>
    <p:extLst>
      <p:ext uri="{BB962C8B-B14F-4D97-AF65-F5344CB8AC3E}">
        <p14:creationId xmlns:p14="http://schemas.microsoft.com/office/powerpoint/2010/main" val="806074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08892ECA-86DE-465F-95B2-B02D2AA8B23D}" type="datetimeFigureOut">
              <a:rPr lang="en-US" smtClean="0"/>
              <a:t>6/8/23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5DB8936-F68D-4F58-8520-EBC1D02D1177}" type="slidenum">
              <a:rPr lang="en-US" smtClean="0"/>
              <a:t>‹#›</a:t>
            </a:fld>
            <a:endParaRPr lang="en-US"/>
          </a:p>
        </p:txBody>
      </p:sp>
    </p:spTree>
    <p:extLst>
      <p:ext uri="{BB962C8B-B14F-4D97-AF65-F5344CB8AC3E}">
        <p14:creationId xmlns:p14="http://schemas.microsoft.com/office/powerpoint/2010/main" val="2988207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8936-F68D-4F58-8520-EBC1D02D1177}" type="slidenum">
              <a:rPr lang="en-US" smtClean="0"/>
              <a:t>1</a:t>
            </a:fld>
            <a:endParaRPr lang="en-US"/>
          </a:p>
        </p:txBody>
      </p:sp>
    </p:spTree>
    <p:extLst>
      <p:ext uri="{BB962C8B-B14F-4D97-AF65-F5344CB8AC3E}">
        <p14:creationId xmlns:p14="http://schemas.microsoft.com/office/powerpoint/2010/main" val="3080327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Generally speaking, massive MIMO or large-scale antenna systems are one of the key technologies that enable modern and future communication systems because of its significant gain in spectral efficiency and capacity.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since each antenna is usually equipped with an RF chain with two 16-bit data converters, overall power consumption eventually goes up dramatically. </a:t>
            </a:r>
          </a:p>
          <a:p>
            <a:r>
              <a:rPr lang="en-US" sz="1200" kern="1200" dirty="0">
                <a:solidFill>
                  <a:schemeClr val="tx1"/>
                </a:solidFill>
                <a:effectLst/>
                <a:latin typeface="+mn-lt"/>
                <a:ea typeface="+mn-ea"/>
                <a:cs typeface="+mn-cs"/>
              </a:rPr>
              <a:t>As one of the low-power solutions, we can choose to deploy low-resolution ADCs and DACs with typically 2 to 4 bits since power increases exponentially with the number of quantization bits.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top of that, there is a need to limit the power of base stations to achieve more power-efficient deployment. In this way, we can place less burden on power amplifiers and electronic components.</a:t>
            </a:r>
          </a:p>
        </p:txBody>
      </p:sp>
      <p:sp>
        <p:nvSpPr>
          <p:cNvPr id="4" name="Slide Number Placeholder 3"/>
          <p:cNvSpPr>
            <a:spLocks noGrp="1"/>
          </p:cNvSpPr>
          <p:nvPr>
            <p:ph type="sldNum" sz="quarter" idx="5"/>
          </p:nvPr>
        </p:nvSpPr>
        <p:spPr/>
        <p:txBody>
          <a:bodyPr/>
          <a:lstStyle/>
          <a:p>
            <a:fld id="{05DB8936-F68D-4F58-8520-EBC1D02D1177}" type="slidenum">
              <a:rPr lang="en-US" smtClean="0"/>
              <a:t>11</a:t>
            </a:fld>
            <a:endParaRPr lang="en-US"/>
          </a:p>
        </p:txBody>
      </p:sp>
    </p:spTree>
    <p:extLst>
      <p:ext uri="{BB962C8B-B14F-4D97-AF65-F5344CB8AC3E}">
        <p14:creationId xmlns:p14="http://schemas.microsoft.com/office/powerpoint/2010/main" val="3953574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8936-F68D-4F58-8520-EBC1D02D1177}" type="slidenum">
              <a:rPr lang="en-US" smtClean="0"/>
              <a:t>12</a:t>
            </a:fld>
            <a:endParaRPr lang="en-US"/>
          </a:p>
        </p:txBody>
      </p:sp>
    </p:spTree>
    <p:extLst>
      <p:ext uri="{BB962C8B-B14F-4D97-AF65-F5344CB8AC3E}">
        <p14:creationId xmlns:p14="http://schemas.microsoft.com/office/powerpoint/2010/main" val="44599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first formulate the maximum transmit power minimization problem for downlink which is our primal problem. Here, we need to satisfy a target SQINR (signal to quantization and interference plus noise ratio). This expression gives the transmit power of m-</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BS antenna. Each power is upper bounded by p0, and our final target is to minimize p0 by </a:t>
            </a:r>
            <a:r>
              <a:rPr lang="en-US" sz="1200" kern="1200" dirty="0" err="1">
                <a:solidFill>
                  <a:schemeClr val="tx1"/>
                </a:solidFill>
                <a:effectLst/>
                <a:latin typeface="+mn-lt"/>
                <a:ea typeface="+mn-ea"/>
                <a:cs typeface="+mn-cs"/>
              </a:rPr>
              <a:t>desinging</a:t>
            </a:r>
            <a:r>
              <a:rPr lang="en-US" sz="1200" kern="1200" dirty="0">
                <a:solidFill>
                  <a:schemeClr val="tx1"/>
                </a:solidFill>
                <a:effectLst/>
                <a:latin typeface="+mn-lt"/>
                <a:ea typeface="+mn-ea"/>
                <a:cs typeface="+mn-cs"/>
              </a:rPr>
              <a:t> beamformer w. As you can see here, the SINR expressions are coupled with quantization error.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on the righthand side, we have a virtual uplink problem. It looks complicated, but it consists of the inner part and outer part. The inner part is the minimization of the total transmit power for a given target SINR. The outer part is maximization over </a:t>
            </a:r>
            <a:r>
              <a:rPr lang="en-US" sz="1200" kern="1200" dirty="0" err="1">
                <a:solidFill>
                  <a:schemeClr val="tx1"/>
                </a:solidFill>
                <a:effectLst/>
                <a:latin typeface="+mn-lt"/>
                <a:ea typeface="+mn-ea"/>
                <a:cs typeface="+mn-cs"/>
              </a:rPr>
              <a:t>D_i</a:t>
            </a:r>
            <a:r>
              <a:rPr lang="en-US" sz="1200" kern="1200" dirty="0">
                <a:solidFill>
                  <a:schemeClr val="tx1"/>
                </a:solidFill>
                <a:effectLst/>
                <a:latin typeface="+mn-lt"/>
                <a:ea typeface="+mn-ea"/>
                <a:cs typeface="+mn-cs"/>
              </a:rPr>
              <a:t> which is the noise covariance matrix at </a:t>
            </a:r>
            <a:r>
              <a:rPr lang="en-US" sz="1200" kern="1200" dirty="0" err="1">
                <a:solidFill>
                  <a:schemeClr val="tx1"/>
                </a:solidFill>
                <a:effectLst/>
                <a:latin typeface="+mn-lt"/>
                <a:ea typeface="+mn-ea"/>
                <a:cs typeface="+mn-cs"/>
              </a:rPr>
              <a:t>BS_i</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this point, they are two separate problems.</a:t>
            </a:r>
          </a:p>
        </p:txBody>
      </p:sp>
      <p:sp>
        <p:nvSpPr>
          <p:cNvPr id="4" name="Slide Number Placeholder 3"/>
          <p:cNvSpPr>
            <a:spLocks noGrp="1"/>
          </p:cNvSpPr>
          <p:nvPr>
            <p:ph type="sldNum" sz="quarter" idx="10"/>
          </p:nvPr>
        </p:nvSpPr>
        <p:spPr/>
        <p:txBody>
          <a:bodyPr/>
          <a:lstStyle/>
          <a:p>
            <a:fld id="{05DB8936-F68D-4F58-8520-EBC1D02D1177}" type="slidenum">
              <a:rPr lang="en-US" smtClean="0"/>
              <a:t>13</a:t>
            </a:fld>
            <a:endParaRPr lang="en-US"/>
          </a:p>
        </p:txBody>
      </p:sp>
    </p:spTree>
    <p:extLst>
      <p:ext uri="{BB962C8B-B14F-4D97-AF65-F5344CB8AC3E}">
        <p14:creationId xmlns:p14="http://schemas.microsoft.com/office/powerpoint/2010/main" val="689972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move onto the simulation results. </a:t>
            </a:r>
          </a:p>
          <a:p>
            <a:r>
              <a:rPr lang="en-US" sz="1200" kern="1200" dirty="0">
                <a:solidFill>
                  <a:schemeClr val="tx1"/>
                </a:solidFill>
                <a:effectLst/>
                <a:latin typeface="+mn-lt"/>
                <a:ea typeface="+mn-ea"/>
                <a:cs typeface="+mn-cs"/>
              </a:rPr>
              <a:t>we plot target SINR versus total transmit power, and b means the number of quantization bits</a:t>
            </a:r>
          </a:p>
          <a:p>
            <a:r>
              <a:rPr lang="en-US" sz="1200" kern="1200" dirty="0">
                <a:solidFill>
                  <a:schemeClr val="tx1"/>
                </a:solidFill>
                <a:effectLst/>
                <a:latin typeface="+mn-lt"/>
                <a:ea typeface="+mn-ea"/>
                <a:cs typeface="+mn-cs"/>
              </a:rPr>
              <a:t>We compare our algorithm against a per-cell approach. Red line are our algorithm and blue line are the per-cell approach. </a:t>
            </a:r>
          </a:p>
          <a:p>
            <a:r>
              <a:rPr lang="en-US" sz="1200" kern="1200" dirty="0">
                <a:solidFill>
                  <a:schemeClr val="tx1"/>
                </a:solidFill>
                <a:effectLst/>
                <a:latin typeface="+mn-lt"/>
                <a:ea typeface="+mn-ea"/>
                <a:cs typeface="+mn-cs"/>
              </a:rPr>
              <a:t>With 16 antennas, the per-cell approach easily diverges in low-SINR target, however our method diverges in medium SINR.</a:t>
            </a:r>
          </a:p>
          <a:p>
            <a:r>
              <a:rPr lang="en-US" sz="1200" kern="1200" dirty="0">
                <a:solidFill>
                  <a:schemeClr val="tx1"/>
                </a:solidFill>
                <a:effectLst/>
                <a:latin typeface="+mn-lt"/>
                <a:ea typeface="+mn-ea"/>
                <a:cs typeface="+mn-cs"/>
              </a:rPr>
              <a:t>With 128 antennas which is considered as massive MIMO, our method shows divergence only with 2 bits case.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figure validates the strong duality between UL and DL. We first plot the uplink cases with red lines, and we placed the downlink results with blue markers. Since they are matching together, we can observe the strong duality from this figure,</a:t>
            </a:r>
          </a:p>
          <a:p>
            <a:endParaRPr lang="en-US" dirty="0"/>
          </a:p>
          <a:p>
            <a:r>
              <a:rPr lang="en-US" dirty="0"/>
              <a:t>For the wideband case, we have 16 antennas, 2 cells, 2 users per cell, and 64 subcarriers. We observed the same trend as narrowband case. The total transmit power increases as resolution decreases, but not very much. </a:t>
            </a:r>
          </a:p>
        </p:txBody>
      </p:sp>
      <p:sp>
        <p:nvSpPr>
          <p:cNvPr id="4" name="Slide Number Placeholder 3"/>
          <p:cNvSpPr>
            <a:spLocks noGrp="1"/>
          </p:cNvSpPr>
          <p:nvPr>
            <p:ph type="sldNum" sz="quarter" idx="5"/>
          </p:nvPr>
        </p:nvSpPr>
        <p:spPr/>
        <p:txBody>
          <a:bodyPr/>
          <a:lstStyle/>
          <a:p>
            <a:fld id="{05DB8936-F68D-4F58-8520-EBC1D02D1177}" type="slidenum">
              <a:rPr lang="en-US" smtClean="0"/>
              <a:t>14</a:t>
            </a:fld>
            <a:endParaRPr lang="en-US"/>
          </a:p>
        </p:txBody>
      </p:sp>
    </p:spTree>
    <p:extLst>
      <p:ext uri="{BB962C8B-B14F-4D97-AF65-F5344CB8AC3E}">
        <p14:creationId xmlns:p14="http://schemas.microsoft.com/office/powerpoint/2010/main" val="2791555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PADC : Power [Watts] = energy/unit time (Joules / sec) </a:t>
            </a:r>
          </a:p>
          <a:p>
            <a:endParaRPr lang="en-US" dirty="0"/>
          </a:p>
          <a:p>
            <a:r>
              <a:rPr lang="en-US" sz="1200" b="0" i="0" kern="1200" dirty="0" err="1">
                <a:solidFill>
                  <a:schemeClr val="tx1"/>
                </a:solidFill>
                <a:effectLst/>
                <a:latin typeface="+mn-lt"/>
                <a:ea typeface="+mn-ea"/>
                <a:cs typeface="+mn-cs"/>
              </a:rPr>
              <a:t>Gersho</a:t>
            </a:r>
            <a:r>
              <a:rPr lang="en-US" sz="1200" b="0" i="0" kern="1200" dirty="0">
                <a:solidFill>
                  <a:schemeClr val="tx1"/>
                </a:solidFill>
                <a:effectLst/>
                <a:latin typeface="+mn-lt"/>
                <a:ea typeface="+mn-ea"/>
                <a:cs typeface="+mn-cs"/>
              </a:rPr>
              <a:t>, Allen, and Robert M. Gray. </a:t>
            </a:r>
            <a:r>
              <a:rPr lang="en-US" sz="1200" b="0" i="1" kern="1200" dirty="0">
                <a:solidFill>
                  <a:schemeClr val="tx1"/>
                </a:solidFill>
                <a:effectLst/>
                <a:latin typeface="+mn-lt"/>
                <a:ea typeface="+mn-ea"/>
                <a:cs typeface="+mn-cs"/>
              </a:rPr>
              <a:t>Vector quantization and signal compression</a:t>
            </a:r>
            <a:r>
              <a:rPr lang="en-US" sz="1200" b="0" i="0" kern="1200" dirty="0">
                <a:solidFill>
                  <a:schemeClr val="tx1"/>
                </a:solidFill>
                <a:effectLst/>
                <a:latin typeface="+mn-lt"/>
                <a:ea typeface="+mn-ea"/>
                <a:cs typeface="+mn-cs"/>
              </a:rPr>
              <a:t>. Vol. 159. Springer Science &amp; Business Media, 2012.</a:t>
            </a:r>
            <a:endParaRPr lang="en-US" dirty="0"/>
          </a:p>
        </p:txBody>
      </p:sp>
      <p:sp>
        <p:nvSpPr>
          <p:cNvPr id="4" name="Slide Number Placeholder 3"/>
          <p:cNvSpPr>
            <a:spLocks noGrp="1"/>
          </p:cNvSpPr>
          <p:nvPr>
            <p:ph type="sldNum" sz="quarter" idx="10"/>
          </p:nvPr>
        </p:nvSpPr>
        <p:spPr/>
        <p:txBody>
          <a:bodyPr/>
          <a:lstStyle/>
          <a:p>
            <a:fld id="{05DB8936-F68D-4F58-8520-EBC1D02D1177}" type="slidenum">
              <a:rPr lang="en-US" smtClean="0"/>
              <a:t>15</a:t>
            </a:fld>
            <a:endParaRPr lang="en-US"/>
          </a:p>
        </p:txBody>
      </p:sp>
    </p:spTree>
    <p:extLst>
      <p:ext uri="{BB962C8B-B14F-4D97-AF65-F5344CB8AC3E}">
        <p14:creationId xmlns:p14="http://schemas.microsoft.com/office/powerpoint/2010/main" val="3772211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PADC : Power [Watts] = energy/unit time (Joules / sec) </a:t>
            </a:r>
          </a:p>
          <a:p>
            <a:endParaRPr lang="en-US" dirty="0"/>
          </a:p>
          <a:p>
            <a:r>
              <a:rPr lang="en-US" sz="1200" b="0" i="0" kern="1200" dirty="0" err="1">
                <a:solidFill>
                  <a:schemeClr val="tx1"/>
                </a:solidFill>
                <a:effectLst/>
                <a:latin typeface="+mn-lt"/>
                <a:ea typeface="+mn-ea"/>
                <a:cs typeface="+mn-cs"/>
              </a:rPr>
              <a:t>Gersho</a:t>
            </a:r>
            <a:r>
              <a:rPr lang="en-US" sz="1200" b="0" i="0" kern="1200" dirty="0">
                <a:solidFill>
                  <a:schemeClr val="tx1"/>
                </a:solidFill>
                <a:effectLst/>
                <a:latin typeface="+mn-lt"/>
                <a:ea typeface="+mn-ea"/>
                <a:cs typeface="+mn-cs"/>
              </a:rPr>
              <a:t>, Allen, and Robert M. Gray. </a:t>
            </a:r>
            <a:r>
              <a:rPr lang="en-US" sz="1200" b="0" i="1" kern="1200" dirty="0">
                <a:solidFill>
                  <a:schemeClr val="tx1"/>
                </a:solidFill>
                <a:effectLst/>
                <a:latin typeface="+mn-lt"/>
                <a:ea typeface="+mn-ea"/>
                <a:cs typeface="+mn-cs"/>
              </a:rPr>
              <a:t>Vector quantization and signal compression</a:t>
            </a:r>
            <a:r>
              <a:rPr lang="en-US" sz="1200" b="0" i="0" kern="1200" dirty="0">
                <a:solidFill>
                  <a:schemeClr val="tx1"/>
                </a:solidFill>
                <a:effectLst/>
                <a:latin typeface="+mn-lt"/>
                <a:ea typeface="+mn-ea"/>
                <a:cs typeface="+mn-cs"/>
              </a:rPr>
              <a:t>. Vol. 159. Springer Science &amp; Business Media, 2012.</a:t>
            </a:r>
            <a:endParaRPr lang="en-US" dirty="0"/>
          </a:p>
        </p:txBody>
      </p:sp>
      <p:sp>
        <p:nvSpPr>
          <p:cNvPr id="4" name="Slide Number Placeholder 3"/>
          <p:cNvSpPr>
            <a:spLocks noGrp="1"/>
          </p:cNvSpPr>
          <p:nvPr>
            <p:ph type="sldNum" sz="quarter" idx="10"/>
          </p:nvPr>
        </p:nvSpPr>
        <p:spPr/>
        <p:txBody>
          <a:bodyPr/>
          <a:lstStyle/>
          <a:p>
            <a:fld id="{05DB8936-F68D-4F58-8520-EBC1D02D1177}" type="slidenum">
              <a:rPr lang="en-US" smtClean="0"/>
              <a:t>17</a:t>
            </a:fld>
            <a:endParaRPr lang="en-US"/>
          </a:p>
        </p:txBody>
      </p:sp>
    </p:spTree>
    <p:extLst>
      <p:ext uri="{BB962C8B-B14F-4D97-AF65-F5344CB8AC3E}">
        <p14:creationId xmlns:p14="http://schemas.microsoft.com/office/powerpoint/2010/main" val="2462833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PADC : Power [Watts] = energy/unit time (Joules / sec) </a:t>
            </a:r>
          </a:p>
          <a:p>
            <a:endParaRPr lang="en-US" dirty="0"/>
          </a:p>
          <a:p>
            <a:r>
              <a:rPr lang="en-US" sz="1200" b="0" i="0" kern="1200" dirty="0" err="1">
                <a:solidFill>
                  <a:schemeClr val="tx1"/>
                </a:solidFill>
                <a:effectLst/>
                <a:latin typeface="+mn-lt"/>
                <a:ea typeface="+mn-ea"/>
                <a:cs typeface="+mn-cs"/>
              </a:rPr>
              <a:t>Gersho</a:t>
            </a:r>
            <a:r>
              <a:rPr lang="en-US" sz="1200" b="0" i="0" kern="1200" dirty="0">
                <a:solidFill>
                  <a:schemeClr val="tx1"/>
                </a:solidFill>
                <a:effectLst/>
                <a:latin typeface="+mn-lt"/>
                <a:ea typeface="+mn-ea"/>
                <a:cs typeface="+mn-cs"/>
              </a:rPr>
              <a:t>, Allen, and Robert M. Gray. </a:t>
            </a:r>
            <a:r>
              <a:rPr lang="en-US" sz="1200" b="0" i="1" kern="1200" dirty="0">
                <a:solidFill>
                  <a:schemeClr val="tx1"/>
                </a:solidFill>
                <a:effectLst/>
                <a:latin typeface="+mn-lt"/>
                <a:ea typeface="+mn-ea"/>
                <a:cs typeface="+mn-cs"/>
              </a:rPr>
              <a:t>Vector quantization and signal compression</a:t>
            </a:r>
            <a:r>
              <a:rPr lang="en-US" sz="1200" b="0" i="0" kern="1200" dirty="0">
                <a:solidFill>
                  <a:schemeClr val="tx1"/>
                </a:solidFill>
                <a:effectLst/>
                <a:latin typeface="+mn-lt"/>
                <a:ea typeface="+mn-ea"/>
                <a:cs typeface="+mn-cs"/>
              </a:rPr>
              <a:t>. Vol. 159. Springer Science &amp; Business Media, 2012.</a:t>
            </a:r>
            <a:endParaRPr lang="en-US" dirty="0"/>
          </a:p>
        </p:txBody>
      </p:sp>
      <p:sp>
        <p:nvSpPr>
          <p:cNvPr id="4" name="Slide Number Placeholder 3"/>
          <p:cNvSpPr>
            <a:spLocks noGrp="1"/>
          </p:cNvSpPr>
          <p:nvPr>
            <p:ph type="sldNum" sz="quarter" idx="10"/>
          </p:nvPr>
        </p:nvSpPr>
        <p:spPr/>
        <p:txBody>
          <a:bodyPr/>
          <a:lstStyle/>
          <a:p>
            <a:fld id="{05DB8936-F68D-4F58-8520-EBC1D02D1177}" type="slidenum">
              <a:rPr lang="en-US" smtClean="0"/>
              <a:t>18</a:t>
            </a:fld>
            <a:endParaRPr lang="en-US"/>
          </a:p>
        </p:txBody>
      </p:sp>
    </p:spTree>
    <p:extLst>
      <p:ext uri="{BB962C8B-B14F-4D97-AF65-F5344CB8AC3E}">
        <p14:creationId xmlns:p14="http://schemas.microsoft.com/office/powerpoint/2010/main" val="4282432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PADC : Power [Watts] = energy/unit time (Joules / sec) </a:t>
            </a:r>
          </a:p>
          <a:p>
            <a:endParaRPr lang="en-US" dirty="0"/>
          </a:p>
          <a:p>
            <a:r>
              <a:rPr lang="en-US" sz="1200" b="0" i="0" kern="1200" dirty="0" err="1">
                <a:solidFill>
                  <a:schemeClr val="tx1"/>
                </a:solidFill>
                <a:effectLst/>
                <a:latin typeface="+mn-lt"/>
                <a:ea typeface="+mn-ea"/>
                <a:cs typeface="+mn-cs"/>
              </a:rPr>
              <a:t>Gersho</a:t>
            </a:r>
            <a:r>
              <a:rPr lang="en-US" sz="1200" b="0" i="0" kern="1200" dirty="0">
                <a:solidFill>
                  <a:schemeClr val="tx1"/>
                </a:solidFill>
                <a:effectLst/>
                <a:latin typeface="+mn-lt"/>
                <a:ea typeface="+mn-ea"/>
                <a:cs typeface="+mn-cs"/>
              </a:rPr>
              <a:t>, Allen, and Robert M. Gray. </a:t>
            </a:r>
            <a:r>
              <a:rPr lang="en-US" sz="1200" b="0" i="1" kern="1200" dirty="0">
                <a:solidFill>
                  <a:schemeClr val="tx1"/>
                </a:solidFill>
                <a:effectLst/>
                <a:latin typeface="+mn-lt"/>
                <a:ea typeface="+mn-ea"/>
                <a:cs typeface="+mn-cs"/>
              </a:rPr>
              <a:t>Vector quantization and signal compression</a:t>
            </a:r>
            <a:r>
              <a:rPr lang="en-US" sz="1200" b="0" i="0" kern="1200" dirty="0">
                <a:solidFill>
                  <a:schemeClr val="tx1"/>
                </a:solidFill>
                <a:effectLst/>
                <a:latin typeface="+mn-lt"/>
                <a:ea typeface="+mn-ea"/>
                <a:cs typeface="+mn-cs"/>
              </a:rPr>
              <a:t>. Vol. 159. Springer Science &amp; Business Media, 2012.</a:t>
            </a:r>
            <a:endParaRPr lang="en-US" dirty="0"/>
          </a:p>
        </p:txBody>
      </p:sp>
      <p:sp>
        <p:nvSpPr>
          <p:cNvPr id="4" name="Slide Number Placeholder 3"/>
          <p:cNvSpPr>
            <a:spLocks noGrp="1"/>
          </p:cNvSpPr>
          <p:nvPr>
            <p:ph type="sldNum" sz="quarter" idx="10"/>
          </p:nvPr>
        </p:nvSpPr>
        <p:spPr/>
        <p:txBody>
          <a:bodyPr/>
          <a:lstStyle/>
          <a:p>
            <a:fld id="{05DB8936-F68D-4F58-8520-EBC1D02D1177}" type="slidenum">
              <a:rPr lang="en-US" smtClean="0"/>
              <a:t>19</a:t>
            </a:fld>
            <a:endParaRPr lang="en-US"/>
          </a:p>
        </p:txBody>
      </p:sp>
    </p:spTree>
    <p:extLst>
      <p:ext uri="{BB962C8B-B14F-4D97-AF65-F5344CB8AC3E}">
        <p14:creationId xmlns:p14="http://schemas.microsoft.com/office/powerpoint/2010/main" val="1984032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PADC : Power [Watts] = energy/unit time (Joules / sec) </a:t>
            </a:r>
          </a:p>
          <a:p>
            <a:endParaRPr lang="en-US" dirty="0"/>
          </a:p>
          <a:p>
            <a:r>
              <a:rPr lang="en-US" sz="1200" b="0" i="0" kern="1200" dirty="0" err="1">
                <a:solidFill>
                  <a:schemeClr val="tx1"/>
                </a:solidFill>
                <a:effectLst/>
                <a:latin typeface="+mn-lt"/>
                <a:ea typeface="+mn-ea"/>
                <a:cs typeface="+mn-cs"/>
              </a:rPr>
              <a:t>Gersho</a:t>
            </a:r>
            <a:r>
              <a:rPr lang="en-US" sz="1200" b="0" i="0" kern="1200" dirty="0">
                <a:solidFill>
                  <a:schemeClr val="tx1"/>
                </a:solidFill>
                <a:effectLst/>
                <a:latin typeface="+mn-lt"/>
                <a:ea typeface="+mn-ea"/>
                <a:cs typeface="+mn-cs"/>
              </a:rPr>
              <a:t>, Allen, and Robert M. Gray. </a:t>
            </a:r>
            <a:r>
              <a:rPr lang="en-US" sz="1200" b="0" i="1" kern="1200" dirty="0">
                <a:solidFill>
                  <a:schemeClr val="tx1"/>
                </a:solidFill>
                <a:effectLst/>
                <a:latin typeface="+mn-lt"/>
                <a:ea typeface="+mn-ea"/>
                <a:cs typeface="+mn-cs"/>
              </a:rPr>
              <a:t>Vector quantization and signal compression</a:t>
            </a:r>
            <a:r>
              <a:rPr lang="en-US" sz="1200" b="0" i="0" kern="1200" dirty="0">
                <a:solidFill>
                  <a:schemeClr val="tx1"/>
                </a:solidFill>
                <a:effectLst/>
                <a:latin typeface="+mn-lt"/>
                <a:ea typeface="+mn-ea"/>
                <a:cs typeface="+mn-cs"/>
              </a:rPr>
              <a:t>. Vol. 159. Springer Science &amp; Business Media, 2012.</a:t>
            </a:r>
            <a:endParaRPr lang="en-US" dirty="0"/>
          </a:p>
        </p:txBody>
      </p:sp>
      <p:sp>
        <p:nvSpPr>
          <p:cNvPr id="4" name="Slide Number Placeholder 3"/>
          <p:cNvSpPr>
            <a:spLocks noGrp="1"/>
          </p:cNvSpPr>
          <p:nvPr>
            <p:ph type="sldNum" sz="quarter" idx="10"/>
          </p:nvPr>
        </p:nvSpPr>
        <p:spPr/>
        <p:txBody>
          <a:bodyPr/>
          <a:lstStyle/>
          <a:p>
            <a:fld id="{05DB8936-F68D-4F58-8520-EBC1D02D1177}" type="slidenum">
              <a:rPr lang="en-US" smtClean="0"/>
              <a:t>20</a:t>
            </a:fld>
            <a:endParaRPr lang="en-US"/>
          </a:p>
        </p:txBody>
      </p:sp>
    </p:spTree>
    <p:extLst>
      <p:ext uri="{BB962C8B-B14F-4D97-AF65-F5344CB8AC3E}">
        <p14:creationId xmlns:p14="http://schemas.microsoft.com/office/powerpoint/2010/main" val="2575399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lnSpc>
                <a:spcPct val="150000"/>
              </a:lnSpc>
              <a:buFont typeface="Wingdings" pitchFamily="2" charset="2"/>
              <a:buChar char="Ø"/>
            </a:pPr>
            <a:r>
              <a:rPr lang="en-US" sz="1200" dirty="0"/>
              <a:t>Low dithering power still triggers lots of zero-valued likelihood probabilities</a:t>
            </a:r>
          </a:p>
          <a:p>
            <a:pPr marL="800100" lvl="1" indent="-342900">
              <a:lnSpc>
                <a:spcPct val="150000"/>
              </a:lnSpc>
              <a:buFont typeface="Wingdings" pitchFamily="2" charset="2"/>
              <a:buChar char="Ø"/>
            </a:pPr>
            <a:r>
              <a:rPr lang="en-US" sz="1200" dirty="0"/>
              <a:t>High dithering power makes noise dominant</a:t>
            </a:r>
            <a:endParaRPr lang="en-US" sz="1200" b="0" dirty="0"/>
          </a:p>
        </p:txBody>
      </p:sp>
      <p:sp>
        <p:nvSpPr>
          <p:cNvPr id="4" name="Slide Number Placeholder 3"/>
          <p:cNvSpPr>
            <a:spLocks noGrp="1"/>
          </p:cNvSpPr>
          <p:nvPr>
            <p:ph type="sldNum" sz="quarter" idx="10"/>
          </p:nvPr>
        </p:nvSpPr>
        <p:spPr/>
        <p:txBody>
          <a:bodyPr/>
          <a:lstStyle/>
          <a:p>
            <a:fld id="{05DB8936-F68D-4F58-8520-EBC1D02D1177}" type="slidenum">
              <a:rPr lang="en-US" smtClean="0"/>
              <a:t>21</a:t>
            </a:fld>
            <a:endParaRPr lang="en-US"/>
          </a:p>
        </p:txBody>
      </p:sp>
    </p:spTree>
    <p:extLst>
      <p:ext uri="{BB962C8B-B14F-4D97-AF65-F5344CB8AC3E}">
        <p14:creationId xmlns:p14="http://schemas.microsoft.com/office/powerpoint/2010/main" val="1966581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8936-F68D-4F58-8520-EBC1D02D1177}" type="slidenum">
              <a:rPr lang="en-US" smtClean="0"/>
              <a:t>2</a:t>
            </a:fld>
            <a:endParaRPr lang="en-US"/>
          </a:p>
        </p:txBody>
      </p:sp>
    </p:spTree>
    <p:extLst>
      <p:ext uri="{BB962C8B-B14F-4D97-AF65-F5344CB8AC3E}">
        <p14:creationId xmlns:p14="http://schemas.microsoft.com/office/powerpoint/2010/main" val="1888887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 resolution </a:t>
            </a:r>
          </a:p>
        </p:txBody>
      </p:sp>
      <p:sp>
        <p:nvSpPr>
          <p:cNvPr id="4" name="Slide Number Placeholder 3"/>
          <p:cNvSpPr>
            <a:spLocks noGrp="1"/>
          </p:cNvSpPr>
          <p:nvPr>
            <p:ph type="sldNum" sz="quarter" idx="5"/>
          </p:nvPr>
        </p:nvSpPr>
        <p:spPr/>
        <p:txBody>
          <a:bodyPr/>
          <a:lstStyle/>
          <a:p>
            <a:fld id="{05DB8936-F68D-4F58-8520-EBC1D02D1177}" type="slidenum">
              <a:rPr lang="en-US" smtClean="0"/>
              <a:t>22</a:t>
            </a:fld>
            <a:endParaRPr lang="en-US"/>
          </a:p>
        </p:txBody>
      </p:sp>
    </p:spTree>
    <p:extLst>
      <p:ext uri="{BB962C8B-B14F-4D97-AF65-F5344CB8AC3E}">
        <p14:creationId xmlns:p14="http://schemas.microsoft.com/office/powerpoint/2010/main" val="3631536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Focusing on a single binary bit of one particular user, this is the collection of symbol vector whose  corresponding binary information is 0. The other subgroup is defined for binary bit 1</a:t>
            </a:r>
          </a:p>
        </p:txBody>
      </p:sp>
      <p:sp>
        <p:nvSpPr>
          <p:cNvPr id="4" name="Slide Number Placeholder 3"/>
          <p:cNvSpPr>
            <a:spLocks noGrp="1"/>
          </p:cNvSpPr>
          <p:nvPr>
            <p:ph type="sldNum" sz="quarter" idx="10"/>
          </p:nvPr>
        </p:nvSpPr>
        <p:spPr/>
        <p:txBody>
          <a:bodyPr/>
          <a:lstStyle/>
          <a:p>
            <a:fld id="{05DB8936-F68D-4F58-8520-EBC1D02D1177}" type="slidenum">
              <a:rPr lang="en-US" smtClean="0"/>
              <a:t>23</a:t>
            </a:fld>
            <a:endParaRPr lang="en-US"/>
          </a:p>
        </p:txBody>
      </p:sp>
    </p:spTree>
    <p:extLst>
      <p:ext uri="{BB962C8B-B14F-4D97-AF65-F5344CB8AC3E}">
        <p14:creationId xmlns:p14="http://schemas.microsoft.com/office/powerpoint/2010/main" val="4184639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PADC : Power [Watts] = energy/unit time (Joules / sec) </a:t>
            </a:r>
          </a:p>
          <a:p>
            <a:endParaRPr lang="en-US" dirty="0"/>
          </a:p>
          <a:p>
            <a:r>
              <a:rPr lang="en-US" sz="1200" b="0" i="0" kern="1200" dirty="0" err="1">
                <a:solidFill>
                  <a:schemeClr val="tx1"/>
                </a:solidFill>
                <a:effectLst/>
                <a:latin typeface="+mn-lt"/>
                <a:ea typeface="+mn-ea"/>
                <a:cs typeface="+mn-cs"/>
              </a:rPr>
              <a:t>Gersho</a:t>
            </a:r>
            <a:r>
              <a:rPr lang="en-US" sz="1200" b="0" i="0" kern="1200" dirty="0">
                <a:solidFill>
                  <a:schemeClr val="tx1"/>
                </a:solidFill>
                <a:effectLst/>
                <a:latin typeface="+mn-lt"/>
                <a:ea typeface="+mn-ea"/>
                <a:cs typeface="+mn-cs"/>
              </a:rPr>
              <a:t>, Allen, and Robert M. Gray. </a:t>
            </a:r>
            <a:r>
              <a:rPr lang="en-US" sz="1200" b="0" i="1" kern="1200" dirty="0">
                <a:solidFill>
                  <a:schemeClr val="tx1"/>
                </a:solidFill>
                <a:effectLst/>
                <a:latin typeface="+mn-lt"/>
                <a:ea typeface="+mn-ea"/>
                <a:cs typeface="+mn-cs"/>
              </a:rPr>
              <a:t>Vector quantization and signal compression</a:t>
            </a:r>
            <a:r>
              <a:rPr lang="en-US" sz="1200" b="0" i="0" kern="1200" dirty="0">
                <a:solidFill>
                  <a:schemeClr val="tx1"/>
                </a:solidFill>
                <a:effectLst/>
                <a:latin typeface="+mn-lt"/>
                <a:ea typeface="+mn-ea"/>
                <a:cs typeface="+mn-cs"/>
              </a:rPr>
              <a:t>. Vol. 159. Springer Science &amp; Business Media, 2012.</a:t>
            </a:r>
            <a:endParaRPr lang="en-US" dirty="0"/>
          </a:p>
        </p:txBody>
      </p:sp>
      <p:sp>
        <p:nvSpPr>
          <p:cNvPr id="4" name="Slide Number Placeholder 3"/>
          <p:cNvSpPr>
            <a:spLocks noGrp="1"/>
          </p:cNvSpPr>
          <p:nvPr>
            <p:ph type="sldNum" sz="quarter" idx="10"/>
          </p:nvPr>
        </p:nvSpPr>
        <p:spPr/>
        <p:txBody>
          <a:bodyPr/>
          <a:lstStyle/>
          <a:p>
            <a:fld id="{05DB8936-F68D-4F58-8520-EBC1D02D1177}" type="slidenum">
              <a:rPr lang="en-US" smtClean="0"/>
              <a:t>24</a:t>
            </a:fld>
            <a:endParaRPr lang="en-US"/>
          </a:p>
        </p:txBody>
      </p:sp>
    </p:spTree>
    <p:extLst>
      <p:ext uri="{BB962C8B-B14F-4D97-AF65-F5344CB8AC3E}">
        <p14:creationId xmlns:p14="http://schemas.microsoft.com/office/powerpoint/2010/main" val="2137690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PADC : Power [Watts] = energy/unit time (Joules / sec) </a:t>
            </a:r>
          </a:p>
          <a:p>
            <a:endParaRPr lang="en-US" dirty="0"/>
          </a:p>
          <a:p>
            <a:r>
              <a:rPr lang="en-US" sz="1200" b="0" i="0" kern="1200" dirty="0" err="1">
                <a:solidFill>
                  <a:schemeClr val="tx1"/>
                </a:solidFill>
                <a:effectLst/>
                <a:latin typeface="+mn-lt"/>
                <a:ea typeface="+mn-ea"/>
                <a:cs typeface="+mn-cs"/>
              </a:rPr>
              <a:t>Gersho</a:t>
            </a:r>
            <a:r>
              <a:rPr lang="en-US" sz="1200" b="0" i="0" kern="1200" dirty="0">
                <a:solidFill>
                  <a:schemeClr val="tx1"/>
                </a:solidFill>
                <a:effectLst/>
                <a:latin typeface="+mn-lt"/>
                <a:ea typeface="+mn-ea"/>
                <a:cs typeface="+mn-cs"/>
              </a:rPr>
              <a:t>, Allen, and Robert M. Gray. </a:t>
            </a:r>
            <a:r>
              <a:rPr lang="en-US" sz="1200" b="0" i="1" kern="1200" dirty="0">
                <a:solidFill>
                  <a:schemeClr val="tx1"/>
                </a:solidFill>
                <a:effectLst/>
                <a:latin typeface="+mn-lt"/>
                <a:ea typeface="+mn-ea"/>
                <a:cs typeface="+mn-cs"/>
              </a:rPr>
              <a:t>Vector quantization and signal compression</a:t>
            </a:r>
            <a:r>
              <a:rPr lang="en-US" sz="1200" b="0" i="0" kern="1200" dirty="0">
                <a:solidFill>
                  <a:schemeClr val="tx1"/>
                </a:solidFill>
                <a:effectLst/>
                <a:latin typeface="+mn-lt"/>
                <a:ea typeface="+mn-ea"/>
                <a:cs typeface="+mn-cs"/>
              </a:rPr>
              <a:t>. Vol. 159. Springer Science &amp; Business Media, 2012.</a:t>
            </a:r>
            <a:endParaRPr lang="en-US" dirty="0"/>
          </a:p>
        </p:txBody>
      </p:sp>
      <p:sp>
        <p:nvSpPr>
          <p:cNvPr id="4" name="Slide Number Placeholder 3"/>
          <p:cNvSpPr>
            <a:spLocks noGrp="1"/>
          </p:cNvSpPr>
          <p:nvPr>
            <p:ph type="sldNum" sz="quarter" idx="10"/>
          </p:nvPr>
        </p:nvSpPr>
        <p:spPr/>
        <p:txBody>
          <a:bodyPr/>
          <a:lstStyle/>
          <a:p>
            <a:fld id="{05DB8936-F68D-4F58-8520-EBC1D02D1177}" type="slidenum">
              <a:rPr lang="en-US" smtClean="0"/>
              <a:t>26</a:t>
            </a:fld>
            <a:endParaRPr lang="en-US"/>
          </a:p>
        </p:txBody>
      </p:sp>
    </p:spTree>
    <p:extLst>
      <p:ext uri="{BB962C8B-B14F-4D97-AF65-F5344CB8AC3E}">
        <p14:creationId xmlns:p14="http://schemas.microsoft.com/office/powerpoint/2010/main" val="4103871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Roboto" panose="020F0502020204030204" pitchFamily="34" charset="0"/>
              </a:rPr>
              <a:t>collection of  N elements equally spaced along a straight line</a:t>
            </a:r>
            <a:endParaRPr lang="en-US" dirty="0"/>
          </a:p>
        </p:txBody>
      </p:sp>
      <p:sp>
        <p:nvSpPr>
          <p:cNvPr id="4" name="Slide Number Placeholder 3"/>
          <p:cNvSpPr>
            <a:spLocks noGrp="1"/>
          </p:cNvSpPr>
          <p:nvPr>
            <p:ph type="sldNum" sz="quarter" idx="10"/>
          </p:nvPr>
        </p:nvSpPr>
        <p:spPr/>
        <p:txBody>
          <a:bodyPr/>
          <a:lstStyle/>
          <a:p>
            <a:fld id="{05DB8936-F68D-4F58-8520-EBC1D02D1177}" type="slidenum">
              <a:rPr lang="en-US" smtClean="0"/>
              <a:t>27</a:t>
            </a:fld>
            <a:endParaRPr lang="en-US"/>
          </a:p>
        </p:txBody>
      </p:sp>
    </p:spTree>
    <p:extLst>
      <p:ext uri="{BB962C8B-B14F-4D97-AF65-F5344CB8AC3E}">
        <p14:creationId xmlns:p14="http://schemas.microsoft.com/office/powerpoint/2010/main" val="2703235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8936-F68D-4F58-8520-EBC1D02D1177}" type="slidenum">
              <a:rPr lang="en-US" smtClean="0"/>
              <a:t>28</a:t>
            </a:fld>
            <a:endParaRPr lang="en-US"/>
          </a:p>
        </p:txBody>
      </p:sp>
    </p:spTree>
    <p:extLst>
      <p:ext uri="{BB962C8B-B14F-4D97-AF65-F5344CB8AC3E}">
        <p14:creationId xmlns:p14="http://schemas.microsoft.com/office/powerpoint/2010/main" val="3952719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
            </a:r>
          </a:p>
        </p:txBody>
      </p:sp>
      <p:sp>
        <p:nvSpPr>
          <p:cNvPr id="4" name="Slide Number Placeholder 3"/>
          <p:cNvSpPr>
            <a:spLocks noGrp="1"/>
          </p:cNvSpPr>
          <p:nvPr>
            <p:ph type="sldNum" sz="quarter" idx="5"/>
          </p:nvPr>
        </p:nvSpPr>
        <p:spPr/>
        <p:txBody>
          <a:bodyPr/>
          <a:lstStyle/>
          <a:p>
            <a:fld id="{05DB8936-F68D-4F58-8520-EBC1D02D1177}" type="slidenum">
              <a:rPr lang="en-US" smtClean="0"/>
              <a:t>29</a:t>
            </a:fld>
            <a:endParaRPr lang="en-US"/>
          </a:p>
        </p:txBody>
      </p:sp>
    </p:spTree>
    <p:extLst>
      <p:ext uri="{BB962C8B-B14F-4D97-AF65-F5344CB8AC3E}">
        <p14:creationId xmlns:p14="http://schemas.microsoft.com/office/powerpoint/2010/main" val="1340650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PADC : Power [Watts] = energy/unit time (Joules / sec) </a:t>
            </a:r>
          </a:p>
          <a:p>
            <a:endParaRPr lang="en-US" dirty="0"/>
          </a:p>
          <a:p>
            <a:r>
              <a:rPr lang="en-US" sz="1200" b="0" i="0" kern="1200" dirty="0" err="1">
                <a:solidFill>
                  <a:schemeClr val="tx1"/>
                </a:solidFill>
                <a:effectLst/>
                <a:latin typeface="+mn-lt"/>
                <a:ea typeface="+mn-ea"/>
                <a:cs typeface="+mn-cs"/>
              </a:rPr>
              <a:t>Gersho</a:t>
            </a:r>
            <a:r>
              <a:rPr lang="en-US" sz="1200" b="0" i="0" kern="1200" dirty="0">
                <a:solidFill>
                  <a:schemeClr val="tx1"/>
                </a:solidFill>
                <a:effectLst/>
                <a:latin typeface="+mn-lt"/>
                <a:ea typeface="+mn-ea"/>
                <a:cs typeface="+mn-cs"/>
              </a:rPr>
              <a:t>, Allen, and Robert M. Gray. </a:t>
            </a:r>
            <a:r>
              <a:rPr lang="en-US" sz="1200" b="0" i="1" kern="1200" dirty="0">
                <a:solidFill>
                  <a:schemeClr val="tx1"/>
                </a:solidFill>
                <a:effectLst/>
                <a:latin typeface="+mn-lt"/>
                <a:ea typeface="+mn-ea"/>
                <a:cs typeface="+mn-cs"/>
              </a:rPr>
              <a:t>Vector quantization and signal compression</a:t>
            </a:r>
            <a:r>
              <a:rPr lang="en-US" sz="1200" b="0" i="0" kern="1200" dirty="0">
                <a:solidFill>
                  <a:schemeClr val="tx1"/>
                </a:solidFill>
                <a:effectLst/>
                <a:latin typeface="+mn-lt"/>
                <a:ea typeface="+mn-ea"/>
                <a:cs typeface="+mn-cs"/>
              </a:rPr>
              <a:t>. Vol. 159. Springer Science &amp; Business Media, 2012.</a:t>
            </a:r>
            <a:endParaRPr lang="en-US" dirty="0"/>
          </a:p>
        </p:txBody>
      </p:sp>
      <p:sp>
        <p:nvSpPr>
          <p:cNvPr id="4" name="Slide Number Placeholder 3"/>
          <p:cNvSpPr>
            <a:spLocks noGrp="1"/>
          </p:cNvSpPr>
          <p:nvPr>
            <p:ph type="sldNum" sz="quarter" idx="10"/>
          </p:nvPr>
        </p:nvSpPr>
        <p:spPr/>
        <p:txBody>
          <a:bodyPr/>
          <a:lstStyle/>
          <a:p>
            <a:fld id="{05DB8936-F68D-4F58-8520-EBC1D02D1177}" type="slidenum">
              <a:rPr lang="en-US" smtClean="0"/>
              <a:t>30</a:t>
            </a:fld>
            <a:endParaRPr lang="en-US"/>
          </a:p>
        </p:txBody>
      </p:sp>
    </p:spTree>
    <p:extLst>
      <p:ext uri="{BB962C8B-B14F-4D97-AF65-F5344CB8AC3E}">
        <p14:creationId xmlns:p14="http://schemas.microsoft.com/office/powerpoint/2010/main" val="1905567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PADC : Power [Watts] = energy/unit time (Joules / sec) </a:t>
            </a:r>
          </a:p>
          <a:p>
            <a:endParaRPr lang="en-US" dirty="0"/>
          </a:p>
          <a:p>
            <a:r>
              <a:rPr lang="en-US" sz="1200" b="0" i="0" kern="1200" dirty="0" err="1">
                <a:solidFill>
                  <a:schemeClr val="tx1"/>
                </a:solidFill>
                <a:effectLst/>
                <a:latin typeface="+mn-lt"/>
                <a:ea typeface="+mn-ea"/>
                <a:cs typeface="+mn-cs"/>
              </a:rPr>
              <a:t>Gersho</a:t>
            </a:r>
            <a:r>
              <a:rPr lang="en-US" sz="1200" b="0" i="0" kern="1200" dirty="0">
                <a:solidFill>
                  <a:schemeClr val="tx1"/>
                </a:solidFill>
                <a:effectLst/>
                <a:latin typeface="+mn-lt"/>
                <a:ea typeface="+mn-ea"/>
                <a:cs typeface="+mn-cs"/>
              </a:rPr>
              <a:t>, Allen, and Robert M. Gray. </a:t>
            </a:r>
            <a:r>
              <a:rPr lang="en-US" sz="1200" b="0" i="1" kern="1200" dirty="0">
                <a:solidFill>
                  <a:schemeClr val="tx1"/>
                </a:solidFill>
                <a:effectLst/>
                <a:latin typeface="+mn-lt"/>
                <a:ea typeface="+mn-ea"/>
                <a:cs typeface="+mn-cs"/>
              </a:rPr>
              <a:t>Vector quantization and signal compression</a:t>
            </a:r>
            <a:r>
              <a:rPr lang="en-US" sz="1200" b="0" i="0" kern="1200" dirty="0">
                <a:solidFill>
                  <a:schemeClr val="tx1"/>
                </a:solidFill>
                <a:effectLst/>
                <a:latin typeface="+mn-lt"/>
                <a:ea typeface="+mn-ea"/>
                <a:cs typeface="+mn-cs"/>
              </a:rPr>
              <a:t>. Vol. 159. Springer Science &amp; Business Media, 2012.</a:t>
            </a:r>
            <a:endParaRPr lang="en-US" dirty="0"/>
          </a:p>
        </p:txBody>
      </p:sp>
      <p:sp>
        <p:nvSpPr>
          <p:cNvPr id="4" name="Slide Number Placeholder 3"/>
          <p:cNvSpPr>
            <a:spLocks noGrp="1"/>
          </p:cNvSpPr>
          <p:nvPr>
            <p:ph type="sldNum" sz="quarter" idx="10"/>
          </p:nvPr>
        </p:nvSpPr>
        <p:spPr/>
        <p:txBody>
          <a:bodyPr/>
          <a:lstStyle/>
          <a:p>
            <a:fld id="{05DB8936-F68D-4F58-8520-EBC1D02D1177}" type="slidenum">
              <a:rPr lang="en-US" smtClean="0"/>
              <a:t>31</a:t>
            </a:fld>
            <a:endParaRPr lang="en-US"/>
          </a:p>
        </p:txBody>
      </p:sp>
    </p:spTree>
    <p:extLst>
      <p:ext uri="{BB962C8B-B14F-4D97-AF65-F5344CB8AC3E}">
        <p14:creationId xmlns:p14="http://schemas.microsoft.com/office/powerpoint/2010/main" val="3787067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PADC : Power [Watts] = energy/unit time (Joules / sec) </a:t>
            </a:r>
          </a:p>
          <a:p>
            <a:endParaRPr lang="en-US" dirty="0"/>
          </a:p>
          <a:p>
            <a:r>
              <a:rPr lang="en-US" sz="1200" b="0" i="0" kern="1200" dirty="0" err="1">
                <a:solidFill>
                  <a:schemeClr val="tx1"/>
                </a:solidFill>
                <a:effectLst/>
                <a:latin typeface="+mn-lt"/>
                <a:ea typeface="+mn-ea"/>
                <a:cs typeface="+mn-cs"/>
              </a:rPr>
              <a:t>Gersho</a:t>
            </a:r>
            <a:r>
              <a:rPr lang="en-US" sz="1200" b="0" i="0" kern="1200" dirty="0">
                <a:solidFill>
                  <a:schemeClr val="tx1"/>
                </a:solidFill>
                <a:effectLst/>
                <a:latin typeface="+mn-lt"/>
                <a:ea typeface="+mn-ea"/>
                <a:cs typeface="+mn-cs"/>
              </a:rPr>
              <a:t>, Allen, and Robert M. Gray. </a:t>
            </a:r>
            <a:r>
              <a:rPr lang="en-US" sz="1200" b="0" i="1" kern="1200" dirty="0">
                <a:solidFill>
                  <a:schemeClr val="tx1"/>
                </a:solidFill>
                <a:effectLst/>
                <a:latin typeface="+mn-lt"/>
                <a:ea typeface="+mn-ea"/>
                <a:cs typeface="+mn-cs"/>
              </a:rPr>
              <a:t>Vector quantization and signal compression</a:t>
            </a:r>
            <a:r>
              <a:rPr lang="en-US" sz="1200" b="0" i="0" kern="1200" dirty="0">
                <a:solidFill>
                  <a:schemeClr val="tx1"/>
                </a:solidFill>
                <a:effectLst/>
                <a:latin typeface="+mn-lt"/>
                <a:ea typeface="+mn-ea"/>
                <a:cs typeface="+mn-cs"/>
              </a:rPr>
              <a:t>. Vol. 159. Springer Science &amp; Business Media, 2012.</a:t>
            </a:r>
            <a:endParaRPr lang="en-US" dirty="0"/>
          </a:p>
        </p:txBody>
      </p:sp>
      <p:sp>
        <p:nvSpPr>
          <p:cNvPr id="4" name="Slide Number Placeholder 3"/>
          <p:cNvSpPr>
            <a:spLocks noGrp="1"/>
          </p:cNvSpPr>
          <p:nvPr>
            <p:ph type="sldNum" sz="quarter" idx="10"/>
          </p:nvPr>
        </p:nvSpPr>
        <p:spPr/>
        <p:txBody>
          <a:bodyPr/>
          <a:lstStyle/>
          <a:p>
            <a:fld id="{05DB8936-F68D-4F58-8520-EBC1D02D1177}" type="slidenum">
              <a:rPr lang="en-US" smtClean="0"/>
              <a:t>32</a:t>
            </a:fld>
            <a:endParaRPr lang="en-US"/>
          </a:p>
        </p:txBody>
      </p:sp>
    </p:spTree>
    <p:extLst>
      <p:ext uri="{BB962C8B-B14F-4D97-AF65-F5344CB8AC3E}">
        <p14:creationId xmlns:p14="http://schemas.microsoft.com/office/powerpoint/2010/main" val="3019071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[45s] From 4G to 5G, we have achieved many key performance indicators such as latency and data rates. </a:t>
            </a:r>
          </a:p>
          <a:p>
            <a:endParaRPr lang="en-US" dirty="0"/>
          </a:p>
          <a:p>
            <a:r>
              <a:rPr lang="en-US" dirty="0"/>
              <a:t>Now, we are looking at 6G communications to unlock a variety of application spaces.</a:t>
            </a:r>
          </a:p>
          <a:p>
            <a:endParaRPr lang="en-US" dirty="0"/>
          </a:p>
          <a:p>
            <a:r>
              <a:rPr lang="en-US" dirty="0"/>
              <a:t>In the meantime, 3GPP specifies possible research directions that can help us deploy 5G advanced or 6G in practice.</a:t>
            </a:r>
          </a:p>
          <a:p>
            <a:endParaRPr lang="en-US" dirty="0"/>
          </a:p>
          <a:p>
            <a:r>
              <a:rPr lang="en-US" dirty="0"/>
              <a:t>Out of the six items, I will contribute to these three topics by developing beamforming, power control, and data detection mechanism for low-power MIMO systems</a:t>
            </a:r>
          </a:p>
        </p:txBody>
      </p:sp>
      <p:sp>
        <p:nvSpPr>
          <p:cNvPr id="4" name="Slide Number Placeholder 3"/>
          <p:cNvSpPr>
            <a:spLocks noGrp="1"/>
          </p:cNvSpPr>
          <p:nvPr>
            <p:ph type="sldNum" sz="quarter" idx="10"/>
          </p:nvPr>
        </p:nvSpPr>
        <p:spPr/>
        <p:txBody>
          <a:bodyPr/>
          <a:lstStyle/>
          <a:p>
            <a:fld id="{05DB8936-F68D-4F58-8520-EBC1D02D1177}" type="slidenum">
              <a:rPr lang="en-US" smtClean="0"/>
              <a:t>3</a:t>
            </a:fld>
            <a:endParaRPr lang="en-US"/>
          </a:p>
        </p:txBody>
      </p:sp>
    </p:spTree>
    <p:extLst>
      <p:ext uri="{BB962C8B-B14F-4D97-AF65-F5344CB8AC3E}">
        <p14:creationId xmlns:p14="http://schemas.microsoft.com/office/powerpoint/2010/main" val="1246851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8936-F68D-4F58-8520-EBC1D02D1177}" type="slidenum">
              <a:rPr lang="en-US" smtClean="0"/>
              <a:t>33</a:t>
            </a:fld>
            <a:endParaRPr lang="en-US"/>
          </a:p>
        </p:txBody>
      </p:sp>
    </p:spTree>
    <p:extLst>
      <p:ext uri="{BB962C8B-B14F-4D97-AF65-F5344CB8AC3E}">
        <p14:creationId xmlns:p14="http://schemas.microsoft.com/office/powerpoint/2010/main" val="3735658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motivation of my PhD research is the increased power consumption of massive MIMO systems.</a:t>
            </a:r>
          </a:p>
          <a:p>
            <a:endParaRPr lang="en-US" dirty="0"/>
          </a:p>
          <a:p>
            <a:r>
              <a:rPr lang="en-US" dirty="0"/>
              <a:t>To accomplish significant gain in data rates and compensate propagation loss by using beamforming, modern and future communication systems are coupled with Massive MIMO systems.</a:t>
            </a:r>
          </a:p>
          <a:p>
            <a:endParaRPr lang="en-US" dirty="0"/>
          </a:p>
          <a:p>
            <a:r>
              <a:rPr lang="en-US" dirty="0"/>
              <a:t>As we increase the number of antennas, we end up with the increased number of power hungry RF chains.</a:t>
            </a:r>
          </a:p>
          <a:p>
            <a:endParaRPr lang="en-US" dirty="0"/>
          </a:p>
          <a:p>
            <a:r>
              <a:rPr lang="en-US" dirty="0"/>
              <a:t>Therefore, we can come up with two possible low-power architectures.</a:t>
            </a:r>
          </a:p>
          <a:p>
            <a:endParaRPr lang="en-US" dirty="0"/>
          </a:p>
          <a:p>
            <a:endParaRPr lang="en-US" dirty="0"/>
          </a:p>
        </p:txBody>
      </p:sp>
      <p:sp>
        <p:nvSpPr>
          <p:cNvPr id="4" name="Slide Number Placeholder 3"/>
          <p:cNvSpPr>
            <a:spLocks noGrp="1"/>
          </p:cNvSpPr>
          <p:nvPr>
            <p:ph type="sldNum" sz="quarter" idx="5"/>
          </p:nvPr>
        </p:nvSpPr>
        <p:spPr/>
        <p:txBody>
          <a:bodyPr/>
          <a:lstStyle/>
          <a:p>
            <a:fld id="{05DB8936-F68D-4F58-8520-EBC1D02D1177}" type="slidenum">
              <a:rPr lang="en-US" smtClean="0"/>
              <a:t>4</a:t>
            </a:fld>
            <a:endParaRPr lang="en-US"/>
          </a:p>
        </p:txBody>
      </p:sp>
    </p:spTree>
    <p:extLst>
      <p:ext uri="{BB962C8B-B14F-4D97-AF65-F5344CB8AC3E}">
        <p14:creationId xmlns:p14="http://schemas.microsoft.com/office/powerpoint/2010/main" val="959967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8936-F68D-4F58-8520-EBC1D02D1177}" type="slidenum">
              <a:rPr lang="en-US" smtClean="0"/>
              <a:t>5</a:t>
            </a:fld>
            <a:endParaRPr lang="en-US"/>
          </a:p>
        </p:txBody>
      </p:sp>
    </p:spTree>
    <p:extLst>
      <p:ext uri="{BB962C8B-B14F-4D97-AF65-F5344CB8AC3E}">
        <p14:creationId xmlns:p14="http://schemas.microsoft.com/office/powerpoint/2010/main" val="2003145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8936-F68D-4F58-8520-EBC1D02D1177}" type="slidenum">
              <a:rPr lang="en-US" smtClean="0"/>
              <a:t>6</a:t>
            </a:fld>
            <a:endParaRPr lang="en-US"/>
          </a:p>
        </p:txBody>
      </p:sp>
    </p:spTree>
    <p:extLst>
      <p:ext uri="{BB962C8B-B14F-4D97-AF65-F5344CB8AC3E}">
        <p14:creationId xmlns:p14="http://schemas.microsoft.com/office/powerpoint/2010/main" val="2964459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8936-F68D-4F58-8520-EBC1D02D1177}" type="slidenum">
              <a:rPr lang="en-US" smtClean="0"/>
              <a:t>7</a:t>
            </a:fld>
            <a:endParaRPr lang="en-US"/>
          </a:p>
        </p:txBody>
      </p:sp>
    </p:spTree>
    <p:extLst>
      <p:ext uri="{BB962C8B-B14F-4D97-AF65-F5344CB8AC3E}">
        <p14:creationId xmlns:p14="http://schemas.microsoft.com/office/powerpoint/2010/main" val="44599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DB8936-F68D-4F58-8520-EBC1D02D1177}" type="slidenum">
              <a:rPr lang="en-US" smtClean="0"/>
              <a:t>8</a:t>
            </a:fld>
            <a:endParaRPr lang="en-US"/>
          </a:p>
        </p:txBody>
      </p:sp>
    </p:spTree>
    <p:extLst>
      <p:ext uri="{BB962C8B-B14F-4D97-AF65-F5344CB8AC3E}">
        <p14:creationId xmlns:p14="http://schemas.microsoft.com/office/powerpoint/2010/main" val="3037943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move onto the simulation results. </a:t>
            </a:r>
          </a:p>
          <a:p>
            <a:r>
              <a:rPr lang="en-US" sz="1200" kern="1200" dirty="0">
                <a:solidFill>
                  <a:schemeClr val="tx1"/>
                </a:solidFill>
                <a:effectLst/>
                <a:latin typeface="+mn-lt"/>
                <a:ea typeface="+mn-ea"/>
                <a:cs typeface="+mn-cs"/>
              </a:rPr>
              <a:t>we plot target SINR versus total transmit power, and b means the number of quantization bits</a:t>
            </a:r>
          </a:p>
          <a:p>
            <a:r>
              <a:rPr lang="en-US" sz="1200" kern="1200" dirty="0">
                <a:solidFill>
                  <a:schemeClr val="tx1"/>
                </a:solidFill>
                <a:effectLst/>
                <a:latin typeface="+mn-lt"/>
                <a:ea typeface="+mn-ea"/>
                <a:cs typeface="+mn-cs"/>
              </a:rPr>
              <a:t>We compare our algorithm against a per-cell approach. Red line are our algorithm and blue line are the per-cell approach. </a:t>
            </a:r>
          </a:p>
          <a:p>
            <a:r>
              <a:rPr lang="en-US" sz="1200" kern="1200" dirty="0">
                <a:solidFill>
                  <a:schemeClr val="tx1"/>
                </a:solidFill>
                <a:effectLst/>
                <a:latin typeface="+mn-lt"/>
                <a:ea typeface="+mn-ea"/>
                <a:cs typeface="+mn-cs"/>
              </a:rPr>
              <a:t>With 16 antennas, the per-cell approach easily diverges in low-SINR target, however our method diverges in medium SINR.</a:t>
            </a:r>
          </a:p>
          <a:p>
            <a:r>
              <a:rPr lang="en-US" sz="1200" kern="1200" dirty="0">
                <a:solidFill>
                  <a:schemeClr val="tx1"/>
                </a:solidFill>
                <a:effectLst/>
                <a:latin typeface="+mn-lt"/>
                <a:ea typeface="+mn-ea"/>
                <a:cs typeface="+mn-cs"/>
              </a:rPr>
              <a:t>With 128 antennas which is considered as massive MIMO, our method shows divergence only with 2 bits case.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figure validates the strong duality between UL and DL. We first plot the uplink cases with red lines, and we placed the downlink results with blue markers. Since they are matching together, we can observe the strong duality from this figure,</a:t>
            </a:r>
          </a:p>
          <a:p>
            <a:endParaRPr lang="en-US" dirty="0"/>
          </a:p>
          <a:p>
            <a:r>
              <a:rPr lang="en-US" dirty="0"/>
              <a:t>For the wideband case, we have 16 antennas, 2 cells, 2 users per cell, and 64 subcarriers. We observed the same trend as narrowband case. The total transmit power increases as resolution decreases, but not very much. </a:t>
            </a:r>
          </a:p>
        </p:txBody>
      </p:sp>
      <p:sp>
        <p:nvSpPr>
          <p:cNvPr id="4" name="Slide Number Placeholder 3"/>
          <p:cNvSpPr>
            <a:spLocks noGrp="1"/>
          </p:cNvSpPr>
          <p:nvPr>
            <p:ph type="sldNum" sz="quarter" idx="5"/>
          </p:nvPr>
        </p:nvSpPr>
        <p:spPr/>
        <p:txBody>
          <a:bodyPr/>
          <a:lstStyle/>
          <a:p>
            <a:fld id="{05DB8936-F68D-4F58-8520-EBC1D02D1177}" type="slidenum">
              <a:rPr lang="en-US" smtClean="0"/>
              <a:t>9</a:t>
            </a:fld>
            <a:endParaRPr lang="en-US"/>
          </a:p>
        </p:txBody>
      </p:sp>
    </p:spTree>
    <p:extLst>
      <p:ext uri="{BB962C8B-B14F-4D97-AF65-F5344CB8AC3E}">
        <p14:creationId xmlns:p14="http://schemas.microsoft.com/office/powerpoint/2010/main" val="4059887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86AA-0BA3-4C4D-82D6-61565BB4D53D}"/>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54F8525-40DD-4CD0-9CEC-B28E5FB0E610}"/>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3A722B-18F4-4B75-B2F1-F38EBE3CF50E}"/>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36144BE-CBB4-462D-A314-97ADDE8D3863}" type="datetime1">
              <a:rPr lang="en-US" smtClean="0"/>
              <a:t>6/8/23</a:t>
            </a:fld>
            <a:endParaRPr lang="en-US"/>
          </a:p>
        </p:txBody>
      </p:sp>
      <p:sp>
        <p:nvSpPr>
          <p:cNvPr id="5" name="Footer Placeholder 4">
            <a:extLst>
              <a:ext uri="{FF2B5EF4-FFF2-40B4-BE49-F238E27FC236}">
                <a16:creationId xmlns:a16="http://schemas.microsoft.com/office/drawing/2014/main" id="{CD7BE250-40F3-42BD-A230-DEDB38FBDD39}"/>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9FC82716-D3A7-4629-9BE8-123403A7BE71}"/>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35B1E83-3AB9-40D0-BD85-A7F15E15F8BD}" type="slidenum">
              <a:rPr lang="en-US" smtClean="0"/>
              <a:pPr/>
              <a:t>‹#›</a:t>
            </a:fld>
            <a:endParaRPr lang="en-US" dirty="0"/>
          </a:p>
        </p:txBody>
      </p:sp>
    </p:spTree>
    <p:extLst>
      <p:ext uri="{BB962C8B-B14F-4D97-AF65-F5344CB8AC3E}">
        <p14:creationId xmlns:p14="http://schemas.microsoft.com/office/powerpoint/2010/main" val="3925876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F261-BC78-4C6A-A8D4-15D05A8D99ED}"/>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6497CA1C-2D94-4ECF-828E-187C21858544}"/>
              </a:ext>
            </a:extLst>
          </p:cNvPr>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B9400-2EB0-408B-9630-457797D267B9}"/>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224E475-CA94-4042-8F2F-92047CDD1D88}" type="datetime1">
              <a:rPr lang="en-US" smtClean="0"/>
              <a:t>6/8/23</a:t>
            </a:fld>
            <a:endParaRPr lang="en-US"/>
          </a:p>
        </p:txBody>
      </p:sp>
      <p:sp>
        <p:nvSpPr>
          <p:cNvPr id="5" name="Footer Placeholder 4">
            <a:extLst>
              <a:ext uri="{FF2B5EF4-FFF2-40B4-BE49-F238E27FC236}">
                <a16:creationId xmlns:a16="http://schemas.microsoft.com/office/drawing/2014/main" id="{7CD15391-7877-42BD-A0B2-72BC3E48B50A}"/>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D27B1BF-B4DF-4FD3-9DF9-38660A1E60E6}"/>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35B1E83-3AB9-40D0-BD85-A7F15E15F8BD}" type="slidenum">
              <a:rPr lang="en-US" smtClean="0"/>
              <a:pPr/>
              <a:t>‹#›</a:t>
            </a:fld>
            <a:endParaRPr lang="en-US"/>
          </a:p>
        </p:txBody>
      </p:sp>
    </p:spTree>
    <p:extLst>
      <p:ext uri="{BB962C8B-B14F-4D97-AF65-F5344CB8AC3E}">
        <p14:creationId xmlns:p14="http://schemas.microsoft.com/office/powerpoint/2010/main" val="3089273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45A4B9-0FC0-4A03-B253-F588B80C00FE}"/>
              </a:ext>
            </a:extLst>
          </p:cNvPr>
          <p:cNvSpPr>
            <a:spLocks noGrp="1"/>
          </p:cNvSpPr>
          <p:nvPr>
            <p:ph type="title" orient="vert"/>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CA9C0B49-E9CE-4D93-89CF-4722BF775DE6}"/>
              </a:ext>
            </a:extLst>
          </p:cNvPr>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EBDE1-C1B4-471A-AF1E-53EEEC748415}"/>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D1463E8-F73A-4692-AC80-D2513628855F}" type="datetime1">
              <a:rPr lang="en-US" smtClean="0"/>
              <a:t>6/8/23</a:t>
            </a:fld>
            <a:endParaRPr lang="en-US"/>
          </a:p>
        </p:txBody>
      </p:sp>
      <p:sp>
        <p:nvSpPr>
          <p:cNvPr id="5" name="Footer Placeholder 4">
            <a:extLst>
              <a:ext uri="{FF2B5EF4-FFF2-40B4-BE49-F238E27FC236}">
                <a16:creationId xmlns:a16="http://schemas.microsoft.com/office/drawing/2014/main" id="{1D4D5ABC-CD01-44F0-AF04-81AF4DC631C0}"/>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856F4AB-B077-4FBC-ADD2-0DB12304E8EC}"/>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35B1E83-3AB9-40D0-BD85-A7F15E15F8BD}" type="slidenum">
              <a:rPr lang="en-US" smtClean="0"/>
              <a:pPr/>
              <a:t>‹#›</a:t>
            </a:fld>
            <a:endParaRPr lang="en-US"/>
          </a:p>
        </p:txBody>
      </p:sp>
    </p:spTree>
    <p:extLst>
      <p:ext uri="{BB962C8B-B14F-4D97-AF65-F5344CB8AC3E}">
        <p14:creationId xmlns:p14="http://schemas.microsoft.com/office/powerpoint/2010/main" val="1263352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002C-D496-43EB-87DA-0EA9BCF69A1C}"/>
              </a:ext>
            </a:extLst>
          </p:cNvPr>
          <p:cNvSpPr>
            <a:spLocks noGrp="1"/>
          </p:cNvSpPr>
          <p:nvPr>
            <p:ph type="title"/>
          </p:nvPr>
        </p:nvSpPr>
        <p:spPr>
          <a:xfrm>
            <a:off x="406400" y="115887"/>
            <a:ext cx="10437948" cy="549275"/>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E43C083-5E02-4629-A374-CFFA3978D1A0}"/>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EB2A90-0F20-4DE2-B474-5D19C9EEA8D0}"/>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0EBE48DF-C10B-4826-8D66-CB9D63B99006}" type="datetime1">
              <a:rPr lang="en-US" smtClean="0"/>
              <a:t>6/8/23</a:t>
            </a:fld>
            <a:endParaRPr lang="en-US"/>
          </a:p>
        </p:txBody>
      </p:sp>
      <p:sp>
        <p:nvSpPr>
          <p:cNvPr id="5" name="Footer Placeholder 4">
            <a:extLst>
              <a:ext uri="{FF2B5EF4-FFF2-40B4-BE49-F238E27FC236}">
                <a16:creationId xmlns:a16="http://schemas.microsoft.com/office/drawing/2014/main" id="{FEBF70E0-CF43-47CE-917C-AA359FCB4158}"/>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D7E7064-6C87-4691-AE55-90A5ED518E66}"/>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35B1E83-3AB9-40D0-BD85-A7F15E15F8BD}" type="slidenum">
              <a:rPr lang="en-US" smtClean="0"/>
              <a:pPr/>
              <a:t>‹#›</a:t>
            </a:fld>
            <a:endParaRPr lang="en-US" dirty="0"/>
          </a:p>
        </p:txBody>
      </p:sp>
      <p:grpSp>
        <p:nvGrpSpPr>
          <p:cNvPr id="9" name="Group 8">
            <a:extLst>
              <a:ext uri="{FF2B5EF4-FFF2-40B4-BE49-F238E27FC236}">
                <a16:creationId xmlns:a16="http://schemas.microsoft.com/office/drawing/2014/main" id="{CDAC6112-8890-4ADA-9FA3-924FB6220A9F}"/>
              </a:ext>
            </a:extLst>
          </p:cNvPr>
          <p:cNvGrpSpPr/>
          <p:nvPr userDrawn="1"/>
        </p:nvGrpSpPr>
        <p:grpSpPr>
          <a:xfrm>
            <a:off x="0" y="302815"/>
            <a:ext cx="406400" cy="150098"/>
            <a:chOff x="-14152" y="390525"/>
            <a:chExt cx="406400" cy="150098"/>
          </a:xfrm>
        </p:grpSpPr>
        <p:sp>
          <p:nvSpPr>
            <p:cNvPr id="7" name="Rectangle 6">
              <a:extLst>
                <a:ext uri="{FF2B5EF4-FFF2-40B4-BE49-F238E27FC236}">
                  <a16:creationId xmlns:a16="http://schemas.microsoft.com/office/drawing/2014/main" id="{3FDD61E3-5B25-43A4-BBEB-037DCC6FE5A1}"/>
                </a:ext>
              </a:extLst>
            </p:cNvPr>
            <p:cNvSpPr/>
            <p:nvPr userDrawn="1"/>
          </p:nvSpPr>
          <p:spPr>
            <a:xfrm>
              <a:off x="-14152" y="390525"/>
              <a:ext cx="342900" cy="85725"/>
            </a:xfrm>
            <a:prstGeom prst="rect">
              <a:avLst/>
            </a:prstGeom>
            <a:solidFill>
              <a:srgbClr val="DB6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C2DEAC-9893-460C-B4B7-0E4AC0478263}"/>
                </a:ext>
              </a:extLst>
            </p:cNvPr>
            <p:cNvSpPr/>
            <p:nvPr userDrawn="1"/>
          </p:nvSpPr>
          <p:spPr>
            <a:xfrm>
              <a:off x="-14152" y="494904"/>
              <a:ext cx="406400"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4846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01323-8CE4-4BE0-A99B-5D7194D3B82F}"/>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71F805-7C24-45B3-895F-2ABDDE99B9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850B93-AF95-4F8E-A774-1CE99E234F3D}"/>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CCFC826E-C04F-465B-8A70-FBEFCFB87A0F}" type="datetime1">
              <a:rPr lang="en-US" smtClean="0"/>
              <a:t>6/8/23</a:t>
            </a:fld>
            <a:endParaRPr lang="en-US"/>
          </a:p>
        </p:txBody>
      </p:sp>
      <p:sp>
        <p:nvSpPr>
          <p:cNvPr id="5" name="Footer Placeholder 4">
            <a:extLst>
              <a:ext uri="{FF2B5EF4-FFF2-40B4-BE49-F238E27FC236}">
                <a16:creationId xmlns:a16="http://schemas.microsoft.com/office/drawing/2014/main" id="{2528B8B9-EBBB-4642-83E1-65FD2509CA66}"/>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658F684-7C49-415F-A19B-0C1D0CDEFD4F}"/>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35B1E83-3AB9-40D0-BD85-A7F15E15F8BD}" type="slidenum">
              <a:rPr lang="en-US" smtClean="0"/>
              <a:pPr/>
              <a:t>‹#›</a:t>
            </a:fld>
            <a:endParaRPr lang="en-US"/>
          </a:p>
        </p:txBody>
      </p:sp>
    </p:spTree>
    <p:extLst>
      <p:ext uri="{BB962C8B-B14F-4D97-AF65-F5344CB8AC3E}">
        <p14:creationId xmlns:p14="http://schemas.microsoft.com/office/powerpoint/2010/main" val="1353314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8AE7-75CB-4630-8B31-E83DEE2D1E9C}"/>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B4D615E-0788-471B-8ED2-ADBD758DF59F}"/>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FFD916-0E4C-4376-AB32-D0341CBB4726}"/>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5C44A8-F114-4C8A-8244-7678AE0ED970}"/>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5F59880-E567-43CE-B12B-168E9B5E5369}" type="datetime1">
              <a:rPr lang="en-US" smtClean="0"/>
              <a:t>6/8/23</a:t>
            </a:fld>
            <a:endParaRPr lang="en-US"/>
          </a:p>
        </p:txBody>
      </p:sp>
      <p:sp>
        <p:nvSpPr>
          <p:cNvPr id="6" name="Footer Placeholder 5">
            <a:extLst>
              <a:ext uri="{FF2B5EF4-FFF2-40B4-BE49-F238E27FC236}">
                <a16:creationId xmlns:a16="http://schemas.microsoft.com/office/drawing/2014/main" id="{324E7E1B-9EB2-43E4-8C6B-0E5B147354C3}"/>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59EE3A0C-673F-4386-AAD5-AED3D11AAD0F}"/>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35B1E83-3AB9-40D0-BD85-A7F15E15F8BD}" type="slidenum">
              <a:rPr lang="en-US" smtClean="0"/>
              <a:pPr/>
              <a:t>‹#›</a:t>
            </a:fld>
            <a:endParaRPr lang="en-US"/>
          </a:p>
        </p:txBody>
      </p:sp>
    </p:spTree>
    <p:extLst>
      <p:ext uri="{BB962C8B-B14F-4D97-AF65-F5344CB8AC3E}">
        <p14:creationId xmlns:p14="http://schemas.microsoft.com/office/powerpoint/2010/main" val="1177984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4F1F3-E3D6-4299-AC21-87C54A412EEE}"/>
              </a:ext>
            </a:extLst>
          </p:cNvPr>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050BB50-CC88-4312-99FB-3CF02C4AF36E}"/>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769C00D-7AA2-4175-861B-53F627B06F7F}"/>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09D722-0FA1-43B3-A5F2-F251AEC6BAF3}"/>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571917-7AB2-40EF-9315-32C2C8A608DE}"/>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439DCC-389F-45BB-B9DA-3F23918B88C7}"/>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73632F9-304B-4CF5-B09B-EFD28EF7721F}" type="datetime1">
              <a:rPr lang="en-US" smtClean="0"/>
              <a:t>6/8/23</a:t>
            </a:fld>
            <a:endParaRPr lang="en-US"/>
          </a:p>
        </p:txBody>
      </p:sp>
      <p:sp>
        <p:nvSpPr>
          <p:cNvPr id="8" name="Footer Placeholder 7">
            <a:extLst>
              <a:ext uri="{FF2B5EF4-FFF2-40B4-BE49-F238E27FC236}">
                <a16:creationId xmlns:a16="http://schemas.microsoft.com/office/drawing/2014/main" id="{69884226-213A-431C-B24B-E0CEA30CA0CA}"/>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Slide Number Placeholder 8">
            <a:extLst>
              <a:ext uri="{FF2B5EF4-FFF2-40B4-BE49-F238E27FC236}">
                <a16:creationId xmlns:a16="http://schemas.microsoft.com/office/drawing/2014/main" id="{961F64B1-4388-4431-91EC-17291718BCCA}"/>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35B1E83-3AB9-40D0-BD85-A7F15E15F8BD}" type="slidenum">
              <a:rPr lang="en-US" smtClean="0"/>
              <a:pPr/>
              <a:t>‹#›</a:t>
            </a:fld>
            <a:endParaRPr lang="en-US"/>
          </a:p>
        </p:txBody>
      </p:sp>
    </p:spTree>
    <p:extLst>
      <p:ext uri="{BB962C8B-B14F-4D97-AF65-F5344CB8AC3E}">
        <p14:creationId xmlns:p14="http://schemas.microsoft.com/office/powerpoint/2010/main" val="236331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6154-998F-4BB0-8DF9-7CD431429026}"/>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0661A9AD-BE54-4CD7-833B-9B56416AE1B9}"/>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8A90B95-77E3-4A9B-B19D-91EDBAC68D65}" type="datetime1">
              <a:rPr lang="en-US" smtClean="0"/>
              <a:t>6/8/23</a:t>
            </a:fld>
            <a:endParaRPr lang="en-US"/>
          </a:p>
        </p:txBody>
      </p:sp>
      <p:sp>
        <p:nvSpPr>
          <p:cNvPr id="4" name="Footer Placeholder 3">
            <a:extLst>
              <a:ext uri="{FF2B5EF4-FFF2-40B4-BE49-F238E27FC236}">
                <a16:creationId xmlns:a16="http://schemas.microsoft.com/office/drawing/2014/main" id="{91F79508-690F-4EF8-8CF7-D543D853CF1E}"/>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973BAE73-6760-48EF-96AF-87B1C1D9000A}"/>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35B1E83-3AB9-40D0-BD85-A7F15E15F8BD}" type="slidenum">
              <a:rPr lang="en-US" smtClean="0"/>
              <a:pPr/>
              <a:t>‹#›</a:t>
            </a:fld>
            <a:endParaRPr lang="en-US"/>
          </a:p>
        </p:txBody>
      </p:sp>
    </p:spTree>
    <p:extLst>
      <p:ext uri="{BB962C8B-B14F-4D97-AF65-F5344CB8AC3E}">
        <p14:creationId xmlns:p14="http://schemas.microsoft.com/office/powerpoint/2010/main" val="30469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D3006D-C2AA-4927-B001-5D0C310C6332}"/>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87E6BF29-A77F-4C0F-A169-7FEC4DDE625E}" type="datetime1">
              <a:rPr lang="en-US" smtClean="0"/>
              <a:t>6/8/23</a:t>
            </a:fld>
            <a:endParaRPr lang="en-US"/>
          </a:p>
        </p:txBody>
      </p:sp>
      <p:sp>
        <p:nvSpPr>
          <p:cNvPr id="3" name="Footer Placeholder 2">
            <a:extLst>
              <a:ext uri="{FF2B5EF4-FFF2-40B4-BE49-F238E27FC236}">
                <a16:creationId xmlns:a16="http://schemas.microsoft.com/office/drawing/2014/main" id="{880863C5-C9E3-4D7E-9CC2-FD7075C6D691}"/>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C0AA5362-64FA-4A92-99C6-8B62BDEA0DFB}"/>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35B1E83-3AB9-40D0-BD85-A7F15E15F8BD}" type="slidenum">
              <a:rPr lang="en-US" smtClean="0"/>
              <a:pPr/>
              <a:t>‹#›</a:t>
            </a:fld>
            <a:endParaRPr lang="en-US"/>
          </a:p>
        </p:txBody>
      </p:sp>
    </p:spTree>
    <p:extLst>
      <p:ext uri="{BB962C8B-B14F-4D97-AF65-F5344CB8AC3E}">
        <p14:creationId xmlns:p14="http://schemas.microsoft.com/office/powerpoint/2010/main" val="16820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B1CB0-8F24-4B96-A073-AAD0496981D0}"/>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08BBBD0-47F8-474C-AAD1-ADAD6C7B2EE6}"/>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489731-57D3-4FDA-B1A6-67F49A31B00E}"/>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A95DF8-96FC-456A-8BC5-63DE892533F2}"/>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5AC3B227-718D-4113-B0D1-E29389183E2D}" type="datetime1">
              <a:rPr lang="en-US" smtClean="0"/>
              <a:t>6/8/23</a:t>
            </a:fld>
            <a:endParaRPr lang="en-US"/>
          </a:p>
        </p:txBody>
      </p:sp>
      <p:sp>
        <p:nvSpPr>
          <p:cNvPr id="6" name="Footer Placeholder 5">
            <a:extLst>
              <a:ext uri="{FF2B5EF4-FFF2-40B4-BE49-F238E27FC236}">
                <a16:creationId xmlns:a16="http://schemas.microsoft.com/office/drawing/2014/main" id="{43957153-5E45-4C92-9A64-E88D1C7E5CA8}"/>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86A5DDD3-4F97-4DDF-A79B-FFB750A8D0DA}"/>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35B1E83-3AB9-40D0-BD85-A7F15E15F8BD}" type="slidenum">
              <a:rPr lang="en-US" smtClean="0"/>
              <a:pPr/>
              <a:t>‹#›</a:t>
            </a:fld>
            <a:endParaRPr lang="en-US"/>
          </a:p>
        </p:txBody>
      </p:sp>
    </p:spTree>
    <p:extLst>
      <p:ext uri="{BB962C8B-B14F-4D97-AF65-F5344CB8AC3E}">
        <p14:creationId xmlns:p14="http://schemas.microsoft.com/office/powerpoint/2010/main" val="246283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FAE8-F800-4AE6-B3B3-7F5576632ECE}"/>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0D0925B6-858C-4781-9B0A-0A16A62B37B0}"/>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44020A-05BA-4B15-B099-D476F07CBB34}"/>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BA8AF6-39F0-49B8-A19D-9B990A504E01}"/>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035AFA8-1906-4AC9-9EAB-6E7CF4230924}" type="datetime1">
              <a:rPr lang="en-US" smtClean="0"/>
              <a:t>6/8/23</a:t>
            </a:fld>
            <a:endParaRPr lang="en-US"/>
          </a:p>
        </p:txBody>
      </p:sp>
      <p:sp>
        <p:nvSpPr>
          <p:cNvPr id="6" name="Footer Placeholder 5">
            <a:extLst>
              <a:ext uri="{FF2B5EF4-FFF2-40B4-BE49-F238E27FC236}">
                <a16:creationId xmlns:a16="http://schemas.microsoft.com/office/drawing/2014/main" id="{115A5877-F486-4046-A382-7507AE4F8992}"/>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a:extLst>
              <a:ext uri="{FF2B5EF4-FFF2-40B4-BE49-F238E27FC236}">
                <a16:creationId xmlns:a16="http://schemas.microsoft.com/office/drawing/2014/main" id="{F21C5047-550E-4A0E-9A1F-8A3252A3D975}"/>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35B1E83-3AB9-40D0-BD85-A7F15E15F8BD}" type="slidenum">
              <a:rPr lang="en-US" smtClean="0"/>
              <a:pPr/>
              <a:t>‹#›</a:t>
            </a:fld>
            <a:endParaRPr lang="en-US"/>
          </a:p>
        </p:txBody>
      </p:sp>
    </p:spTree>
    <p:extLst>
      <p:ext uri="{BB962C8B-B14F-4D97-AF65-F5344CB8AC3E}">
        <p14:creationId xmlns:p14="http://schemas.microsoft.com/office/powerpoint/2010/main" val="224918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33D7E-B301-4E8F-BD7D-81267B5E3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73B250-EB14-40AF-B633-42E503B57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DE736C-9BA2-47E8-A273-B8B259FE58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A5D86B61-2820-420F-9F77-D39133E6518A}" type="datetime1">
              <a:rPr lang="en-US" smtClean="0"/>
              <a:t>6/8/23</a:t>
            </a:fld>
            <a:endParaRPr lang="en-US"/>
          </a:p>
        </p:txBody>
      </p:sp>
      <p:sp>
        <p:nvSpPr>
          <p:cNvPr id="5" name="Footer Placeholder 4">
            <a:extLst>
              <a:ext uri="{FF2B5EF4-FFF2-40B4-BE49-F238E27FC236}">
                <a16:creationId xmlns:a16="http://schemas.microsoft.com/office/drawing/2014/main" id="{A836B133-1F50-4083-A2E1-7DA7389A61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7" name="Rectangle 6">
            <a:extLst>
              <a:ext uri="{FF2B5EF4-FFF2-40B4-BE49-F238E27FC236}">
                <a16:creationId xmlns:a16="http://schemas.microsoft.com/office/drawing/2014/main" id="{907BA01D-68AE-4F9E-8AD9-D15AA1A70107}"/>
              </a:ext>
            </a:extLst>
          </p:cNvPr>
          <p:cNvSpPr/>
          <p:nvPr userDrawn="1"/>
        </p:nvSpPr>
        <p:spPr>
          <a:xfrm>
            <a:off x="0" y="6492875"/>
            <a:ext cx="12192000" cy="365125"/>
          </a:xfrm>
          <a:prstGeom prst="rect">
            <a:avLst/>
          </a:prstGeom>
          <a:gradFill>
            <a:gsLst>
              <a:gs pos="100000">
                <a:schemeClr val="accent1">
                  <a:lumMod val="75000"/>
                </a:schemeClr>
              </a:gs>
              <a:gs pos="50000">
                <a:srgbClr val="DB641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04A5BE1-0F51-4023-9CA6-E989FBF8B793}"/>
              </a:ext>
            </a:extLst>
          </p:cNvPr>
          <p:cNvSpPr>
            <a:spLocks noGrp="1"/>
          </p:cNvSpPr>
          <p:nvPr>
            <p:ph type="sldNum" sz="quarter" idx="4"/>
          </p:nvPr>
        </p:nvSpPr>
        <p:spPr>
          <a:xfrm>
            <a:off x="9237890" y="6427560"/>
            <a:ext cx="2743200" cy="365125"/>
          </a:xfrm>
          <a:prstGeom prst="rect">
            <a:avLst/>
          </a:prstGeom>
        </p:spPr>
        <p:txBody>
          <a:bodyPr vert="horz" lIns="91440" tIns="45720" rIns="91440" bIns="45720" rtlCol="0" anchor="ctr"/>
          <a:lstStyle>
            <a:lvl1pPr algn="r">
              <a:defRPr sz="2400" b="1">
                <a:solidFill>
                  <a:schemeClr val="bg1"/>
                </a:solidFill>
                <a:latin typeface="Arial" panose="020B0604020202020204" pitchFamily="34" charset="0"/>
                <a:cs typeface="Arial" panose="020B0604020202020204" pitchFamily="34" charset="0"/>
              </a:defRPr>
            </a:lvl1pPr>
          </a:lstStyle>
          <a:p>
            <a:fld id="{A35B1E83-3AB9-40D0-BD85-A7F15E15F8BD}" type="slidenum">
              <a:rPr lang="en-US" smtClean="0"/>
              <a:pPr/>
              <a:t>‹#›</a:t>
            </a:fld>
            <a:endParaRPr lang="en-US" dirty="0"/>
          </a:p>
        </p:txBody>
      </p:sp>
    </p:spTree>
    <p:extLst>
      <p:ext uri="{BB962C8B-B14F-4D97-AF65-F5344CB8AC3E}">
        <p14:creationId xmlns:p14="http://schemas.microsoft.com/office/powerpoint/2010/main" val="1719367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25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yscho@utexas.edu" TargetMode="Externa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0.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emf"/><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17/06/relationships/model3d" Target="../media/model3d3.glb"/><Relationship Id="rId13"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4.png"/><Relationship Id="rId12" Type="http://schemas.microsoft.com/office/2017/06/relationships/model3d" Target="../media/model3d5.glb"/><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17/06/relationships/model3d" Target="../media/model3d2.glb"/><Relationship Id="rId11" Type="http://schemas.openxmlformats.org/officeDocument/2006/relationships/image" Target="../media/image56.png"/><Relationship Id="rId5" Type="http://schemas.openxmlformats.org/officeDocument/2006/relationships/image" Target="../media/image53.png"/><Relationship Id="rId10" Type="http://schemas.microsoft.com/office/2017/06/relationships/model3d" Target="../media/model3d4.glb"/><Relationship Id="rId4" Type="http://schemas.microsoft.com/office/2017/06/relationships/model3d" Target="../media/model3d1.glb"/><Relationship Id="rId9" Type="http://schemas.openxmlformats.org/officeDocument/2006/relationships/image" Target="../media/image55.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0.png"/><Relationship Id="rId18" Type="http://schemas.openxmlformats.org/officeDocument/2006/relationships/image" Target="../media/image75.png"/><Relationship Id="rId3" Type="http://schemas.openxmlformats.org/officeDocument/2006/relationships/image" Target="../media/image58.emf"/><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16.xml"/><Relationship Id="rId16" Type="http://schemas.openxmlformats.org/officeDocument/2006/relationships/image" Target="../media/image73.png"/><Relationship Id="rId20"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1.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0.png"/><Relationship Id="rId9"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8.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23.xml.rels><?xml version="1.0" encoding="UTF-8" standalone="yes"?>
<Relationships xmlns="http://schemas.openxmlformats.org/package/2006/relationships"><Relationship Id="rId13" Type="http://schemas.openxmlformats.org/officeDocument/2006/relationships/image" Target="../media/image103.png"/><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14" Type="http://schemas.openxmlformats.org/officeDocument/2006/relationships/image" Target="../media/image91.emf"/></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50.svg"/><Relationship Id="rId5" Type="http://schemas.openxmlformats.org/officeDocument/2006/relationships/image" Target="../media/image107.png"/><Relationship Id="rId10" Type="http://schemas.openxmlformats.org/officeDocument/2006/relationships/image" Target="../media/image49.png"/><Relationship Id="rId4" Type="http://schemas.openxmlformats.org/officeDocument/2006/relationships/image" Target="../media/image106.png"/><Relationship Id="rId9" Type="http://schemas.openxmlformats.org/officeDocument/2006/relationships/image" Target="../media/image48.svg"/></Relationships>
</file>

<file path=ppt/slides/_rels/slide25.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21" Type="http://schemas.openxmlformats.org/officeDocument/2006/relationships/image" Target="../media/image120.png"/><Relationship Id="rId7" Type="http://schemas.openxmlformats.org/officeDocument/2006/relationships/image" Target="../media/image94.emf"/><Relationship Id="rId25" Type="http://schemas.openxmlformats.org/officeDocument/2006/relationships/image" Target="../media/image124.png"/><Relationship Id="rId2" Type="http://schemas.openxmlformats.org/officeDocument/2006/relationships/notesSlide" Target="../notesSlides/notesSlide24.xml"/><Relationship Id="rId20"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10.png"/><Relationship Id="rId24" Type="http://schemas.openxmlformats.org/officeDocument/2006/relationships/image" Target="../media/image100.png"/><Relationship Id="rId5" Type="http://schemas.openxmlformats.org/officeDocument/2006/relationships/image" Target="../media/image104.png"/><Relationship Id="rId23" Type="http://schemas.openxmlformats.org/officeDocument/2006/relationships/image" Target="../media/image98.png"/><Relationship Id="rId22" Type="http://schemas.openxmlformats.org/officeDocument/2006/relationships/image" Target="../media/image97.png"/></Relationships>
</file>

<file path=ppt/slides/_rels/slide28.xml.rels><?xml version="1.0" encoding="UTF-8" standalone="yes"?>
<Relationships xmlns="http://schemas.openxmlformats.org/package/2006/relationships"><Relationship Id="rId13" Type="http://schemas.openxmlformats.org/officeDocument/2006/relationships/image" Target="../media/image134.png"/><Relationship Id="rId18" Type="http://schemas.openxmlformats.org/officeDocument/2006/relationships/image" Target="../media/image139.png"/><Relationship Id="rId26" Type="http://schemas.openxmlformats.org/officeDocument/2006/relationships/image" Target="../media/image147.png"/><Relationship Id="rId39" Type="http://schemas.openxmlformats.org/officeDocument/2006/relationships/image" Target="../media/image160.png"/><Relationship Id="rId21" Type="http://schemas.openxmlformats.org/officeDocument/2006/relationships/image" Target="../media/image142.png"/><Relationship Id="rId34" Type="http://schemas.openxmlformats.org/officeDocument/2006/relationships/image" Target="../media/image155.png"/><Relationship Id="rId42" Type="http://schemas.openxmlformats.org/officeDocument/2006/relationships/image" Target="../media/image163.png"/><Relationship Id="rId7" Type="http://schemas.openxmlformats.org/officeDocument/2006/relationships/image" Target="../media/image129.png"/><Relationship Id="rId2" Type="http://schemas.openxmlformats.org/officeDocument/2006/relationships/notesSlide" Target="../notesSlides/notesSlide25.xml"/><Relationship Id="rId16" Type="http://schemas.openxmlformats.org/officeDocument/2006/relationships/image" Target="../media/image137.png"/><Relationship Id="rId29"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84.png"/><Relationship Id="rId24" Type="http://schemas.openxmlformats.org/officeDocument/2006/relationships/image" Target="../media/image145.png"/><Relationship Id="rId32" Type="http://schemas.openxmlformats.org/officeDocument/2006/relationships/image" Target="../media/image153.png"/><Relationship Id="rId37" Type="http://schemas.openxmlformats.org/officeDocument/2006/relationships/image" Target="../media/image158.png"/><Relationship Id="rId40" Type="http://schemas.openxmlformats.org/officeDocument/2006/relationships/image" Target="../media/image102.png"/><Relationship Id="rId45" Type="http://schemas.openxmlformats.org/officeDocument/2006/relationships/image" Target="../media/image166.png"/><Relationship Id="rId5" Type="http://schemas.openxmlformats.org/officeDocument/2006/relationships/image" Target="../media/image127.png"/><Relationship Id="rId15" Type="http://schemas.openxmlformats.org/officeDocument/2006/relationships/image" Target="../media/image136.png"/><Relationship Id="rId23" Type="http://schemas.openxmlformats.org/officeDocument/2006/relationships/image" Target="../media/image144.png"/><Relationship Id="rId28" Type="http://schemas.openxmlformats.org/officeDocument/2006/relationships/image" Target="../media/image149.png"/><Relationship Id="rId36" Type="http://schemas.openxmlformats.org/officeDocument/2006/relationships/image" Target="../media/image157.png"/><Relationship Id="rId10" Type="http://schemas.openxmlformats.org/officeDocument/2006/relationships/image" Target="../media/image132.png"/><Relationship Id="rId19" Type="http://schemas.openxmlformats.org/officeDocument/2006/relationships/image" Target="../media/image140.png"/><Relationship Id="rId31" Type="http://schemas.openxmlformats.org/officeDocument/2006/relationships/image" Target="../media/image152.png"/><Relationship Id="rId44" Type="http://schemas.openxmlformats.org/officeDocument/2006/relationships/image" Target="../media/image165.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5.png"/><Relationship Id="rId22" Type="http://schemas.openxmlformats.org/officeDocument/2006/relationships/image" Target="../media/image143.png"/><Relationship Id="rId27" Type="http://schemas.openxmlformats.org/officeDocument/2006/relationships/image" Target="../media/image148.png"/><Relationship Id="rId30" Type="http://schemas.openxmlformats.org/officeDocument/2006/relationships/image" Target="../media/image151.png"/><Relationship Id="rId35" Type="http://schemas.openxmlformats.org/officeDocument/2006/relationships/image" Target="../media/image156.png"/><Relationship Id="rId43" Type="http://schemas.openxmlformats.org/officeDocument/2006/relationships/image" Target="../media/image164.png"/><Relationship Id="rId8" Type="http://schemas.openxmlformats.org/officeDocument/2006/relationships/image" Target="../media/image130.png"/><Relationship Id="rId3" Type="http://schemas.openxmlformats.org/officeDocument/2006/relationships/image" Target="../media/image101.emf"/><Relationship Id="rId12" Type="http://schemas.openxmlformats.org/officeDocument/2006/relationships/image" Target="../media/image133.png"/><Relationship Id="rId17" Type="http://schemas.openxmlformats.org/officeDocument/2006/relationships/image" Target="../media/image138.png"/><Relationship Id="rId25" Type="http://schemas.openxmlformats.org/officeDocument/2006/relationships/image" Target="../media/image146.png"/><Relationship Id="rId33" Type="http://schemas.openxmlformats.org/officeDocument/2006/relationships/image" Target="../media/image154.png"/><Relationship Id="rId38" Type="http://schemas.openxmlformats.org/officeDocument/2006/relationships/image" Target="../media/image159.png"/><Relationship Id="rId20" Type="http://schemas.openxmlformats.org/officeDocument/2006/relationships/image" Target="../media/image141.png"/><Relationship Id="rId41" Type="http://schemas.openxmlformats.org/officeDocument/2006/relationships/image" Target="../media/image162.png"/></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69.png"/><Relationship Id="rId7" Type="http://schemas.openxmlformats.org/officeDocument/2006/relationships/image" Target="../media/image47.png"/><Relationship Id="rId12" Type="http://schemas.openxmlformats.org/officeDocument/2006/relationships/image" Target="../media/image113.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72.png"/><Relationship Id="rId11" Type="http://schemas.openxmlformats.org/officeDocument/2006/relationships/image" Target="../media/image112.png"/><Relationship Id="rId5" Type="http://schemas.openxmlformats.org/officeDocument/2006/relationships/image" Target="../media/image171.png"/><Relationship Id="rId10" Type="http://schemas.openxmlformats.org/officeDocument/2006/relationships/image" Target="../media/image50.svg"/><Relationship Id="rId4" Type="http://schemas.openxmlformats.org/officeDocument/2006/relationships/image" Target="../media/image170.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49.png"/><Relationship Id="rId18" Type="http://schemas.openxmlformats.org/officeDocument/2006/relationships/image" Target="../media/image113.svg"/><Relationship Id="rId3" Type="http://schemas.openxmlformats.org/officeDocument/2006/relationships/image" Target="../media/image46.png"/><Relationship Id="rId7" Type="http://schemas.openxmlformats.org/officeDocument/2006/relationships/image" Target="../media/image176.png"/><Relationship Id="rId12" Type="http://schemas.openxmlformats.org/officeDocument/2006/relationships/image" Target="../media/image172.png"/><Relationship Id="rId17" Type="http://schemas.openxmlformats.org/officeDocument/2006/relationships/image" Target="../media/image112.png"/><Relationship Id="rId2" Type="http://schemas.openxmlformats.org/officeDocument/2006/relationships/notesSlide" Target="../notesSlides/notesSlide28.xml"/><Relationship Id="rId16" Type="http://schemas.openxmlformats.org/officeDocument/2006/relationships/image" Target="../media/image48.sv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5" Type="http://schemas.openxmlformats.org/officeDocument/2006/relationships/image" Target="../media/image47.png"/><Relationship Id="rId10" Type="http://schemas.openxmlformats.org/officeDocument/2006/relationships/image" Target="../media/image170.png"/><Relationship Id="rId4" Type="http://schemas.openxmlformats.org/officeDocument/2006/relationships/image" Target="../media/image173.png"/><Relationship Id="rId9" Type="http://schemas.openxmlformats.org/officeDocument/2006/relationships/image" Target="../media/image169.png"/><Relationship Id="rId14" Type="http://schemas.openxmlformats.org/officeDocument/2006/relationships/image" Target="../media/image50.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10.png"/><Relationship Id="rId3" Type="http://schemas.openxmlformats.org/officeDocument/2006/relationships/image" Target="../media/image10.png"/><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110.png"/><Relationship Id="rId13"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7.sv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3.png"/><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30.png"/><Relationship Id="rId10" Type="http://schemas.openxmlformats.org/officeDocument/2006/relationships/image" Target="../media/image25.svg"/><Relationship Id="rId9" Type="http://schemas.openxmlformats.org/officeDocument/2006/relationships/image" Target="../media/image24.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90.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2.png"/><Relationship Id="rId4" Type="http://schemas.openxmlformats.org/officeDocument/2006/relationships/image" Target="../media/image1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1085213" y="826551"/>
            <a:ext cx="10021572" cy="16036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Gill Sans MT" charset="0"/>
                <a:ea typeface="Gill Sans MT" charset="0"/>
                <a:cs typeface="Gill Sans MT" charset="0"/>
              </a:rPr>
              <a:t>Towards Power-Efficient and Intelligent Wireless Communication Systems</a:t>
            </a:r>
            <a:endParaRPr lang="en-US" sz="4000" b="1" dirty="0"/>
          </a:p>
        </p:txBody>
      </p:sp>
      <p:sp>
        <p:nvSpPr>
          <p:cNvPr id="4" name="Slide Number Placeholder 3"/>
          <p:cNvSpPr>
            <a:spLocks noGrp="1"/>
          </p:cNvSpPr>
          <p:nvPr>
            <p:ph type="sldNum" sz="quarter" idx="12"/>
          </p:nvPr>
        </p:nvSpPr>
        <p:spPr/>
        <p:txBody>
          <a:bodyPr/>
          <a:lstStyle/>
          <a:p>
            <a:fld id="{A35B1E83-3AB9-40D0-BD85-A7F15E15F8BD}" type="slidenum">
              <a:rPr lang="en-US" smtClean="0"/>
              <a:pPr/>
              <a:t>1</a:t>
            </a:fld>
            <a:r>
              <a:rPr lang="en-US" sz="1600" dirty="0"/>
              <a:t>/32</a:t>
            </a:r>
          </a:p>
        </p:txBody>
      </p:sp>
      <p:pic>
        <p:nvPicPr>
          <p:cNvPr id="10" name="Picture 9">
            <a:extLst>
              <a:ext uri="{FF2B5EF4-FFF2-40B4-BE49-F238E27FC236}">
                <a16:creationId xmlns:a16="http://schemas.microsoft.com/office/drawing/2014/main" id="{0415B457-066A-A44B-A645-DB73F07781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1869" y="5499539"/>
            <a:ext cx="4574341" cy="1243417"/>
          </a:xfrm>
          <a:prstGeom prst="rect">
            <a:avLst/>
          </a:prstGeom>
        </p:spPr>
      </p:pic>
      <p:pic>
        <p:nvPicPr>
          <p:cNvPr id="11" name="Picture 10">
            <a:extLst>
              <a:ext uri="{FF2B5EF4-FFF2-40B4-BE49-F238E27FC236}">
                <a16:creationId xmlns:a16="http://schemas.microsoft.com/office/drawing/2014/main" id="{196BCBD2-4CA0-9A40-B519-7828FC6779E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24985" y="5843911"/>
            <a:ext cx="1087754" cy="554675"/>
          </a:xfrm>
          <a:prstGeom prst="rect">
            <a:avLst/>
          </a:prstGeom>
          <a:noFill/>
          <a:ln w="9525">
            <a:noFill/>
            <a:miter lim="800000"/>
            <a:headEnd/>
            <a:tailEnd/>
          </a:ln>
        </p:spPr>
      </p:pic>
      <p:cxnSp>
        <p:nvCxnSpPr>
          <p:cNvPr id="13" name="Straight Connector 12">
            <a:extLst>
              <a:ext uri="{FF2B5EF4-FFF2-40B4-BE49-F238E27FC236}">
                <a16:creationId xmlns:a16="http://schemas.microsoft.com/office/drawing/2014/main" id="{558B0EA0-B774-BE4B-A669-30E29F2D7294}"/>
              </a:ext>
            </a:extLst>
          </p:cNvPr>
          <p:cNvCxnSpPr/>
          <p:nvPr/>
        </p:nvCxnSpPr>
        <p:spPr>
          <a:xfrm>
            <a:off x="1966640" y="5735312"/>
            <a:ext cx="825872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pic>
        <p:nvPicPr>
          <p:cNvPr id="14" name="Picture 13" descr="C:\Users\Karl\Downloads\wncg_horz_b_cmyk.tif">
            <a:extLst>
              <a:ext uri="{FF2B5EF4-FFF2-40B4-BE49-F238E27FC236}">
                <a16:creationId xmlns:a16="http://schemas.microsoft.com/office/drawing/2014/main" id="{CDEBF45B-D9A0-CF43-ACAA-B7233BB5673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29624" y="5874763"/>
            <a:ext cx="2078182" cy="5334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91A0122-0808-D044-92F5-2632FCBCE8AB}"/>
              </a:ext>
            </a:extLst>
          </p:cNvPr>
          <p:cNvSpPr txBox="1"/>
          <p:nvPr/>
        </p:nvSpPr>
        <p:spPr>
          <a:xfrm>
            <a:off x="4517776" y="3177705"/>
            <a:ext cx="3156441" cy="2508379"/>
          </a:xfrm>
          <a:prstGeom prst="rect">
            <a:avLst/>
          </a:prstGeom>
          <a:noFill/>
        </p:spPr>
        <p:txBody>
          <a:bodyPr wrap="none" rtlCol="0">
            <a:spAutoFit/>
          </a:bodyPr>
          <a:lstStyle/>
          <a:p>
            <a:pPr algn="ctr">
              <a:lnSpc>
                <a:spcPct val="150000"/>
              </a:lnSpc>
            </a:pPr>
            <a:r>
              <a:rPr lang="en-US" b="1" dirty="0"/>
              <a:t>PhD Committee</a:t>
            </a:r>
          </a:p>
          <a:p>
            <a:pPr algn="ctr"/>
            <a:r>
              <a:rPr lang="en-US" dirty="0"/>
              <a:t>Prof. Jeffrey G.</a:t>
            </a:r>
            <a:r>
              <a:rPr lang="ko-KR" altLang="en-US" dirty="0"/>
              <a:t> </a:t>
            </a:r>
            <a:r>
              <a:rPr lang="en-US" dirty="0"/>
              <a:t>Andrews</a:t>
            </a:r>
          </a:p>
          <a:p>
            <a:pPr algn="ctr"/>
            <a:r>
              <a:rPr lang="en-US" dirty="0"/>
              <a:t>Prof. Brian L. Evans (Supervisor)</a:t>
            </a:r>
          </a:p>
          <a:p>
            <a:pPr algn="ctr"/>
            <a:r>
              <a:rPr lang="en-US" dirty="0"/>
              <a:t>Prof. </a:t>
            </a:r>
            <a:r>
              <a:rPr lang="en-US" dirty="0" err="1"/>
              <a:t>Grani</a:t>
            </a:r>
            <a:r>
              <a:rPr lang="en-US" dirty="0"/>
              <a:t> </a:t>
            </a:r>
            <a:r>
              <a:rPr lang="en-US" dirty="0" err="1"/>
              <a:t>Hanasusanto</a:t>
            </a:r>
            <a:endParaRPr lang="en-US" dirty="0"/>
          </a:p>
          <a:p>
            <a:pPr algn="ctr"/>
            <a:r>
              <a:rPr lang="en-US" dirty="0"/>
              <a:t>Prof. </a:t>
            </a:r>
            <a:r>
              <a:rPr lang="en-US" dirty="0" err="1"/>
              <a:t>Hyeji</a:t>
            </a:r>
            <a:r>
              <a:rPr lang="en-US" dirty="0"/>
              <a:t> Kim</a:t>
            </a:r>
          </a:p>
          <a:p>
            <a:pPr algn="ctr"/>
            <a:r>
              <a:rPr lang="en-US" dirty="0"/>
              <a:t>Prof. Aryan Mokhtari</a:t>
            </a:r>
          </a:p>
          <a:p>
            <a:pPr algn="ctr"/>
            <a:endParaRPr lang="en-US" sz="2400" dirty="0"/>
          </a:p>
          <a:p>
            <a:pPr algn="ctr"/>
            <a:r>
              <a:rPr lang="en-US" sz="1600" dirty="0"/>
              <a:t>June. 7, 2023</a:t>
            </a:r>
          </a:p>
        </p:txBody>
      </p:sp>
      <p:sp>
        <p:nvSpPr>
          <p:cNvPr id="3" name="TextBox 2">
            <a:extLst>
              <a:ext uri="{FF2B5EF4-FFF2-40B4-BE49-F238E27FC236}">
                <a16:creationId xmlns:a16="http://schemas.microsoft.com/office/drawing/2014/main" id="{330E92ED-FBF6-BD4F-AC6E-96442A103CA0}"/>
              </a:ext>
            </a:extLst>
          </p:cNvPr>
          <p:cNvSpPr txBox="1"/>
          <p:nvPr/>
        </p:nvSpPr>
        <p:spPr>
          <a:xfrm>
            <a:off x="4150753" y="2569602"/>
            <a:ext cx="3890489" cy="400110"/>
          </a:xfrm>
          <a:prstGeom prst="rect">
            <a:avLst/>
          </a:prstGeom>
          <a:noFill/>
        </p:spPr>
        <p:txBody>
          <a:bodyPr wrap="none" rtlCol="0">
            <a:spAutoFit/>
          </a:bodyPr>
          <a:lstStyle/>
          <a:p>
            <a:pPr algn="ctr"/>
            <a:r>
              <a:rPr lang="en-US" sz="2000" dirty="0"/>
              <a:t>Yunseong Cho (</a:t>
            </a:r>
            <a:r>
              <a:rPr lang="en-US" sz="2000" dirty="0">
                <a:hlinkClick r:id="rId6"/>
              </a:rPr>
              <a:t>yscho@utexas.edu</a:t>
            </a:r>
            <a:r>
              <a:rPr lang="en-US" sz="2000" dirty="0"/>
              <a:t>)</a:t>
            </a:r>
          </a:p>
        </p:txBody>
      </p:sp>
      <p:pic>
        <p:nvPicPr>
          <p:cNvPr id="2" name="Graphic 1">
            <a:extLst>
              <a:ext uri="{FF2B5EF4-FFF2-40B4-BE49-F238E27FC236}">
                <a16:creationId xmlns:a16="http://schemas.microsoft.com/office/drawing/2014/main" id="{53E74019-130B-1C5C-922A-1FAD51738F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67445" y="5755809"/>
            <a:ext cx="692924" cy="692924"/>
          </a:xfrm>
          <a:prstGeom prst="rect">
            <a:avLst/>
          </a:prstGeom>
        </p:spPr>
      </p:pic>
    </p:spTree>
    <p:extLst>
      <p:ext uri="{BB962C8B-B14F-4D97-AF65-F5344CB8AC3E}">
        <p14:creationId xmlns:p14="http://schemas.microsoft.com/office/powerpoint/2010/main" val="574733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B88A7FA-C8C7-AC47-A934-456EB5A695EE}"/>
              </a:ext>
            </a:extLst>
          </p:cNvPr>
          <p:cNvSpPr>
            <a:spLocks noGrp="1"/>
          </p:cNvSpPr>
          <p:nvPr>
            <p:ph type="ctrTitle"/>
          </p:nvPr>
        </p:nvSpPr>
        <p:spPr>
          <a:xfrm>
            <a:off x="340315" y="800631"/>
            <a:ext cx="11511364" cy="1873760"/>
          </a:xfrm>
        </p:spPr>
        <p:txBody>
          <a:bodyPr>
            <a:noAutofit/>
          </a:bodyPr>
          <a:lstStyle/>
          <a:p>
            <a:r>
              <a:rPr lang="en-US" sz="4000" dirty="0">
                <a:solidFill>
                  <a:srgbClr val="002060"/>
                </a:solidFill>
                <a:latin typeface="Gill Sans MT" charset="0"/>
                <a:ea typeface="Gill Sans MT" charset="0"/>
                <a:cs typeface="Gill Sans MT" charset="0"/>
              </a:rPr>
              <a:t>Coordinated Per-Antenna Maximum Power Minimization for Low-Resolution Systems</a:t>
            </a:r>
            <a:endParaRPr lang="en-US" altLang="ko-KR" sz="2400" dirty="0">
              <a:solidFill>
                <a:srgbClr val="002060"/>
              </a:solidFill>
              <a:latin typeface="Gill Sans MT" charset="0"/>
              <a:ea typeface="Gill Sans MT" charset="0"/>
              <a:cs typeface="Gill Sans MT" charset="0"/>
            </a:endParaRPr>
          </a:p>
        </p:txBody>
      </p:sp>
      <p:sp>
        <p:nvSpPr>
          <p:cNvPr id="16" name="TextBox 15">
            <a:extLst>
              <a:ext uri="{FF2B5EF4-FFF2-40B4-BE49-F238E27FC236}">
                <a16:creationId xmlns:a16="http://schemas.microsoft.com/office/drawing/2014/main" id="{4D8E9043-8488-1545-A9DB-563803D26EB3}"/>
              </a:ext>
            </a:extLst>
          </p:cNvPr>
          <p:cNvSpPr txBox="1"/>
          <p:nvPr/>
        </p:nvSpPr>
        <p:spPr>
          <a:xfrm>
            <a:off x="4653938" y="800631"/>
            <a:ext cx="2884124" cy="523220"/>
          </a:xfrm>
          <a:prstGeom prst="rect">
            <a:avLst/>
          </a:prstGeom>
          <a:noFill/>
        </p:spPr>
        <p:txBody>
          <a:bodyPr wrap="none" rtlCol="0">
            <a:spAutoFit/>
          </a:bodyPr>
          <a:lstStyle/>
          <a:p>
            <a:pPr algn="ctr"/>
            <a:r>
              <a:rPr lang="en-US" sz="2800" b="1" dirty="0">
                <a:latin typeface="Gill Sans MT" charset="0"/>
                <a:ea typeface="Gill Sans MT" charset="0"/>
                <a:cs typeface="Gill Sans MT" charset="0"/>
              </a:rPr>
              <a:t>Contribution #2</a:t>
            </a:r>
            <a:endParaRPr lang="en-US" sz="2800" dirty="0">
              <a:solidFill>
                <a:srgbClr val="00B050"/>
              </a:solidFill>
            </a:endParaRPr>
          </a:p>
        </p:txBody>
      </p:sp>
      <p:sp>
        <p:nvSpPr>
          <p:cNvPr id="9" name="TextBox 8">
            <a:extLst>
              <a:ext uri="{FF2B5EF4-FFF2-40B4-BE49-F238E27FC236}">
                <a16:creationId xmlns:a16="http://schemas.microsoft.com/office/drawing/2014/main" id="{BBA3929D-D01F-1745-8E46-852BC5499AAD}"/>
              </a:ext>
            </a:extLst>
          </p:cNvPr>
          <p:cNvSpPr txBox="1"/>
          <p:nvPr/>
        </p:nvSpPr>
        <p:spPr>
          <a:xfrm>
            <a:off x="2868906" y="6471622"/>
            <a:ext cx="6617324" cy="276999"/>
          </a:xfrm>
          <a:prstGeom prst="rect">
            <a:avLst/>
          </a:prstGeom>
          <a:noFill/>
        </p:spPr>
        <p:txBody>
          <a:bodyPr wrap="none" rtlCol="0">
            <a:spAutoFit/>
          </a:bodyPr>
          <a:lstStyle/>
          <a:p>
            <a:pPr algn="ctr"/>
            <a:r>
              <a:rPr lang="en-US" sz="1200" dirty="0">
                <a:solidFill>
                  <a:schemeClr val="bg1"/>
                </a:solidFill>
              </a:rPr>
              <a:t>Contribution #2: Coordinated Per-Antenna Maximum Power Minimization for Low-Resolution Systems</a:t>
            </a:r>
          </a:p>
        </p:txBody>
      </p:sp>
      <p:sp>
        <p:nvSpPr>
          <p:cNvPr id="11" name="Rectangle 10">
            <a:extLst>
              <a:ext uri="{FF2B5EF4-FFF2-40B4-BE49-F238E27FC236}">
                <a16:creationId xmlns:a16="http://schemas.microsoft.com/office/drawing/2014/main" id="{2A7B5365-5120-C24C-8A50-BF0B1F945778}"/>
              </a:ext>
            </a:extLst>
          </p:cNvPr>
          <p:cNvSpPr/>
          <p:nvPr/>
        </p:nvSpPr>
        <p:spPr>
          <a:xfrm>
            <a:off x="565725" y="5472625"/>
            <a:ext cx="11511364" cy="95410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[1] Yunseong Cho, </a:t>
            </a:r>
            <a:r>
              <a:rPr lang="en-US" sz="1400" dirty="0" err="1">
                <a:latin typeface="Times New Roman" panose="02020603050405020304" pitchFamily="18" charset="0"/>
                <a:cs typeface="Times New Roman" panose="02020603050405020304" pitchFamily="18" charset="0"/>
              </a:rPr>
              <a:t>Jinseok</a:t>
            </a:r>
            <a:r>
              <a:rPr lang="en-US" sz="1400" dirty="0">
                <a:latin typeface="Times New Roman" panose="02020603050405020304" pitchFamily="18" charset="0"/>
                <a:cs typeface="Times New Roman" panose="02020603050405020304" pitchFamily="18" charset="0"/>
              </a:rPr>
              <a:t> Choi, and Brian L. Evans, “Coordinated Per-Antenna Power Minimization for Multicell Massive MIMO Systems with Low-Resolution Data Converters”, submitted to </a:t>
            </a:r>
            <a:r>
              <a:rPr lang="en-US" sz="1400" i="1" dirty="0">
                <a:latin typeface="Times New Roman" panose="02020603050405020304" pitchFamily="18" charset="0"/>
                <a:cs typeface="Times New Roman" panose="02020603050405020304" pitchFamily="18" charset="0"/>
              </a:rPr>
              <a:t>IEEE Transactions on Communications</a:t>
            </a:r>
            <a:r>
              <a:rPr lang="en-US" sz="1400" dirty="0">
                <a:latin typeface="Times New Roman" panose="02020603050405020304" pitchFamily="18" charset="0"/>
                <a:cs typeface="Times New Roman" panose="02020603050405020304" pitchFamily="18" charset="0"/>
              </a:rPr>
              <a:t>.</a:t>
            </a:r>
            <a:endParaRPr lang="en-US" sz="1400" dirty="0"/>
          </a:p>
          <a:p>
            <a:r>
              <a:rPr lang="en-US" sz="1400" dirty="0">
                <a:latin typeface="Times New Roman" panose="02020603050405020304" pitchFamily="18" charset="0"/>
                <a:cs typeface="Times New Roman" panose="02020603050405020304" pitchFamily="18" charset="0"/>
              </a:rPr>
              <a:t>[2] Yunseong Cho, </a:t>
            </a:r>
            <a:r>
              <a:rPr lang="en-US" sz="1400" dirty="0" err="1">
                <a:latin typeface="Times New Roman" panose="02020603050405020304" pitchFamily="18" charset="0"/>
                <a:cs typeface="Times New Roman" panose="02020603050405020304" pitchFamily="18" charset="0"/>
              </a:rPr>
              <a:t>Jinseok</a:t>
            </a:r>
            <a:r>
              <a:rPr lang="en-US" sz="1400" dirty="0">
                <a:latin typeface="Times New Roman" panose="02020603050405020304" pitchFamily="18" charset="0"/>
                <a:cs typeface="Times New Roman" panose="02020603050405020304" pitchFamily="18" charset="0"/>
              </a:rPr>
              <a:t> Choi, and Brian L. Evans, “Coordinated Beamforming in Quantized Massive MIMO Systems with Per-Antenna Constraints”, </a:t>
            </a:r>
            <a:r>
              <a:rPr lang="en-US" sz="1400" i="1" dirty="0">
                <a:latin typeface="Times New Roman" panose="02020603050405020304" pitchFamily="18" charset="0"/>
                <a:cs typeface="Times New Roman" panose="02020603050405020304" pitchFamily="18" charset="0"/>
              </a:rPr>
              <a:t>IEEE Wireless Communications and Networking Conference (WCNC)</a:t>
            </a:r>
            <a:r>
              <a:rPr lang="en-US" sz="1400" dirty="0">
                <a:latin typeface="Times New Roman" panose="02020603050405020304" pitchFamily="18" charset="0"/>
                <a:cs typeface="Times New Roman" panose="02020603050405020304" pitchFamily="18" charset="0"/>
              </a:rPr>
              <a:t>, Apr. 2022</a:t>
            </a:r>
            <a:endParaRPr lang="en-US" sz="1400" dirty="0"/>
          </a:p>
        </p:txBody>
      </p:sp>
      <p:sp>
        <p:nvSpPr>
          <p:cNvPr id="14" name="Rectangle 13">
            <a:extLst>
              <a:ext uri="{FF2B5EF4-FFF2-40B4-BE49-F238E27FC236}">
                <a16:creationId xmlns:a16="http://schemas.microsoft.com/office/drawing/2014/main" id="{1C70AA7A-B911-244B-803F-796DB2C422BE}"/>
              </a:ext>
            </a:extLst>
          </p:cNvPr>
          <p:cNvSpPr/>
          <p:nvPr/>
        </p:nvSpPr>
        <p:spPr>
          <a:xfrm>
            <a:off x="617352" y="6120446"/>
            <a:ext cx="11459737" cy="276999"/>
          </a:xfrm>
          <a:prstGeom prst="rect">
            <a:avLst/>
          </a:prstGeom>
        </p:spPr>
        <p:txBody>
          <a:bodyPr wrap="square">
            <a:spAutoFit/>
          </a:bodyPr>
          <a:lstStyle/>
          <a:p>
            <a:endParaRPr lang="en-US" sz="1200" dirty="0"/>
          </a:p>
        </p:txBody>
      </p:sp>
      <p:sp>
        <p:nvSpPr>
          <p:cNvPr id="5" name="Slide Number Placeholder 3">
            <a:extLst>
              <a:ext uri="{FF2B5EF4-FFF2-40B4-BE49-F238E27FC236}">
                <a16:creationId xmlns:a16="http://schemas.microsoft.com/office/drawing/2014/main" id="{EFEEBA15-CCC6-95EF-779A-53F5A107A590}"/>
              </a:ext>
            </a:extLst>
          </p:cNvPr>
          <p:cNvSpPr>
            <a:spLocks noGrp="1"/>
          </p:cNvSpPr>
          <p:nvPr>
            <p:ph type="sldNum" sz="quarter" idx="12"/>
          </p:nvPr>
        </p:nvSpPr>
        <p:spPr>
          <a:xfrm>
            <a:off x="9237890" y="6427560"/>
            <a:ext cx="2743200" cy="365125"/>
          </a:xfrm>
        </p:spPr>
        <p:txBody>
          <a:bodyPr/>
          <a:lstStyle/>
          <a:p>
            <a:fld id="{A35B1E83-3AB9-40D0-BD85-A7F15E15F8BD}" type="slidenum">
              <a:rPr lang="en-US" smtClean="0"/>
              <a:pPr/>
              <a:t>10</a:t>
            </a:fld>
            <a:r>
              <a:rPr lang="en-US" sz="1600" dirty="0"/>
              <a:t>/32</a:t>
            </a:r>
          </a:p>
        </p:txBody>
      </p:sp>
      <p:pic>
        <p:nvPicPr>
          <p:cNvPr id="27" name="Picture 26">
            <a:extLst>
              <a:ext uri="{FF2B5EF4-FFF2-40B4-BE49-F238E27FC236}">
                <a16:creationId xmlns:a16="http://schemas.microsoft.com/office/drawing/2014/main" id="{C8C136F0-2FC1-DE2D-A44B-9431A268976B}"/>
              </a:ext>
            </a:extLst>
          </p:cNvPr>
          <p:cNvPicPr>
            <a:picLocks noChangeAspect="1"/>
          </p:cNvPicPr>
          <p:nvPr/>
        </p:nvPicPr>
        <p:blipFill>
          <a:blip r:embed="rId2"/>
          <a:stretch>
            <a:fillRect/>
          </a:stretch>
        </p:blipFill>
        <p:spPr>
          <a:xfrm>
            <a:off x="3682764" y="2549253"/>
            <a:ext cx="4826466" cy="2814267"/>
          </a:xfrm>
          <a:prstGeom prst="rect">
            <a:avLst/>
          </a:prstGeom>
        </p:spPr>
      </p:pic>
    </p:spTree>
    <p:extLst>
      <p:ext uri="{BB962C8B-B14F-4D97-AF65-F5344CB8AC3E}">
        <p14:creationId xmlns:p14="http://schemas.microsoft.com/office/powerpoint/2010/main" val="3882720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BB3F-5C64-2C43-B1AD-111EAC14D13F}"/>
              </a:ext>
            </a:extLst>
          </p:cNvPr>
          <p:cNvSpPr>
            <a:spLocks noGrp="1"/>
          </p:cNvSpPr>
          <p:nvPr>
            <p:ph type="title"/>
          </p:nvPr>
        </p:nvSpPr>
        <p:spPr>
          <a:xfrm>
            <a:off x="406400" y="115887"/>
            <a:ext cx="10437948" cy="549275"/>
          </a:xfrm>
        </p:spPr>
        <p:txBody>
          <a:bodyPr>
            <a:normAutofit/>
          </a:bodyPr>
          <a:lstStyle/>
          <a:p>
            <a:r>
              <a:rPr lang="en-US" sz="2800" dirty="0">
                <a:latin typeface="Gill Sans MT" panose="020B0502020104020203" pitchFamily="34" charset="77"/>
              </a:rPr>
              <a:t>Motivation: Maximum Power Minimization</a:t>
            </a:r>
          </a:p>
        </p:txBody>
      </p:sp>
      <p:sp>
        <p:nvSpPr>
          <p:cNvPr id="4" name="Slide Number Placeholder 3">
            <a:extLst>
              <a:ext uri="{FF2B5EF4-FFF2-40B4-BE49-F238E27FC236}">
                <a16:creationId xmlns:a16="http://schemas.microsoft.com/office/drawing/2014/main" id="{B770381A-DD63-1145-82BA-7F5B81734171}"/>
              </a:ext>
            </a:extLst>
          </p:cNvPr>
          <p:cNvSpPr>
            <a:spLocks noGrp="1"/>
          </p:cNvSpPr>
          <p:nvPr>
            <p:ph type="sldNum" sz="quarter" idx="12"/>
          </p:nvPr>
        </p:nvSpPr>
        <p:spPr/>
        <p:txBody>
          <a:bodyPr/>
          <a:lstStyle/>
          <a:p>
            <a:fld id="{A35B1E83-3AB9-40D0-BD85-A7F15E15F8BD}" type="slidenum">
              <a:rPr lang="en-US" smtClean="0"/>
              <a:pPr/>
              <a:t>11</a:t>
            </a:fld>
            <a:r>
              <a:rPr lang="en-US" sz="1600" dirty="0"/>
              <a:t>/32</a:t>
            </a:r>
          </a:p>
        </p:txBody>
      </p:sp>
      <p:sp>
        <p:nvSpPr>
          <p:cNvPr id="125" name="TextBox 124">
            <a:extLst>
              <a:ext uri="{FF2B5EF4-FFF2-40B4-BE49-F238E27FC236}">
                <a16:creationId xmlns:a16="http://schemas.microsoft.com/office/drawing/2014/main" id="{F0A2697E-B31C-2F4F-8E50-C6CD22CAECB7}"/>
              </a:ext>
            </a:extLst>
          </p:cNvPr>
          <p:cNvSpPr txBox="1"/>
          <p:nvPr/>
        </p:nvSpPr>
        <p:spPr>
          <a:xfrm>
            <a:off x="1862544" y="4001023"/>
            <a:ext cx="8746946" cy="1884683"/>
          </a:xfrm>
          <a:prstGeom prst="rect">
            <a:avLst/>
          </a:prstGeom>
          <a:noFill/>
        </p:spPr>
        <p:txBody>
          <a:bodyPr wrap="none" rtlCol="0">
            <a:spAutoFit/>
          </a:bodyPr>
          <a:lstStyle/>
          <a:p>
            <a:pPr marL="342900" indent="-342900">
              <a:lnSpc>
                <a:spcPct val="150000"/>
              </a:lnSpc>
              <a:buFont typeface="Wingdings" pitchFamily="2" charset="2"/>
              <a:buChar char="q"/>
            </a:pPr>
            <a:r>
              <a:rPr lang="en-US" sz="2000" dirty="0">
                <a:latin typeface="Gill Sans MT" panose="020B0502020104020203" pitchFamily="34" charset="77"/>
              </a:rPr>
              <a:t>Per-Antenna Level Power Constraints</a:t>
            </a:r>
          </a:p>
          <a:p>
            <a:pPr marL="800100" lvl="1" indent="-342900">
              <a:lnSpc>
                <a:spcPct val="150000"/>
              </a:lnSpc>
              <a:buFont typeface="Arial" panose="020B0604020202020204" pitchFamily="34" charset="0"/>
              <a:buChar char="•"/>
            </a:pPr>
            <a:r>
              <a:rPr lang="en-US" sz="2000" dirty="0"/>
              <a:t>Limit antenna powers</a:t>
            </a:r>
            <a:r>
              <a:rPr lang="ko-KR" altLang="en-US" sz="2000" dirty="0"/>
              <a:t> </a:t>
            </a:r>
            <a:r>
              <a:rPr lang="en-US" altLang="ko-KR" sz="2000" dirty="0"/>
              <a:t>to achieve energy efficiency and realistic deployment</a:t>
            </a:r>
          </a:p>
          <a:p>
            <a:pPr marL="800100" lvl="1" indent="-342900">
              <a:lnSpc>
                <a:spcPct val="150000"/>
              </a:lnSpc>
              <a:buFont typeface="Arial" panose="020B0604020202020204" pitchFamily="34" charset="0"/>
              <a:buChar char="•"/>
            </a:pPr>
            <a:r>
              <a:rPr lang="en-US" sz="2000" dirty="0"/>
              <a:t>Avoid nonlinear and inefficient power amplification</a:t>
            </a:r>
          </a:p>
          <a:p>
            <a:pPr marL="800100" lvl="1" indent="-342900">
              <a:lnSpc>
                <a:spcPct val="150000"/>
              </a:lnSpc>
              <a:buFont typeface="Arial" panose="020B0604020202020204" pitchFamily="34" charset="0"/>
              <a:buChar char="•"/>
            </a:pPr>
            <a:r>
              <a:rPr lang="en-US" sz="2000" dirty="0"/>
              <a:t>Place less burden on power amplifiers and electronics</a:t>
            </a:r>
          </a:p>
        </p:txBody>
      </p:sp>
      <p:sp>
        <p:nvSpPr>
          <p:cNvPr id="11" name="Rectangle 10">
            <a:extLst>
              <a:ext uri="{FF2B5EF4-FFF2-40B4-BE49-F238E27FC236}">
                <a16:creationId xmlns:a16="http://schemas.microsoft.com/office/drawing/2014/main" id="{7E1D5BD0-4AE0-7A24-F406-7FD19CD41376}"/>
              </a:ext>
            </a:extLst>
          </p:cNvPr>
          <p:cNvSpPr/>
          <p:nvPr/>
        </p:nvSpPr>
        <p:spPr>
          <a:xfrm>
            <a:off x="416772" y="6117381"/>
            <a:ext cx="11629391" cy="27699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[1] A. </a:t>
            </a:r>
            <a:r>
              <a:rPr lang="en-US" sz="1200" dirty="0" err="1">
                <a:latin typeface="Times New Roman" panose="02020603050405020304" pitchFamily="18" charset="0"/>
                <a:cs typeface="Times New Roman" panose="02020603050405020304" pitchFamily="18" charset="0"/>
              </a:rPr>
              <a:t>Vasjanov</a:t>
            </a:r>
            <a:r>
              <a:rPr lang="en-US" sz="1200" dirty="0">
                <a:latin typeface="Times New Roman" panose="02020603050405020304" pitchFamily="18" charset="0"/>
                <a:cs typeface="Times New Roman" panose="02020603050405020304" pitchFamily="18" charset="0"/>
              </a:rPr>
              <a:t> and V. </a:t>
            </a:r>
            <a:r>
              <a:rPr lang="en-US" sz="1200" dirty="0" err="1">
                <a:latin typeface="Times New Roman" panose="02020603050405020304" pitchFamily="18" charset="0"/>
                <a:cs typeface="Times New Roman" panose="02020603050405020304" pitchFamily="18" charset="0"/>
              </a:rPr>
              <a:t>Barzdenas</a:t>
            </a:r>
            <a:r>
              <a:rPr lang="en-US" sz="1200" dirty="0">
                <a:latin typeface="Times New Roman" panose="02020603050405020304" pitchFamily="18" charset="0"/>
                <a:cs typeface="Times New Roman" panose="02020603050405020304" pitchFamily="18" charset="0"/>
              </a:rPr>
              <a:t>, “A Review of Advanced CMOS RF Power Amplifier Architecture Trends for Low Power 5g Wireless Networks”, Electronics, vol. 7, no. 11, 2018</a:t>
            </a:r>
          </a:p>
        </p:txBody>
      </p:sp>
      <p:grpSp>
        <p:nvGrpSpPr>
          <p:cNvPr id="19" name="Group 18">
            <a:extLst>
              <a:ext uri="{FF2B5EF4-FFF2-40B4-BE49-F238E27FC236}">
                <a16:creationId xmlns:a16="http://schemas.microsoft.com/office/drawing/2014/main" id="{1981EA75-CD55-99CE-5A72-BD5E124034B9}"/>
              </a:ext>
            </a:extLst>
          </p:cNvPr>
          <p:cNvGrpSpPr/>
          <p:nvPr/>
        </p:nvGrpSpPr>
        <p:grpSpPr>
          <a:xfrm>
            <a:off x="5918023" y="463620"/>
            <a:ext cx="5252561" cy="3598244"/>
            <a:chOff x="6313238" y="332344"/>
            <a:chExt cx="4443548" cy="2957981"/>
          </a:xfrm>
        </p:grpSpPr>
        <p:pic>
          <p:nvPicPr>
            <p:cNvPr id="14" name="Picture 13" descr="A picture containing radar chart&#10;&#10;Description automatically generated">
              <a:extLst>
                <a:ext uri="{FF2B5EF4-FFF2-40B4-BE49-F238E27FC236}">
                  <a16:creationId xmlns:a16="http://schemas.microsoft.com/office/drawing/2014/main" id="{6EDD240C-618E-CB6B-322A-3FC27465BB75}"/>
                </a:ext>
              </a:extLst>
            </p:cNvPr>
            <p:cNvPicPr>
              <a:picLocks noChangeAspect="1"/>
            </p:cNvPicPr>
            <p:nvPr/>
          </p:nvPicPr>
          <p:blipFill rotWithShape="1">
            <a:blip r:embed="rId3">
              <a:extLst>
                <a:ext uri="{28A0092B-C50C-407E-A947-70E740481C1C}">
                  <a14:useLocalDpi xmlns:a14="http://schemas.microsoft.com/office/drawing/2010/main" val="0"/>
                </a:ext>
              </a:extLst>
            </a:blip>
            <a:srcRect l="44857"/>
            <a:stretch/>
          </p:blipFill>
          <p:spPr>
            <a:xfrm>
              <a:off x="6400800" y="332344"/>
              <a:ext cx="4355986" cy="2957981"/>
            </a:xfrm>
            <a:prstGeom prst="rect">
              <a:avLst/>
            </a:prstGeom>
          </p:spPr>
        </p:pic>
        <p:sp>
          <p:nvSpPr>
            <p:cNvPr id="16" name="Rectangle 15">
              <a:extLst>
                <a:ext uri="{FF2B5EF4-FFF2-40B4-BE49-F238E27FC236}">
                  <a16:creationId xmlns:a16="http://schemas.microsoft.com/office/drawing/2014/main" id="{3AAC7275-B359-15E6-B451-D0BF5F0F39E4}"/>
                </a:ext>
              </a:extLst>
            </p:cNvPr>
            <p:cNvSpPr/>
            <p:nvPr/>
          </p:nvSpPr>
          <p:spPr>
            <a:xfrm>
              <a:off x="6313238" y="680784"/>
              <a:ext cx="1400813" cy="100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68D54D63-6F54-842B-317A-9A77076F81EE}"/>
              </a:ext>
            </a:extLst>
          </p:cNvPr>
          <p:cNvGrpSpPr/>
          <p:nvPr/>
        </p:nvGrpSpPr>
        <p:grpSpPr>
          <a:xfrm>
            <a:off x="1365518" y="1746348"/>
            <a:ext cx="4025900" cy="1399064"/>
            <a:chOff x="577849" y="1332528"/>
            <a:chExt cx="4025900" cy="1399064"/>
          </a:xfrm>
        </p:grpSpPr>
        <p:pic>
          <p:nvPicPr>
            <p:cNvPr id="5" name="Picture 4" descr="A picture containing font, line, diagram, white&#10;&#10;Description automatically generated">
              <a:extLst>
                <a:ext uri="{FF2B5EF4-FFF2-40B4-BE49-F238E27FC236}">
                  <a16:creationId xmlns:a16="http://schemas.microsoft.com/office/drawing/2014/main" id="{311DC4CA-20D3-38FF-9D3E-5A1BAFB9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849" y="1372692"/>
              <a:ext cx="4025900" cy="1358900"/>
            </a:xfrm>
            <a:prstGeom prst="rect">
              <a:avLst/>
            </a:prstGeom>
          </p:spPr>
        </p:pic>
        <p:sp>
          <p:nvSpPr>
            <p:cNvPr id="17" name="Rectangle 16">
              <a:extLst>
                <a:ext uri="{FF2B5EF4-FFF2-40B4-BE49-F238E27FC236}">
                  <a16:creationId xmlns:a16="http://schemas.microsoft.com/office/drawing/2014/main" id="{A6748FEF-1E47-0721-5007-777EC134E646}"/>
                </a:ext>
              </a:extLst>
            </p:cNvPr>
            <p:cNvSpPr/>
            <p:nvPr/>
          </p:nvSpPr>
          <p:spPr>
            <a:xfrm rot="1741046">
              <a:off x="2532017" y="1332528"/>
              <a:ext cx="255414" cy="365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84628150-0025-CF7C-7C40-6461FAFAA15F}"/>
              </a:ext>
            </a:extLst>
          </p:cNvPr>
          <p:cNvSpPr txBox="1"/>
          <p:nvPr/>
        </p:nvSpPr>
        <p:spPr>
          <a:xfrm>
            <a:off x="2868906" y="6471622"/>
            <a:ext cx="6617324" cy="276999"/>
          </a:xfrm>
          <a:prstGeom prst="rect">
            <a:avLst/>
          </a:prstGeom>
          <a:noFill/>
        </p:spPr>
        <p:txBody>
          <a:bodyPr wrap="none" rtlCol="0">
            <a:spAutoFit/>
          </a:bodyPr>
          <a:lstStyle/>
          <a:p>
            <a:pPr algn="ctr"/>
            <a:r>
              <a:rPr lang="en-US" sz="1200" dirty="0">
                <a:solidFill>
                  <a:schemeClr val="bg1"/>
                </a:solidFill>
              </a:rPr>
              <a:t>Contribution #2: Coordinated Per-Antenna Maximum Power Minimization for Low-Resolution Systems</a:t>
            </a:r>
          </a:p>
        </p:txBody>
      </p:sp>
    </p:spTree>
    <p:extLst>
      <p:ext uri="{BB962C8B-B14F-4D97-AF65-F5344CB8AC3E}">
        <p14:creationId xmlns:p14="http://schemas.microsoft.com/office/powerpoint/2010/main" val="225840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BB3F-5C64-2C43-B1AD-111EAC14D13F}"/>
              </a:ext>
            </a:extLst>
          </p:cNvPr>
          <p:cNvSpPr>
            <a:spLocks noGrp="1"/>
          </p:cNvSpPr>
          <p:nvPr>
            <p:ph type="title"/>
          </p:nvPr>
        </p:nvSpPr>
        <p:spPr>
          <a:xfrm>
            <a:off x="406400" y="115887"/>
            <a:ext cx="10437948" cy="549275"/>
          </a:xfrm>
        </p:spPr>
        <p:txBody>
          <a:bodyPr>
            <a:normAutofit/>
          </a:bodyPr>
          <a:lstStyle/>
          <a:p>
            <a:r>
              <a:rPr lang="en-US" sz="2800" dirty="0">
                <a:latin typeface="Gill Sans MT" charset="0"/>
                <a:ea typeface="Gill Sans MT" charset="0"/>
                <a:cs typeface="Gill Sans MT" charset="0"/>
              </a:rPr>
              <a:t>Background</a:t>
            </a:r>
            <a:endParaRPr lang="en-US" sz="2800" dirty="0">
              <a:latin typeface="Gill Sans MT" panose="020B0502020104020203" pitchFamily="34" charset="77"/>
            </a:endParaRPr>
          </a:p>
        </p:txBody>
      </p:sp>
      <p:sp>
        <p:nvSpPr>
          <p:cNvPr id="4" name="Slide Number Placeholder 3">
            <a:extLst>
              <a:ext uri="{FF2B5EF4-FFF2-40B4-BE49-F238E27FC236}">
                <a16:creationId xmlns:a16="http://schemas.microsoft.com/office/drawing/2014/main" id="{B770381A-DD63-1145-82BA-7F5B81734171}"/>
              </a:ext>
            </a:extLst>
          </p:cNvPr>
          <p:cNvSpPr>
            <a:spLocks noGrp="1"/>
          </p:cNvSpPr>
          <p:nvPr>
            <p:ph type="sldNum" sz="quarter" idx="12"/>
          </p:nvPr>
        </p:nvSpPr>
        <p:spPr/>
        <p:txBody>
          <a:bodyPr/>
          <a:lstStyle/>
          <a:p>
            <a:fld id="{A35B1E83-3AB9-40D0-BD85-A7F15E15F8BD}" type="slidenum">
              <a:rPr lang="en-US" smtClean="0"/>
              <a:pPr/>
              <a:t>12</a:t>
            </a:fld>
            <a:r>
              <a:rPr lang="en-US" sz="1600" dirty="0"/>
              <a:t>/32</a:t>
            </a:r>
          </a:p>
        </p:txBody>
      </p:sp>
      <p:sp>
        <p:nvSpPr>
          <p:cNvPr id="125" name="TextBox 124">
            <a:extLst>
              <a:ext uri="{FF2B5EF4-FFF2-40B4-BE49-F238E27FC236}">
                <a16:creationId xmlns:a16="http://schemas.microsoft.com/office/drawing/2014/main" id="{F0A2697E-B31C-2F4F-8E50-C6CD22CAECB7}"/>
              </a:ext>
            </a:extLst>
          </p:cNvPr>
          <p:cNvSpPr txBox="1"/>
          <p:nvPr/>
        </p:nvSpPr>
        <p:spPr>
          <a:xfrm>
            <a:off x="477840" y="855542"/>
            <a:ext cx="8998531" cy="1843966"/>
          </a:xfrm>
          <a:prstGeom prst="rect">
            <a:avLst/>
          </a:prstGeom>
          <a:noFill/>
        </p:spPr>
        <p:txBody>
          <a:bodyPr wrap="square" rtlCol="0">
            <a:spAutoFit/>
          </a:bodyPr>
          <a:lstStyle/>
          <a:p>
            <a:pPr marL="285750" indent="-285750">
              <a:lnSpc>
                <a:spcPct val="150000"/>
              </a:lnSpc>
              <a:buFont typeface="Wingdings" pitchFamily="2" charset="2"/>
              <a:buChar char="q"/>
            </a:pPr>
            <a:r>
              <a:rPr lang="en-US" sz="2400" dirty="0">
                <a:latin typeface="Gill Sans MT" panose="020B0502020104020203" pitchFamily="34" charset="77"/>
              </a:rPr>
              <a:t> Problem: Minimize maximum transmit power with target SQINR</a:t>
            </a:r>
          </a:p>
          <a:p>
            <a:pPr marL="742950" lvl="1" indent="-285750">
              <a:lnSpc>
                <a:spcPct val="150000"/>
              </a:lnSpc>
              <a:buFont typeface="Arial" panose="020B0604020202020204" pitchFamily="34" charset="0"/>
              <a:buChar char="•"/>
            </a:pPr>
            <a:r>
              <a:rPr lang="en-US" dirty="0"/>
              <a:t>Quantization noise from low-resolution (low-power) ADCs and DACs</a:t>
            </a:r>
          </a:p>
          <a:p>
            <a:pPr marL="742950" lvl="1" indent="-285750">
              <a:lnSpc>
                <a:spcPct val="150000"/>
              </a:lnSpc>
              <a:buFont typeface="Arial" panose="020B0604020202020204" pitchFamily="34" charset="0"/>
              <a:buChar char="•"/>
            </a:pPr>
            <a:r>
              <a:rPr lang="en-US" altLang="ko-KR" dirty="0"/>
              <a:t>Thermal noise as well as i</a:t>
            </a:r>
            <a:r>
              <a:rPr lang="en-US" dirty="0"/>
              <a:t>ntra-cell</a:t>
            </a:r>
            <a:r>
              <a:rPr lang="en-US" altLang="ko-KR" dirty="0"/>
              <a:t>,</a:t>
            </a:r>
            <a:r>
              <a:rPr lang="en-US" dirty="0"/>
              <a:t> and inter-cell interference</a:t>
            </a:r>
          </a:p>
          <a:p>
            <a:pPr marL="742950" lvl="1" indent="-285750">
              <a:lnSpc>
                <a:spcPct val="150000"/>
              </a:lnSpc>
              <a:buFont typeface="Arial" panose="020B0604020202020204" pitchFamily="34" charset="0"/>
              <a:buChar char="•"/>
            </a:pPr>
            <a:r>
              <a:rPr lang="en-US" dirty="0"/>
              <a:t>Per-antenna level power constraints</a:t>
            </a:r>
          </a:p>
        </p:txBody>
      </p:sp>
      <p:sp>
        <p:nvSpPr>
          <p:cNvPr id="8" name="TextBox 7">
            <a:extLst>
              <a:ext uri="{FF2B5EF4-FFF2-40B4-BE49-F238E27FC236}">
                <a16:creationId xmlns:a16="http://schemas.microsoft.com/office/drawing/2014/main" id="{6A2779CA-5297-FD34-92E3-C8F3BDD73152}"/>
              </a:ext>
            </a:extLst>
          </p:cNvPr>
          <p:cNvSpPr txBox="1"/>
          <p:nvPr/>
        </p:nvSpPr>
        <p:spPr>
          <a:xfrm>
            <a:off x="481660" y="2699508"/>
            <a:ext cx="9163983" cy="1843966"/>
          </a:xfrm>
          <a:prstGeom prst="rect">
            <a:avLst/>
          </a:prstGeom>
          <a:noFill/>
        </p:spPr>
        <p:txBody>
          <a:bodyPr wrap="square">
            <a:spAutoFit/>
          </a:bodyPr>
          <a:lstStyle/>
          <a:p>
            <a:pPr marL="342900" indent="-342900">
              <a:lnSpc>
                <a:spcPct val="150000"/>
              </a:lnSpc>
              <a:buFont typeface="Wingdings" pitchFamily="2" charset="2"/>
              <a:buChar char="q"/>
            </a:pPr>
            <a:r>
              <a:rPr lang="en-US" sz="2400" dirty="0">
                <a:latin typeface="Gill Sans MT" panose="020B0502020104020203" pitchFamily="34" charset="77"/>
              </a:rPr>
              <a:t>Solution: Opt. power control (uplink) &amp; beamformer (downlink)</a:t>
            </a:r>
          </a:p>
          <a:p>
            <a:pPr marL="742950" lvl="1" indent="-285750">
              <a:lnSpc>
                <a:spcPct val="150000"/>
              </a:lnSpc>
              <a:buFont typeface="Arial" panose="020B0604020202020204" pitchFamily="34" charset="0"/>
              <a:buChar char="•"/>
            </a:pPr>
            <a:r>
              <a:rPr lang="en-US" dirty="0"/>
              <a:t>Minimize peak transmit power with target SQINR</a:t>
            </a:r>
          </a:p>
          <a:p>
            <a:pPr marL="742950" lvl="1" indent="-285750">
              <a:lnSpc>
                <a:spcPct val="150000"/>
              </a:lnSpc>
              <a:buFont typeface="Arial" panose="020B0604020202020204" pitchFamily="34" charset="0"/>
              <a:buChar char="•"/>
            </a:pPr>
            <a:r>
              <a:rPr lang="en-US" dirty="0"/>
              <a:t>Use strong duality between our uplink and downlink formulations</a:t>
            </a:r>
          </a:p>
          <a:p>
            <a:pPr marL="742950" lvl="1" indent="-285750">
              <a:lnSpc>
                <a:spcPct val="150000"/>
              </a:lnSpc>
              <a:buFont typeface="Arial" panose="020B0604020202020204" pitchFamily="34" charset="0"/>
              <a:buChar char="•"/>
            </a:pPr>
            <a:r>
              <a:rPr lang="en-US" dirty="0"/>
              <a:t>Iterative optimization between uplink and downlink solutions</a:t>
            </a:r>
          </a:p>
        </p:txBody>
      </p:sp>
      <p:pic>
        <p:nvPicPr>
          <p:cNvPr id="21" name="Picture 20" descr="A picture containing radar chart&#10;&#10;Description automatically generated">
            <a:extLst>
              <a:ext uri="{FF2B5EF4-FFF2-40B4-BE49-F238E27FC236}">
                <a16:creationId xmlns:a16="http://schemas.microsoft.com/office/drawing/2014/main" id="{ACD361C4-216A-2596-4EE4-580147598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676" y="4188179"/>
            <a:ext cx="5862692" cy="2195318"/>
          </a:xfrm>
          <a:prstGeom prst="rect">
            <a:avLst/>
          </a:prstGeom>
        </p:spPr>
      </p:pic>
      <p:sp>
        <p:nvSpPr>
          <p:cNvPr id="5" name="TextBox 4">
            <a:extLst>
              <a:ext uri="{FF2B5EF4-FFF2-40B4-BE49-F238E27FC236}">
                <a16:creationId xmlns:a16="http://schemas.microsoft.com/office/drawing/2014/main" id="{29A0EBFD-E23B-E44F-85DB-F7668711D6AE}"/>
              </a:ext>
            </a:extLst>
          </p:cNvPr>
          <p:cNvSpPr txBox="1"/>
          <p:nvPr/>
        </p:nvSpPr>
        <p:spPr>
          <a:xfrm>
            <a:off x="2868906" y="6471622"/>
            <a:ext cx="6617324" cy="276999"/>
          </a:xfrm>
          <a:prstGeom prst="rect">
            <a:avLst/>
          </a:prstGeom>
          <a:noFill/>
        </p:spPr>
        <p:txBody>
          <a:bodyPr wrap="none" rtlCol="0">
            <a:spAutoFit/>
          </a:bodyPr>
          <a:lstStyle/>
          <a:p>
            <a:pPr algn="ctr"/>
            <a:r>
              <a:rPr lang="en-US" sz="1200" dirty="0">
                <a:solidFill>
                  <a:schemeClr val="bg1"/>
                </a:solidFill>
              </a:rPr>
              <a:t>Contribution #2: Coordinated Per-Antenna Maximum Power Minimization for Low-Resolution Systems</a:t>
            </a:r>
          </a:p>
        </p:txBody>
      </p:sp>
    </p:spTree>
    <p:extLst>
      <p:ext uri="{BB962C8B-B14F-4D97-AF65-F5344CB8AC3E}">
        <p14:creationId xmlns:p14="http://schemas.microsoft.com/office/powerpoint/2010/main" val="831988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515233B-BC9F-5046-B422-704B2E11702F}"/>
              </a:ext>
            </a:extLst>
          </p:cNvPr>
          <p:cNvSpPr/>
          <p:nvPr/>
        </p:nvSpPr>
        <p:spPr>
          <a:xfrm>
            <a:off x="1131850" y="1713540"/>
            <a:ext cx="4676207" cy="14799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3403" y="101629"/>
            <a:ext cx="10437948" cy="549275"/>
          </a:xfrm>
        </p:spPr>
        <p:txBody>
          <a:bodyPr>
            <a:normAutofit/>
          </a:bodyPr>
          <a:lstStyle/>
          <a:p>
            <a:r>
              <a:rPr lang="en-US" sz="2800" dirty="0">
                <a:latin typeface="Gill Sans MT" charset="0"/>
                <a:ea typeface="Gill Sans MT" charset="0"/>
                <a:cs typeface="Gill Sans MT" charset="0"/>
              </a:rPr>
              <a:t>Problem Formulation</a:t>
            </a:r>
            <a:endParaRPr lang="en-US" sz="2400" dirty="0">
              <a:latin typeface="Gill Sans MT" charset="0"/>
              <a:ea typeface="Gill Sans MT" charset="0"/>
              <a:cs typeface="Gill Sans MT" charset="0"/>
            </a:endParaRPr>
          </a:p>
        </p:txBody>
      </p:sp>
      <p:sp>
        <p:nvSpPr>
          <p:cNvPr id="4" name="Slide Number Placeholder 3"/>
          <p:cNvSpPr>
            <a:spLocks noGrp="1"/>
          </p:cNvSpPr>
          <p:nvPr>
            <p:ph type="sldNum" sz="quarter" idx="12"/>
          </p:nvPr>
        </p:nvSpPr>
        <p:spPr/>
        <p:txBody>
          <a:bodyPr/>
          <a:lstStyle/>
          <a:p>
            <a:fld id="{A35B1E83-3AB9-40D0-BD85-A7F15E15F8BD}" type="slidenum">
              <a:rPr lang="en-US" smtClean="0"/>
              <a:pPr/>
              <a:t>13</a:t>
            </a:fld>
            <a:r>
              <a:rPr lang="en-US" sz="1600" dirty="0"/>
              <a:t>/32</a:t>
            </a:r>
          </a:p>
        </p:txBody>
      </p:sp>
      <p:sp>
        <p:nvSpPr>
          <p:cNvPr id="50" name="Rectangle 49">
            <a:extLst>
              <a:ext uri="{FF2B5EF4-FFF2-40B4-BE49-F238E27FC236}">
                <a16:creationId xmlns:a16="http://schemas.microsoft.com/office/drawing/2014/main" id="{43211E6D-8891-7B44-910E-6ECCC6313DE5}"/>
              </a:ext>
            </a:extLst>
          </p:cNvPr>
          <p:cNvSpPr/>
          <p:nvPr/>
        </p:nvSpPr>
        <p:spPr>
          <a:xfrm>
            <a:off x="6481236" y="984005"/>
            <a:ext cx="4517391" cy="2209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BE9491F5-B08F-544C-AB2F-4DE998A466E4}"/>
              </a:ext>
            </a:extLst>
          </p:cNvPr>
          <p:cNvSpPr/>
          <p:nvPr/>
        </p:nvSpPr>
        <p:spPr>
          <a:xfrm>
            <a:off x="6144739" y="481687"/>
            <a:ext cx="4517390" cy="56923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Maximum Transmit Power Minimization</a:t>
            </a:r>
          </a:p>
          <a:p>
            <a:pPr algn="ctr"/>
            <a:r>
              <a:rPr lang="en-US" altLang="ko-KR" b="1" dirty="0"/>
              <a:t>Uplink</a:t>
            </a:r>
            <a:r>
              <a:rPr lang="ko-KR" altLang="en-US" b="1" dirty="0"/>
              <a:t> </a:t>
            </a:r>
            <a:r>
              <a:rPr lang="en-US" b="1" dirty="0"/>
              <a:t>(</a:t>
            </a:r>
            <a:r>
              <a:rPr lang="en-US" altLang="ko-KR" b="1" dirty="0"/>
              <a:t>Dual</a:t>
            </a:r>
            <a:r>
              <a:rPr lang="en-US" b="1" dirty="0"/>
              <a:t>)</a:t>
            </a:r>
          </a:p>
        </p:txBody>
      </p:sp>
      <p:pic>
        <p:nvPicPr>
          <p:cNvPr id="17" name="Picture 16" descr="Text, letter&#10;&#10;Description automatically generated">
            <a:extLst>
              <a:ext uri="{FF2B5EF4-FFF2-40B4-BE49-F238E27FC236}">
                <a16:creationId xmlns:a16="http://schemas.microsoft.com/office/drawing/2014/main" id="{DE7EC821-0FA8-F736-DE54-DBF8F7044AC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7412" y="1958154"/>
            <a:ext cx="3448409" cy="1215423"/>
          </a:xfrm>
          <a:prstGeom prst="rect">
            <a:avLst/>
          </a:prstGeom>
        </p:spPr>
      </p:pic>
      <p:pic>
        <p:nvPicPr>
          <p:cNvPr id="20" name="Picture 19" descr="Text, letter&#10;&#10;Description automatically generated">
            <a:extLst>
              <a:ext uri="{FF2B5EF4-FFF2-40B4-BE49-F238E27FC236}">
                <a16:creationId xmlns:a16="http://schemas.microsoft.com/office/drawing/2014/main" id="{473BD996-4C79-A966-3D7B-2DABC1B650B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0408" y="1094985"/>
            <a:ext cx="3559046" cy="2043006"/>
          </a:xfrm>
          <a:prstGeom prst="rect">
            <a:avLst/>
          </a:prstGeom>
          <a:effectLst/>
        </p:spPr>
      </p:pic>
      <p:sp>
        <p:nvSpPr>
          <p:cNvPr id="10" name="Rectangle 9">
            <a:extLst>
              <a:ext uri="{FF2B5EF4-FFF2-40B4-BE49-F238E27FC236}">
                <a16:creationId xmlns:a16="http://schemas.microsoft.com/office/drawing/2014/main" id="{591AAC74-DEE6-8BA3-F0C8-3A90F5EAC8AA}"/>
              </a:ext>
            </a:extLst>
          </p:cNvPr>
          <p:cNvSpPr/>
          <p:nvPr/>
        </p:nvSpPr>
        <p:spPr>
          <a:xfrm>
            <a:off x="961644" y="709783"/>
            <a:ext cx="4517390" cy="119255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Maximum Transmit Power Minimization</a:t>
            </a:r>
          </a:p>
          <a:p>
            <a:pPr algn="ctr"/>
            <a:r>
              <a:rPr lang="en-US" b="1" dirty="0"/>
              <a:t>Downlink (Primal)</a:t>
            </a:r>
          </a:p>
          <a:p>
            <a:pPr marL="285750" indent="-285750">
              <a:buFont typeface="Arial" panose="020B0604020202020204" pitchFamily="34" charset="0"/>
              <a:buChar char="•"/>
            </a:pPr>
            <a:r>
              <a:rPr lang="en-US" b="1" dirty="0"/>
              <a:t>Limit antenna powers for efficiency</a:t>
            </a:r>
          </a:p>
          <a:p>
            <a:pPr marL="285750" indent="-285750">
              <a:buFont typeface="Arial" panose="020B0604020202020204" pitchFamily="34" charset="0"/>
              <a:buChar char="•"/>
            </a:pPr>
            <a:r>
              <a:rPr lang="en-US" b="1" dirty="0"/>
              <a:t>Place less burden on electronics</a:t>
            </a:r>
          </a:p>
        </p:txBody>
      </p:sp>
      <p:sp>
        <p:nvSpPr>
          <p:cNvPr id="7" name="Rounded Rectangle 6">
            <a:extLst>
              <a:ext uri="{FF2B5EF4-FFF2-40B4-BE49-F238E27FC236}">
                <a16:creationId xmlns:a16="http://schemas.microsoft.com/office/drawing/2014/main" id="{9AE2B475-E2F9-56F7-3F5B-C19D734E8758}"/>
              </a:ext>
            </a:extLst>
          </p:cNvPr>
          <p:cNvSpPr/>
          <p:nvPr/>
        </p:nvSpPr>
        <p:spPr>
          <a:xfrm>
            <a:off x="6885252" y="1101315"/>
            <a:ext cx="3701721" cy="2036676"/>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BC5B6DF-0025-1C7D-A305-D2F258E7137F}"/>
                  </a:ext>
                </a:extLst>
              </p:cNvPr>
              <p:cNvSpPr txBox="1"/>
              <p:nvPr/>
            </p:nvSpPr>
            <p:spPr>
              <a:xfrm>
                <a:off x="902514" y="3526556"/>
                <a:ext cx="5934060" cy="413511"/>
              </a:xfrm>
              <a:prstGeom prst="rect">
                <a:avLst/>
              </a:prstGeom>
              <a:noFill/>
            </p:spPr>
            <p:txBody>
              <a:bodyPr wrap="none" rtlCol="0">
                <a:spAutoFit/>
              </a:bodyPr>
              <a:lstStyle/>
              <a:p>
                <a:r>
                  <a:rPr lang="en-US" sz="2000" dirty="0">
                    <a:solidFill>
                      <a:schemeClr val="tx1"/>
                    </a:solidFill>
                  </a:rPr>
                  <a:t>1. Find the inner problem solution </a:t>
                </a:r>
                <a14:m>
                  <m:oMath xmlns:m="http://schemas.openxmlformats.org/officeDocument/2006/math">
                    <m:sSub>
                      <m:sSubPr>
                        <m:ctrlPr>
                          <a:rPr lang="en-US" sz="2000" b="0" i="1" smtClean="0">
                            <a:solidFill>
                              <a:srgbClr val="7030A0"/>
                            </a:solidFill>
                            <a:latin typeface="Cambria Math" panose="02040503050406030204" pitchFamily="18" charset="0"/>
                          </a:rPr>
                        </m:ctrlPr>
                      </m:sSubPr>
                      <m:e>
                        <m:r>
                          <a:rPr lang="en-US" sz="2000" b="0" i="1" smtClean="0">
                            <a:solidFill>
                              <a:srgbClr val="7030A0"/>
                            </a:solidFill>
                            <a:latin typeface="Cambria Math" panose="02040503050406030204" pitchFamily="18" charset="0"/>
                          </a:rPr>
                          <m:t>𝜆</m:t>
                        </m:r>
                      </m:e>
                      <m:sub>
                        <m:r>
                          <a:rPr lang="en-US" sz="2000" b="0" i="1" smtClean="0">
                            <a:solidFill>
                              <a:srgbClr val="7030A0"/>
                            </a:solidFill>
                            <a:latin typeface="Cambria Math" panose="02040503050406030204" pitchFamily="18" charset="0"/>
                          </a:rPr>
                          <m:t>𝑖</m:t>
                        </m:r>
                        <m:r>
                          <a:rPr lang="en-US" sz="2000" b="0" i="1" smtClean="0">
                            <a:solidFill>
                              <a:srgbClr val="7030A0"/>
                            </a:solidFill>
                            <a:latin typeface="Cambria Math" panose="02040503050406030204" pitchFamily="18" charset="0"/>
                          </a:rPr>
                          <m:t>,</m:t>
                        </m:r>
                        <m:r>
                          <a:rPr lang="en-US" sz="2000" b="0" i="1" smtClean="0">
                            <a:solidFill>
                              <a:srgbClr val="7030A0"/>
                            </a:solidFill>
                            <a:latin typeface="Cambria Math" panose="02040503050406030204" pitchFamily="18" charset="0"/>
                          </a:rPr>
                          <m:t>𝑢</m:t>
                        </m:r>
                      </m:sub>
                    </m:sSub>
                    <m:d>
                      <m:dPr>
                        <m:ctrlPr>
                          <a:rPr lang="en-US" sz="2000" b="0" i="1" smtClean="0">
                            <a:solidFill>
                              <a:srgbClr val="7030A0"/>
                            </a:solidFill>
                            <a:latin typeface="Cambria Math" panose="02040503050406030204" pitchFamily="18" charset="0"/>
                          </a:rPr>
                        </m:ctrlPr>
                      </m:dPr>
                      <m:e>
                        <m:r>
                          <a:rPr lang="en-US" sz="2000" b="0" i="1" smtClean="0">
                            <a:solidFill>
                              <a:srgbClr val="7030A0"/>
                            </a:solidFill>
                            <a:latin typeface="Cambria Math" panose="02040503050406030204" pitchFamily="18" charset="0"/>
                          </a:rPr>
                          <m:t>𝑘</m:t>
                        </m:r>
                      </m:e>
                    </m:d>
                  </m:oMath>
                </a14:m>
                <a:r>
                  <a:rPr lang="en-US" sz="2000" dirty="0">
                    <a:solidFill>
                      <a:srgbClr val="7030A0"/>
                    </a:solidFill>
                  </a:rPr>
                  <a:t> </a:t>
                </a:r>
                <a:r>
                  <a:rPr lang="en-US" sz="2000" dirty="0">
                    <a:solidFill>
                      <a:schemeClr val="tx1"/>
                    </a:solidFill>
                  </a:rPr>
                  <a:t>for fixed </a:t>
                </a:r>
                <a14:m>
                  <m:oMath xmlns:m="http://schemas.openxmlformats.org/officeDocument/2006/math">
                    <m:sSub>
                      <m:sSubPr>
                        <m:ctrlPr>
                          <a:rPr lang="en-US" sz="2000" b="0" i="1" smtClean="0">
                            <a:solidFill>
                              <a:srgbClr val="009051"/>
                            </a:solidFill>
                            <a:latin typeface="Cambria Math" panose="02040503050406030204" pitchFamily="18" charset="0"/>
                          </a:rPr>
                        </m:ctrlPr>
                      </m:sSubPr>
                      <m:e>
                        <m:r>
                          <a:rPr lang="en-US" sz="2000" b="1" i="0" smtClean="0">
                            <a:solidFill>
                              <a:srgbClr val="009051"/>
                            </a:solidFill>
                            <a:latin typeface="Cambria Math" panose="02040503050406030204" pitchFamily="18" charset="0"/>
                          </a:rPr>
                          <m:t>𝐃</m:t>
                        </m:r>
                      </m:e>
                      <m:sub>
                        <m:r>
                          <a:rPr lang="en-US" sz="2000" b="0" i="1" smtClean="0">
                            <a:solidFill>
                              <a:srgbClr val="009051"/>
                            </a:solidFill>
                            <a:latin typeface="Cambria Math" panose="02040503050406030204" pitchFamily="18" charset="0"/>
                          </a:rPr>
                          <m:t>𝑖</m:t>
                        </m:r>
                      </m:sub>
                    </m:sSub>
                  </m:oMath>
                </a14:m>
                <a:r>
                  <a:rPr lang="en-US" sz="2000" dirty="0">
                    <a:solidFill>
                      <a:srgbClr val="009051"/>
                    </a:solidFill>
                  </a:rPr>
                  <a:t>’s</a:t>
                </a:r>
                <a:endParaRPr lang="en-US" sz="2000" dirty="0">
                  <a:solidFill>
                    <a:schemeClr val="tx1"/>
                  </a:solidFill>
                </a:endParaRPr>
              </a:p>
            </p:txBody>
          </p:sp>
        </mc:Choice>
        <mc:Fallback xmlns="">
          <p:sp>
            <p:nvSpPr>
              <p:cNvPr id="12" name="TextBox 11">
                <a:extLst>
                  <a:ext uri="{FF2B5EF4-FFF2-40B4-BE49-F238E27FC236}">
                    <a16:creationId xmlns:a16="http://schemas.microsoft.com/office/drawing/2014/main" id="{9BC5B6DF-0025-1C7D-A305-D2F258E7137F}"/>
                  </a:ext>
                </a:extLst>
              </p:cNvPr>
              <p:cNvSpPr txBox="1">
                <a:spLocks noRot="1" noChangeAspect="1" noMove="1" noResize="1" noEditPoints="1" noAdjustHandles="1" noChangeArrowheads="1" noChangeShapeType="1" noTextEdit="1"/>
              </p:cNvSpPr>
              <p:nvPr/>
            </p:nvSpPr>
            <p:spPr>
              <a:xfrm>
                <a:off x="902514" y="3526556"/>
                <a:ext cx="5934060" cy="413511"/>
              </a:xfrm>
              <a:prstGeom prst="rect">
                <a:avLst/>
              </a:prstGeom>
              <a:blipFill>
                <a:blip r:embed="rId5"/>
                <a:stretch>
                  <a:fillRect l="-1068" t="-5882" r="-214" b="-20588"/>
                </a:stretch>
              </a:blipFill>
            </p:spPr>
            <p:txBody>
              <a:bodyPr/>
              <a:lstStyle/>
              <a:p>
                <a:r>
                  <a:rPr lang="en-US">
                    <a:noFill/>
                  </a:rPr>
                  <a:t> </a:t>
                </a:r>
              </a:p>
            </p:txBody>
          </p:sp>
        </mc:Fallback>
      </mc:AlternateContent>
      <p:sp>
        <p:nvSpPr>
          <p:cNvPr id="16" name="Rounded Rectangle 15">
            <a:extLst>
              <a:ext uri="{FF2B5EF4-FFF2-40B4-BE49-F238E27FC236}">
                <a16:creationId xmlns:a16="http://schemas.microsoft.com/office/drawing/2014/main" id="{E3F7B5C0-4AD8-39B2-C32B-0C85C5D3FFFC}"/>
              </a:ext>
            </a:extLst>
          </p:cNvPr>
          <p:cNvSpPr/>
          <p:nvPr/>
        </p:nvSpPr>
        <p:spPr>
          <a:xfrm>
            <a:off x="7311695" y="1156779"/>
            <a:ext cx="2348813" cy="1273269"/>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4FE8512-0D1C-FA56-72BB-6EFC01FF5600}"/>
                  </a:ext>
                </a:extLst>
              </p:cNvPr>
              <p:cNvSpPr txBox="1"/>
              <p:nvPr/>
            </p:nvSpPr>
            <p:spPr>
              <a:xfrm>
                <a:off x="902514" y="4293906"/>
                <a:ext cx="8457187" cy="413511"/>
              </a:xfrm>
              <a:prstGeom prst="rect">
                <a:avLst/>
              </a:prstGeom>
              <a:noFill/>
            </p:spPr>
            <p:txBody>
              <a:bodyPr wrap="none" rtlCol="0">
                <a:spAutoFit/>
              </a:bodyPr>
              <a:lstStyle/>
              <a:p>
                <a:r>
                  <a:rPr lang="en-US" sz="2000" dirty="0">
                    <a:solidFill>
                      <a:schemeClr val="tx1"/>
                    </a:solidFill>
                  </a:rPr>
                  <a:t>2. Compute downlink beamformer </a:t>
                </a:r>
                <a14:m>
                  <m:oMath xmlns:m="http://schemas.openxmlformats.org/officeDocument/2006/math">
                    <m:sSub>
                      <m:sSubPr>
                        <m:ctrlPr>
                          <a:rPr lang="en-US" sz="2000" i="1" smtClean="0">
                            <a:solidFill>
                              <a:srgbClr val="FF6857"/>
                            </a:solidFill>
                            <a:latin typeface="Cambria Math" panose="02040503050406030204" pitchFamily="18" charset="0"/>
                          </a:rPr>
                        </m:ctrlPr>
                      </m:sSubPr>
                      <m:e>
                        <m:r>
                          <a:rPr lang="en-US" sz="2000" b="1">
                            <a:solidFill>
                              <a:srgbClr val="FF6857"/>
                            </a:solidFill>
                            <a:latin typeface="Cambria Math" panose="02040503050406030204" pitchFamily="18" charset="0"/>
                          </a:rPr>
                          <m:t>𝐰</m:t>
                        </m:r>
                      </m:e>
                      <m:sub>
                        <m:r>
                          <a:rPr lang="en-US" sz="2000" i="1">
                            <a:solidFill>
                              <a:srgbClr val="FF6857"/>
                            </a:solidFill>
                            <a:latin typeface="Cambria Math" panose="02040503050406030204" pitchFamily="18" charset="0"/>
                          </a:rPr>
                          <m:t>𝑖</m:t>
                        </m:r>
                        <m:r>
                          <a:rPr lang="en-US" sz="2000" i="1">
                            <a:solidFill>
                              <a:srgbClr val="FF6857"/>
                            </a:solidFill>
                            <a:latin typeface="Cambria Math" panose="02040503050406030204" pitchFamily="18" charset="0"/>
                          </a:rPr>
                          <m:t>,</m:t>
                        </m:r>
                        <m:r>
                          <a:rPr lang="en-US" sz="2000" i="1">
                            <a:solidFill>
                              <a:srgbClr val="FF6857"/>
                            </a:solidFill>
                            <a:latin typeface="Cambria Math" panose="02040503050406030204" pitchFamily="18" charset="0"/>
                          </a:rPr>
                          <m:t>𝑢</m:t>
                        </m:r>
                      </m:sub>
                    </m:sSub>
                    <m:d>
                      <m:dPr>
                        <m:ctrlPr>
                          <a:rPr lang="en-US" sz="2000" i="1">
                            <a:solidFill>
                              <a:srgbClr val="FF6857"/>
                            </a:solidFill>
                            <a:latin typeface="Cambria Math" panose="02040503050406030204" pitchFamily="18" charset="0"/>
                          </a:rPr>
                        </m:ctrlPr>
                      </m:dPr>
                      <m:e>
                        <m:r>
                          <a:rPr lang="en-US" sz="2000" i="1">
                            <a:solidFill>
                              <a:srgbClr val="FF6857"/>
                            </a:solidFill>
                            <a:latin typeface="Cambria Math" panose="02040503050406030204" pitchFamily="18" charset="0"/>
                          </a:rPr>
                          <m:t>𝑘</m:t>
                        </m:r>
                      </m:e>
                    </m:d>
                  </m:oMath>
                </a14:m>
                <a:r>
                  <a:rPr lang="en-US" sz="2000" dirty="0">
                    <a:solidFill>
                      <a:srgbClr val="FF6857"/>
                    </a:solidFill>
                  </a:rPr>
                  <a:t> </a:t>
                </a:r>
                <a:r>
                  <a:rPr lang="en-US" sz="2000" dirty="0">
                    <a:solidFill>
                      <a:schemeClr val="tx1"/>
                    </a:solidFill>
                  </a:rPr>
                  <a:t>as a function of UL solution </a:t>
                </a:r>
                <a14:m>
                  <m:oMath xmlns:m="http://schemas.openxmlformats.org/officeDocument/2006/math">
                    <m:sSub>
                      <m:sSubPr>
                        <m:ctrlPr>
                          <a:rPr lang="en-US" sz="2000" i="1" smtClean="0">
                            <a:solidFill>
                              <a:srgbClr val="7030A0"/>
                            </a:solidFill>
                            <a:latin typeface="Cambria Math" panose="02040503050406030204" pitchFamily="18" charset="0"/>
                          </a:rPr>
                        </m:ctrlPr>
                      </m:sSubPr>
                      <m:e>
                        <m:r>
                          <a:rPr lang="en-US" sz="2000" i="1">
                            <a:solidFill>
                              <a:srgbClr val="7030A0"/>
                            </a:solidFill>
                            <a:latin typeface="Cambria Math" panose="02040503050406030204" pitchFamily="18" charset="0"/>
                          </a:rPr>
                          <m:t>𝜆</m:t>
                        </m:r>
                      </m:e>
                      <m:sub>
                        <m:r>
                          <a:rPr lang="en-US" sz="2000" i="1">
                            <a:solidFill>
                              <a:srgbClr val="7030A0"/>
                            </a:solidFill>
                            <a:latin typeface="Cambria Math" panose="02040503050406030204" pitchFamily="18" charset="0"/>
                          </a:rPr>
                          <m:t>𝑖</m:t>
                        </m:r>
                        <m:r>
                          <a:rPr lang="en-US" sz="2000" i="1">
                            <a:solidFill>
                              <a:srgbClr val="7030A0"/>
                            </a:solidFill>
                            <a:latin typeface="Cambria Math" panose="02040503050406030204" pitchFamily="18" charset="0"/>
                          </a:rPr>
                          <m:t>,</m:t>
                        </m:r>
                        <m:r>
                          <a:rPr lang="en-US" sz="2000" i="1">
                            <a:solidFill>
                              <a:srgbClr val="7030A0"/>
                            </a:solidFill>
                            <a:latin typeface="Cambria Math" panose="02040503050406030204" pitchFamily="18" charset="0"/>
                          </a:rPr>
                          <m:t>𝑢</m:t>
                        </m:r>
                      </m:sub>
                    </m:sSub>
                    <m:d>
                      <m:dPr>
                        <m:ctrlPr>
                          <a:rPr lang="en-US" sz="2000" i="1">
                            <a:solidFill>
                              <a:srgbClr val="7030A0"/>
                            </a:solidFill>
                            <a:latin typeface="Cambria Math" panose="02040503050406030204" pitchFamily="18" charset="0"/>
                          </a:rPr>
                        </m:ctrlPr>
                      </m:dPr>
                      <m:e>
                        <m:r>
                          <a:rPr lang="en-US" sz="2000" i="1">
                            <a:solidFill>
                              <a:srgbClr val="7030A0"/>
                            </a:solidFill>
                            <a:latin typeface="Cambria Math" panose="02040503050406030204" pitchFamily="18" charset="0"/>
                          </a:rPr>
                          <m:t>𝑘</m:t>
                        </m:r>
                      </m:e>
                    </m:d>
                  </m:oMath>
                </a14:m>
                <a:r>
                  <a:rPr lang="en-US" sz="2000" dirty="0">
                    <a:solidFill>
                      <a:srgbClr val="7030A0"/>
                    </a:solidFill>
                  </a:rPr>
                  <a:t> </a:t>
                </a:r>
                <a:endParaRPr lang="en-US" sz="2000" dirty="0">
                  <a:solidFill>
                    <a:schemeClr val="tx1"/>
                  </a:solidFill>
                </a:endParaRPr>
              </a:p>
            </p:txBody>
          </p:sp>
        </mc:Choice>
        <mc:Fallback xmlns="">
          <p:sp>
            <p:nvSpPr>
              <p:cNvPr id="22" name="TextBox 21">
                <a:extLst>
                  <a:ext uri="{FF2B5EF4-FFF2-40B4-BE49-F238E27FC236}">
                    <a16:creationId xmlns:a16="http://schemas.microsoft.com/office/drawing/2014/main" id="{04FE8512-0D1C-FA56-72BB-6EFC01FF5600}"/>
                  </a:ext>
                </a:extLst>
              </p:cNvPr>
              <p:cNvSpPr txBox="1">
                <a:spLocks noRot="1" noChangeAspect="1" noMove="1" noResize="1" noEditPoints="1" noAdjustHandles="1" noChangeArrowheads="1" noChangeShapeType="1" noTextEdit="1"/>
              </p:cNvSpPr>
              <p:nvPr/>
            </p:nvSpPr>
            <p:spPr>
              <a:xfrm>
                <a:off x="902514" y="4293906"/>
                <a:ext cx="8457187" cy="413511"/>
              </a:xfrm>
              <a:prstGeom prst="rect">
                <a:avLst/>
              </a:prstGeom>
              <a:blipFill>
                <a:blip r:embed="rId6"/>
                <a:stretch>
                  <a:fillRect l="-751" t="-5882" b="-205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96ED1C6-779C-6DAE-29F0-11A51E58C98E}"/>
                  </a:ext>
                </a:extLst>
              </p:cNvPr>
              <p:cNvSpPr txBox="1"/>
              <p:nvPr/>
            </p:nvSpPr>
            <p:spPr>
              <a:xfrm>
                <a:off x="902514" y="5061256"/>
                <a:ext cx="10990894" cy="445956"/>
              </a:xfrm>
              <a:prstGeom prst="rect">
                <a:avLst/>
              </a:prstGeom>
              <a:noFill/>
            </p:spPr>
            <p:txBody>
              <a:bodyPr wrap="none" rtlCol="0">
                <a:spAutoFit/>
              </a:bodyPr>
              <a:lstStyle/>
              <a:p>
                <a:r>
                  <a:rPr lang="en-US" sz="2000" dirty="0">
                    <a:solidFill>
                      <a:schemeClr val="tx1"/>
                    </a:solidFill>
                  </a:rPr>
                  <a:t>3. Update </a:t>
                </a:r>
                <a14:m>
                  <m:oMath xmlns:m="http://schemas.openxmlformats.org/officeDocument/2006/math">
                    <m:sSub>
                      <m:sSubPr>
                        <m:ctrlPr>
                          <a:rPr lang="en-US" sz="2000" b="0" i="1" smtClean="0">
                            <a:solidFill>
                              <a:srgbClr val="009051"/>
                            </a:solidFill>
                            <a:latin typeface="Cambria Math" panose="02040503050406030204" pitchFamily="18" charset="0"/>
                          </a:rPr>
                        </m:ctrlPr>
                      </m:sSubPr>
                      <m:e>
                        <m:r>
                          <a:rPr lang="en-US" sz="2000" b="1" i="0" smtClean="0">
                            <a:solidFill>
                              <a:srgbClr val="009051"/>
                            </a:solidFill>
                            <a:latin typeface="Cambria Math" panose="02040503050406030204" pitchFamily="18" charset="0"/>
                          </a:rPr>
                          <m:t>𝐃</m:t>
                        </m:r>
                      </m:e>
                      <m:sub>
                        <m:r>
                          <a:rPr lang="en-US" sz="2000" b="0" i="1" smtClean="0">
                            <a:solidFill>
                              <a:srgbClr val="009051"/>
                            </a:solidFill>
                            <a:latin typeface="Cambria Math" panose="02040503050406030204" pitchFamily="18" charset="0"/>
                          </a:rPr>
                          <m:t>𝑖</m:t>
                        </m:r>
                      </m:sub>
                    </m:sSub>
                  </m:oMath>
                </a14:m>
                <a:r>
                  <a:rPr lang="en-US" sz="2000" dirty="0">
                    <a:solidFill>
                      <a:srgbClr val="009051"/>
                    </a:solidFill>
                  </a:rPr>
                  <a:t>’s </a:t>
                </a:r>
                <a:r>
                  <a:rPr lang="en-US" sz="2000" dirty="0">
                    <a:solidFill>
                      <a:schemeClr val="tx1"/>
                    </a:solidFill>
                  </a:rPr>
                  <a:t>via projected </a:t>
                </a:r>
                <a:r>
                  <a:rPr lang="en-US" sz="2000" dirty="0" err="1">
                    <a:solidFill>
                      <a:schemeClr val="tx1"/>
                    </a:solidFill>
                  </a:rPr>
                  <a:t>subgradient</a:t>
                </a:r>
                <a:r>
                  <a:rPr lang="en-US" sz="2000" dirty="0">
                    <a:solidFill>
                      <a:schemeClr val="tx1"/>
                    </a:solidFill>
                  </a:rPr>
                  <a:t> ascent where </a:t>
                </a:r>
                <a:r>
                  <a:rPr lang="en-US" sz="2000" dirty="0" err="1">
                    <a:solidFill>
                      <a:schemeClr val="tx1"/>
                    </a:solidFill>
                  </a:rPr>
                  <a:t>subgradient</a:t>
                </a:r>
                <a:r>
                  <a:rPr lang="en-US" sz="2000" dirty="0">
                    <a:solidFill>
                      <a:schemeClr val="tx1"/>
                    </a:solidFill>
                  </a:rPr>
                  <a:t> for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1">
                            <a:solidFill>
                              <a:schemeClr val="tx1"/>
                            </a:solidFill>
                            <a:latin typeface="Cambria Math" panose="02040503050406030204" pitchFamily="18" charset="0"/>
                          </a:rPr>
                          <m:t>𝐃</m:t>
                        </m:r>
                      </m:e>
                      <m:sub>
                        <m:r>
                          <a:rPr lang="en-US" sz="2000" i="1">
                            <a:solidFill>
                              <a:schemeClr val="tx1"/>
                            </a:solidFill>
                            <a:latin typeface="Cambria Math" panose="02040503050406030204" pitchFamily="18" charset="0"/>
                          </a:rPr>
                          <m:t>𝑖</m:t>
                        </m:r>
                      </m:sub>
                    </m:sSub>
                  </m:oMath>
                </a14:m>
                <a:r>
                  <a:rPr lang="en-US" sz="2000" dirty="0">
                    <a:solidFill>
                      <a:schemeClr val="tx1"/>
                    </a:solidFill>
                  </a:rPr>
                  <a:t> is </a:t>
                </a:r>
                <a14:m>
                  <m:oMath xmlns:m="http://schemas.openxmlformats.org/officeDocument/2006/math">
                    <m:r>
                      <m:rPr>
                        <m:sty m:val="p"/>
                      </m:rPr>
                      <a:rPr lang="en-US" sz="2000">
                        <a:solidFill>
                          <a:schemeClr val="tx1"/>
                        </a:solidFill>
                        <a:latin typeface="Cambria Math" panose="02040503050406030204" pitchFamily="18" charset="0"/>
                      </a:rPr>
                      <m:t>diag</m:t>
                    </m:r>
                    <m:d>
                      <m:dPr>
                        <m:ctrlPr>
                          <a:rPr lang="en-US" sz="2000" i="1">
                            <a:solidFill>
                              <a:schemeClr val="tx1"/>
                            </a:solidFill>
                            <a:latin typeface="Cambria Math" panose="02040503050406030204" pitchFamily="18" charset="0"/>
                          </a:rPr>
                        </m:ctrlPr>
                      </m:dPr>
                      <m:e>
                        <m:nary>
                          <m:naryPr>
                            <m:chr m:val="∑"/>
                            <m:limLoc m:val="subSup"/>
                            <m:supHide m:val="on"/>
                            <m:ctrlPr>
                              <a:rPr lang="en-US" sz="2000" i="1">
                                <a:solidFill>
                                  <a:schemeClr val="tx1"/>
                                </a:solidFill>
                                <a:latin typeface="Cambria Math" panose="02040503050406030204" pitchFamily="18" charset="0"/>
                              </a:rPr>
                            </m:ctrlPr>
                          </m:naryPr>
                          <m:sub>
                            <m:r>
                              <m:rPr>
                                <m:brk m:alnAt="9"/>
                              </m:rPr>
                              <a:rPr lang="en-US" sz="2000" i="1">
                                <a:solidFill>
                                  <a:schemeClr val="tx1"/>
                                </a:solidFill>
                                <a:latin typeface="Cambria Math" panose="02040503050406030204" pitchFamily="18" charset="0"/>
                              </a:rPr>
                              <m:t>𝑢</m:t>
                            </m:r>
                            <m:r>
                              <a:rPr lang="en-US" sz="2000" i="1">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𝑘</m:t>
                            </m:r>
                          </m:sub>
                          <m:sup/>
                          <m:e>
                            <m:sSub>
                              <m:sSubPr>
                                <m:ctrlPr>
                                  <a:rPr lang="en-US" sz="2000" i="1" smtClean="0">
                                    <a:solidFill>
                                      <a:srgbClr val="FF6857"/>
                                    </a:solidFill>
                                    <a:latin typeface="Cambria Math" panose="02040503050406030204" pitchFamily="18" charset="0"/>
                                  </a:rPr>
                                </m:ctrlPr>
                              </m:sSubPr>
                              <m:e>
                                <m:r>
                                  <a:rPr lang="en-US" sz="2000" b="1">
                                    <a:solidFill>
                                      <a:srgbClr val="FF6857"/>
                                    </a:solidFill>
                                    <a:latin typeface="Cambria Math" panose="02040503050406030204" pitchFamily="18" charset="0"/>
                                  </a:rPr>
                                  <m:t>𝐰</m:t>
                                </m:r>
                              </m:e>
                              <m:sub>
                                <m:r>
                                  <a:rPr lang="en-US" sz="2000" i="1">
                                    <a:solidFill>
                                      <a:srgbClr val="FF6857"/>
                                    </a:solidFill>
                                    <a:latin typeface="Cambria Math" panose="02040503050406030204" pitchFamily="18" charset="0"/>
                                  </a:rPr>
                                  <m:t>𝑖</m:t>
                                </m:r>
                                <m:r>
                                  <a:rPr lang="en-US" sz="2000" i="1">
                                    <a:solidFill>
                                      <a:srgbClr val="FF6857"/>
                                    </a:solidFill>
                                    <a:latin typeface="Cambria Math" panose="02040503050406030204" pitchFamily="18" charset="0"/>
                                  </a:rPr>
                                  <m:t>,</m:t>
                                </m:r>
                                <m:r>
                                  <a:rPr lang="en-US" sz="2000" i="1">
                                    <a:solidFill>
                                      <a:srgbClr val="FF6857"/>
                                    </a:solidFill>
                                    <a:latin typeface="Cambria Math" panose="02040503050406030204" pitchFamily="18" charset="0"/>
                                  </a:rPr>
                                  <m:t>𝑢</m:t>
                                </m:r>
                              </m:sub>
                            </m:sSub>
                            <m:d>
                              <m:dPr>
                                <m:ctrlPr>
                                  <a:rPr lang="en-US" sz="2000" i="1">
                                    <a:solidFill>
                                      <a:srgbClr val="FF6857"/>
                                    </a:solidFill>
                                    <a:latin typeface="Cambria Math" panose="02040503050406030204" pitchFamily="18" charset="0"/>
                                  </a:rPr>
                                </m:ctrlPr>
                              </m:dPr>
                              <m:e>
                                <m:r>
                                  <a:rPr lang="en-US" sz="2000" i="1">
                                    <a:solidFill>
                                      <a:srgbClr val="FF6857"/>
                                    </a:solidFill>
                                    <a:latin typeface="Cambria Math" panose="02040503050406030204" pitchFamily="18" charset="0"/>
                                  </a:rPr>
                                  <m:t>𝑘</m:t>
                                </m:r>
                              </m:e>
                            </m:d>
                            <m:sSubSup>
                              <m:sSubSupPr>
                                <m:ctrlPr>
                                  <a:rPr lang="en-US" sz="2000" i="1">
                                    <a:solidFill>
                                      <a:srgbClr val="FF6857"/>
                                    </a:solidFill>
                                    <a:latin typeface="Cambria Math" panose="02040503050406030204" pitchFamily="18" charset="0"/>
                                  </a:rPr>
                                </m:ctrlPr>
                              </m:sSubSupPr>
                              <m:e>
                                <m:r>
                                  <a:rPr lang="en-US" sz="2000" b="1">
                                    <a:solidFill>
                                      <a:srgbClr val="FF6857"/>
                                    </a:solidFill>
                                    <a:latin typeface="Cambria Math" panose="02040503050406030204" pitchFamily="18" charset="0"/>
                                  </a:rPr>
                                  <m:t>𝐰</m:t>
                                </m:r>
                              </m:e>
                              <m:sub>
                                <m:r>
                                  <a:rPr lang="en-US" sz="2000" i="1">
                                    <a:solidFill>
                                      <a:srgbClr val="FF6857"/>
                                    </a:solidFill>
                                    <a:latin typeface="Cambria Math" panose="02040503050406030204" pitchFamily="18" charset="0"/>
                                  </a:rPr>
                                  <m:t>𝑖</m:t>
                                </m:r>
                                <m:r>
                                  <a:rPr lang="en-US" sz="2000" i="1">
                                    <a:solidFill>
                                      <a:srgbClr val="FF6857"/>
                                    </a:solidFill>
                                    <a:latin typeface="Cambria Math" panose="02040503050406030204" pitchFamily="18" charset="0"/>
                                  </a:rPr>
                                  <m:t>,</m:t>
                                </m:r>
                                <m:r>
                                  <a:rPr lang="en-US" sz="2000" i="1">
                                    <a:solidFill>
                                      <a:srgbClr val="FF6857"/>
                                    </a:solidFill>
                                    <a:latin typeface="Cambria Math" panose="02040503050406030204" pitchFamily="18" charset="0"/>
                                  </a:rPr>
                                  <m:t>𝑢</m:t>
                                </m:r>
                              </m:sub>
                              <m:sup>
                                <m:r>
                                  <a:rPr lang="en-US" sz="2000" i="1">
                                    <a:solidFill>
                                      <a:srgbClr val="FF6857"/>
                                    </a:solidFill>
                                    <a:latin typeface="Cambria Math" panose="02040503050406030204" pitchFamily="18" charset="0"/>
                                  </a:rPr>
                                  <m:t>𝐻</m:t>
                                </m:r>
                              </m:sup>
                            </m:sSubSup>
                            <m:d>
                              <m:dPr>
                                <m:ctrlPr>
                                  <a:rPr lang="en-US" sz="2000" i="1">
                                    <a:solidFill>
                                      <a:srgbClr val="FF6857"/>
                                    </a:solidFill>
                                    <a:latin typeface="Cambria Math" panose="02040503050406030204" pitchFamily="18" charset="0"/>
                                  </a:rPr>
                                </m:ctrlPr>
                              </m:dPr>
                              <m:e>
                                <m:r>
                                  <a:rPr lang="en-US" sz="2000" i="1">
                                    <a:solidFill>
                                      <a:srgbClr val="FF6857"/>
                                    </a:solidFill>
                                    <a:latin typeface="Cambria Math" panose="02040503050406030204" pitchFamily="18" charset="0"/>
                                  </a:rPr>
                                  <m:t>𝑘</m:t>
                                </m:r>
                              </m:e>
                            </m:d>
                          </m:e>
                        </m:nary>
                      </m:e>
                    </m:d>
                  </m:oMath>
                </a14:m>
                <a:r>
                  <a:rPr lang="en-US" sz="2000" dirty="0">
                    <a:solidFill>
                      <a:schemeClr val="tx1"/>
                    </a:solidFill>
                  </a:rPr>
                  <a:t> </a:t>
                </a:r>
              </a:p>
            </p:txBody>
          </p:sp>
        </mc:Choice>
        <mc:Fallback xmlns="">
          <p:sp>
            <p:nvSpPr>
              <p:cNvPr id="23" name="TextBox 22">
                <a:extLst>
                  <a:ext uri="{FF2B5EF4-FFF2-40B4-BE49-F238E27FC236}">
                    <a16:creationId xmlns:a16="http://schemas.microsoft.com/office/drawing/2014/main" id="{196ED1C6-779C-6DAE-29F0-11A51E58C98E}"/>
                  </a:ext>
                </a:extLst>
              </p:cNvPr>
              <p:cNvSpPr txBox="1">
                <a:spLocks noRot="1" noChangeAspect="1" noMove="1" noResize="1" noEditPoints="1" noAdjustHandles="1" noChangeArrowheads="1" noChangeShapeType="1" noTextEdit="1"/>
              </p:cNvSpPr>
              <p:nvPr/>
            </p:nvSpPr>
            <p:spPr>
              <a:xfrm>
                <a:off x="902514" y="5061256"/>
                <a:ext cx="10990894" cy="445956"/>
              </a:xfrm>
              <a:prstGeom prst="rect">
                <a:avLst/>
              </a:prstGeom>
              <a:blipFill>
                <a:blip r:embed="rId7"/>
                <a:stretch>
                  <a:fillRect l="-577" t="-100000" b="-155556"/>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5D415C5F-FD20-0353-0ADC-DEA26E6165D6}"/>
              </a:ext>
            </a:extLst>
          </p:cNvPr>
          <p:cNvSpPr txBox="1"/>
          <p:nvPr/>
        </p:nvSpPr>
        <p:spPr>
          <a:xfrm>
            <a:off x="3163109" y="5861051"/>
            <a:ext cx="5534657" cy="369332"/>
          </a:xfrm>
          <a:prstGeom prst="rect">
            <a:avLst/>
          </a:prstGeom>
          <a:noFill/>
        </p:spPr>
        <p:txBody>
          <a:bodyPr wrap="none" rtlCol="0">
            <a:spAutoFit/>
          </a:bodyPr>
          <a:lstStyle/>
          <a:p>
            <a:r>
              <a:rPr lang="en-US" dirty="0">
                <a:solidFill>
                  <a:srgbClr val="0000FF"/>
                </a:solidFill>
              </a:rPr>
              <a:t>Convergence is shown both theoretically and numerically</a:t>
            </a:r>
          </a:p>
        </p:txBody>
      </p:sp>
      <p:sp>
        <p:nvSpPr>
          <p:cNvPr id="28" name="TextBox 27">
            <a:extLst>
              <a:ext uri="{FF2B5EF4-FFF2-40B4-BE49-F238E27FC236}">
                <a16:creationId xmlns:a16="http://schemas.microsoft.com/office/drawing/2014/main" id="{87C0A9BC-C583-047B-80BD-9165BFAD069A}"/>
              </a:ext>
            </a:extLst>
          </p:cNvPr>
          <p:cNvSpPr txBox="1"/>
          <p:nvPr/>
        </p:nvSpPr>
        <p:spPr>
          <a:xfrm>
            <a:off x="2868906" y="6471622"/>
            <a:ext cx="6617324" cy="276999"/>
          </a:xfrm>
          <a:prstGeom prst="rect">
            <a:avLst/>
          </a:prstGeom>
          <a:noFill/>
        </p:spPr>
        <p:txBody>
          <a:bodyPr wrap="none" rtlCol="0">
            <a:spAutoFit/>
          </a:bodyPr>
          <a:lstStyle/>
          <a:p>
            <a:pPr algn="ctr"/>
            <a:r>
              <a:rPr lang="en-US" sz="1200" dirty="0">
                <a:solidFill>
                  <a:schemeClr val="bg1"/>
                </a:solidFill>
              </a:rPr>
              <a:t>Contribution #2: Coordinated Per-Antenna Maximum Power Minimization for Low-Resolution Systems</a:t>
            </a:r>
          </a:p>
        </p:txBody>
      </p:sp>
      <p:cxnSp>
        <p:nvCxnSpPr>
          <p:cNvPr id="6" name="Curved Connector 5">
            <a:extLst>
              <a:ext uri="{FF2B5EF4-FFF2-40B4-BE49-F238E27FC236}">
                <a16:creationId xmlns:a16="http://schemas.microsoft.com/office/drawing/2014/main" id="{4E2B44CA-DF98-A59B-085F-586C07E876C1}"/>
              </a:ext>
            </a:extLst>
          </p:cNvPr>
          <p:cNvCxnSpPr>
            <a:stCxn id="12" idx="1"/>
            <a:endCxn id="23" idx="1"/>
          </p:cNvCxnSpPr>
          <p:nvPr/>
        </p:nvCxnSpPr>
        <p:spPr>
          <a:xfrm rot="10800000" flipV="1">
            <a:off x="902514" y="3733312"/>
            <a:ext cx="12700" cy="1550922"/>
          </a:xfrm>
          <a:prstGeom prst="curvedConnector3">
            <a:avLst>
              <a:gd name="adj1" fmla="val 3180819"/>
            </a:avLst>
          </a:prstGeom>
          <a:ln w="28575">
            <a:solidFill>
              <a:srgbClr val="0000FF"/>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27D2413-6F5A-DF9C-E39A-7088BD35BA0D}"/>
              </a:ext>
            </a:extLst>
          </p:cNvPr>
          <p:cNvSpPr/>
          <p:nvPr/>
        </p:nvSpPr>
        <p:spPr>
          <a:xfrm>
            <a:off x="2235524" y="2359179"/>
            <a:ext cx="2765454" cy="7589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9082EA99-18BC-7F17-C0FD-12EB9167EA76}"/>
              </a:ext>
            </a:extLst>
          </p:cNvPr>
          <p:cNvSpPr/>
          <p:nvPr/>
        </p:nvSpPr>
        <p:spPr>
          <a:xfrm>
            <a:off x="1477412" y="1958153"/>
            <a:ext cx="3579083" cy="1159959"/>
          </a:xfrm>
          <a:prstGeom prst="roundRect">
            <a:avLst/>
          </a:prstGeom>
          <a:noFill/>
          <a:ln w="25400">
            <a:solidFill>
              <a:srgbClr val="FF6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ext, letter&#10;&#10;Description automatically generated">
            <a:extLst>
              <a:ext uri="{FF2B5EF4-FFF2-40B4-BE49-F238E27FC236}">
                <a16:creationId xmlns:a16="http://schemas.microsoft.com/office/drawing/2014/main" id="{FEB0D5A0-C846-9525-26EB-A0EFDA08862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776" t="33307" b="36193"/>
          <a:stretch/>
        </p:blipFill>
        <p:spPr>
          <a:xfrm>
            <a:off x="2235524" y="2757348"/>
            <a:ext cx="2697486" cy="370703"/>
          </a:xfrm>
          <a:prstGeom prst="rect">
            <a:avLst/>
          </a:prstGeom>
        </p:spPr>
      </p:pic>
      <p:pic>
        <p:nvPicPr>
          <p:cNvPr id="15" name="Picture 14" descr="Text, letter&#10;&#10;Description automatically generated">
            <a:extLst>
              <a:ext uri="{FF2B5EF4-FFF2-40B4-BE49-F238E27FC236}">
                <a16:creationId xmlns:a16="http://schemas.microsoft.com/office/drawing/2014/main" id="{360471AF-B759-8D69-FDC2-A0FB961B3FD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776" t="60681"/>
          <a:stretch/>
        </p:blipFill>
        <p:spPr>
          <a:xfrm>
            <a:off x="2235524" y="2323197"/>
            <a:ext cx="2697486" cy="477898"/>
          </a:xfrm>
          <a:prstGeom prst="rect">
            <a:avLst/>
          </a:prstGeom>
        </p:spPr>
      </p:pic>
    </p:spTree>
    <p:extLst>
      <p:ext uri="{BB962C8B-B14F-4D97-AF65-F5344CB8AC3E}">
        <p14:creationId xmlns:p14="http://schemas.microsoft.com/office/powerpoint/2010/main" val="72200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7" grpId="0" animBg="1"/>
      <p:bldP spid="12" grpId="0"/>
      <p:bldP spid="16" grpId="0" animBg="1"/>
      <p:bldP spid="22" grpId="0"/>
      <p:bldP spid="23" grpId="0"/>
      <p:bldP spid="26"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406400" y="973448"/>
            <a:ext cx="11361538" cy="5099147"/>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2800" dirty="0">
                <a:latin typeface="Gill Sans MT" charset="0"/>
                <a:ea typeface="Gill Sans MT" charset="0"/>
                <a:cs typeface="Gill Sans MT" charset="0"/>
              </a:rPr>
              <a:t>Simulation Results of the Proposed Q-</a:t>
            </a:r>
            <a:r>
              <a:rPr lang="en-US" sz="2800" dirty="0" err="1">
                <a:latin typeface="Gill Sans MT" charset="0"/>
                <a:ea typeface="Gill Sans MT" charset="0"/>
                <a:cs typeface="Gill Sans MT" charset="0"/>
              </a:rPr>
              <a:t>CoMP</a:t>
            </a:r>
            <a:r>
              <a:rPr lang="en-US" sz="2800" dirty="0">
                <a:latin typeface="Gill Sans MT" charset="0"/>
                <a:ea typeface="Gill Sans MT" charset="0"/>
                <a:cs typeface="Gill Sans MT" charset="0"/>
              </a:rPr>
              <a:t> and Q-</a:t>
            </a:r>
            <a:r>
              <a:rPr lang="en-US" sz="2800" dirty="0" err="1">
                <a:latin typeface="Gill Sans MT" charset="0"/>
                <a:ea typeface="Gill Sans MT" charset="0"/>
                <a:cs typeface="Gill Sans MT" charset="0"/>
              </a:rPr>
              <a:t>CoMP</a:t>
            </a:r>
            <a:r>
              <a:rPr lang="en-US" sz="2800" dirty="0">
                <a:latin typeface="Gill Sans MT" charset="0"/>
                <a:ea typeface="Gill Sans MT" charset="0"/>
                <a:cs typeface="Gill Sans MT" charset="0"/>
              </a:rPr>
              <a:t>-PA </a:t>
            </a:r>
          </a:p>
        </p:txBody>
      </p:sp>
      <p:sp>
        <p:nvSpPr>
          <p:cNvPr id="3" name="TextBox 2">
            <a:extLst>
              <a:ext uri="{FF2B5EF4-FFF2-40B4-BE49-F238E27FC236}">
                <a16:creationId xmlns:a16="http://schemas.microsoft.com/office/drawing/2014/main" id="{33DC895D-BA4E-4446-9EBD-BD00447D9BBC}"/>
              </a:ext>
            </a:extLst>
          </p:cNvPr>
          <p:cNvSpPr txBox="1"/>
          <p:nvPr/>
        </p:nvSpPr>
        <p:spPr>
          <a:xfrm>
            <a:off x="895882" y="4617306"/>
            <a:ext cx="2917337" cy="369332"/>
          </a:xfrm>
          <a:prstGeom prst="rect">
            <a:avLst/>
          </a:prstGeom>
          <a:noFill/>
        </p:spPr>
        <p:txBody>
          <a:bodyPr wrap="none" rtlCol="0">
            <a:spAutoFit/>
          </a:bodyPr>
          <a:lstStyle/>
          <a:p>
            <a:r>
              <a:rPr lang="en-US" dirty="0"/>
              <a:t>Peak power vs. target SQINR</a:t>
            </a:r>
          </a:p>
        </p:txBody>
      </p:sp>
      <p:sp>
        <p:nvSpPr>
          <p:cNvPr id="31" name="Rectangle 30">
            <a:extLst>
              <a:ext uri="{FF2B5EF4-FFF2-40B4-BE49-F238E27FC236}">
                <a16:creationId xmlns:a16="http://schemas.microsoft.com/office/drawing/2014/main" id="{F326D36B-F65A-AC3F-511F-E7D6B495C2CD}"/>
              </a:ext>
            </a:extLst>
          </p:cNvPr>
          <p:cNvSpPr/>
          <p:nvPr/>
        </p:nvSpPr>
        <p:spPr>
          <a:xfrm>
            <a:off x="696345" y="5170105"/>
            <a:ext cx="3316412" cy="545930"/>
          </a:xfrm>
          <a:prstGeom prst="rect">
            <a:avLst/>
          </a:prstGeom>
          <a:solidFill>
            <a:schemeClr val="accent1"/>
          </a:solidFill>
          <a:ln w="12700" cmpd="sng">
            <a:noFill/>
          </a:ln>
        </p:spPr>
        <p:txBody>
          <a:bodyPr wrap="square" anchor="ctr">
            <a:noAutofit/>
          </a:bodyPr>
          <a:lstStyle/>
          <a:p>
            <a:pPr algn="ctr"/>
            <a:r>
              <a:rPr lang="en-US" altLang="ko-KR" sz="1600" dirty="0">
                <a:solidFill>
                  <a:schemeClr val="bg1"/>
                </a:solidFill>
                <a:latin typeface="Gill Sans MT" panose="020B0502020104020203" pitchFamily="34" charset="0"/>
              </a:rPr>
              <a:t>16</a:t>
            </a:r>
            <a:r>
              <a:rPr lang="ko-KR" altLang="en-US" sz="1600" dirty="0">
                <a:solidFill>
                  <a:schemeClr val="bg1"/>
                </a:solidFill>
                <a:latin typeface="Gill Sans MT" panose="020B0502020104020203" pitchFamily="34" charset="0"/>
              </a:rPr>
              <a:t> </a:t>
            </a:r>
            <a:r>
              <a:rPr lang="en-US" altLang="ko-KR" sz="1600" dirty="0">
                <a:solidFill>
                  <a:schemeClr val="bg1"/>
                </a:solidFill>
                <a:latin typeface="Gill Sans MT" panose="020B0502020104020203" pitchFamily="34" charset="0"/>
              </a:rPr>
              <a:t>antennas, 4</a:t>
            </a:r>
            <a:r>
              <a:rPr lang="en-US" sz="1600" dirty="0">
                <a:solidFill>
                  <a:schemeClr val="bg1"/>
                </a:solidFill>
                <a:latin typeface="Gill Sans MT" panose="020B0502020104020203" pitchFamily="34" charset="0"/>
              </a:rPr>
              <a:t> cells, </a:t>
            </a:r>
            <a:r>
              <a:rPr lang="en-US" altLang="ko-KR" sz="1600" dirty="0">
                <a:solidFill>
                  <a:schemeClr val="bg1"/>
                </a:solidFill>
                <a:latin typeface="Gill Sans MT" panose="020B0502020104020203" pitchFamily="34" charset="0"/>
              </a:rPr>
              <a:t>2</a:t>
            </a:r>
            <a:r>
              <a:rPr lang="en-US" sz="1600" dirty="0">
                <a:solidFill>
                  <a:schemeClr val="bg1"/>
                </a:solidFill>
                <a:latin typeface="Gill Sans MT" panose="020B0502020104020203" pitchFamily="34" charset="0"/>
              </a:rPr>
              <a:t> users per cell, 32 subcarriers</a:t>
            </a:r>
          </a:p>
        </p:txBody>
      </p:sp>
      <p:grpSp>
        <p:nvGrpSpPr>
          <p:cNvPr id="14" name="Group 13">
            <a:extLst>
              <a:ext uri="{FF2B5EF4-FFF2-40B4-BE49-F238E27FC236}">
                <a16:creationId xmlns:a16="http://schemas.microsoft.com/office/drawing/2014/main" id="{1F39A1BD-3205-8A83-5EE5-51E80F42B24B}"/>
              </a:ext>
            </a:extLst>
          </p:cNvPr>
          <p:cNvGrpSpPr/>
          <p:nvPr/>
        </p:nvGrpSpPr>
        <p:grpSpPr>
          <a:xfrm>
            <a:off x="558476" y="1215248"/>
            <a:ext cx="3610534" cy="3218591"/>
            <a:chOff x="1891053" y="-698739"/>
            <a:chExt cx="7772400" cy="7036883"/>
          </a:xfrm>
        </p:grpSpPr>
        <p:pic>
          <p:nvPicPr>
            <p:cNvPr id="16" name="Picture 15">
              <a:extLst>
                <a:ext uri="{FF2B5EF4-FFF2-40B4-BE49-F238E27FC236}">
                  <a16:creationId xmlns:a16="http://schemas.microsoft.com/office/drawing/2014/main" id="{D7D75049-641B-0D69-BC67-D8C80ADA8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053" y="0"/>
              <a:ext cx="7772400" cy="6338144"/>
            </a:xfrm>
            <a:prstGeom prst="rect">
              <a:avLst/>
            </a:prstGeom>
          </p:spPr>
        </p:pic>
        <p:sp>
          <p:nvSpPr>
            <p:cNvPr id="17" name="Rectangle 16">
              <a:extLst>
                <a:ext uri="{FF2B5EF4-FFF2-40B4-BE49-F238E27FC236}">
                  <a16:creationId xmlns:a16="http://schemas.microsoft.com/office/drawing/2014/main" id="{8F9D4F1A-D306-39E4-2C4C-8DEC4D8DE923}"/>
                </a:ext>
              </a:extLst>
            </p:cNvPr>
            <p:cNvSpPr/>
            <p:nvPr/>
          </p:nvSpPr>
          <p:spPr>
            <a:xfrm>
              <a:off x="2905126" y="2025650"/>
              <a:ext cx="6020044" cy="346075"/>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D3E8C5A1-A927-B2CB-BAE0-88A3215AD777}"/>
                </a:ext>
              </a:extLst>
            </p:cNvPr>
            <p:cNvSpPr txBox="1"/>
            <p:nvPr/>
          </p:nvSpPr>
          <p:spPr>
            <a:xfrm>
              <a:off x="2676108" y="-698739"/>
              <a:ext cx="5350886" cy="637474"/>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Saturation points [</a:t>
              </a:r>
              <a:r>
                <a:rPr lang="en-US" sz="1400" dirty="0" err="1">
                  <a:latin typeface="Times New Roman" panose="02020603050405020304" pitchFamily="18" charset="0"/>
                  <a:cs typeface="Times New Roman" panose="02020603050405020304" pitchFamily="18" charset="0"/>
                </a:rPr>
                <a:t>Vasjanov</a:t>
              </a:r>
              <a:r>
                <a:rPr lang="ko-KR" altLang="en-US" sz="1400" dirty="0">
                  <a:latin typeface="Times New Roman" panose="02020603050405020304" pitchFamily="18" charset="0"/>
                  <a:cs typeface="Times New Roman" panose="02020603050405020304" pitchFamily="18" charset="0"/>
                </a:rPr>
                <a:t> </a:t>
              </a:r>
              <a:r>
                <a:rPr lang="en-US" altLang="ko-KR" sz="1400" dirty="0">
                  <a:latin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cs typeface="Times New Roman" panose="02020603050405020304" pitchFamily="18" charset="0"/>
                </a:rPr>
                <a:t>]</a:t>
              </a:r>
            </a:p>
          </p:txBody>
        </p:sp>
        <p:cxnSp>
          <p:nvCxnSpPr>
            <p:cNvPr id="26" name="Straight Arrow Connector 25">
              <a:extLst>
                <a:ext uri="{FF2B5EF4-FFF2-40B4-BE49-F238E27FC236}">
                  <a16:creationId xmlns:a16="http://schemas.microsoft.com/office/drawing/2014/main" id="{3CEC6031-926D-03AF-3B4F-7B89EA3F71A8}"/>
                </a:ext>
              </a:extLst>
            </p:cNvPr>
            <p:cNvCxnSpPr>
              <a:cxnSpLocks/>
              <a:stCxn id="23" idx="2"/>
            </p:cNvCxnSpPr>
            <p:nvPr/>
          </p:nvCxnSpPr>
          <p:spPr>
            <a:xfrm flipH="1">
              <a:off x="4528934" y="-61265"/>
              <a:ext cx="822618" cy="20869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BE2D5289-9075-CE11-8CCC-36B4C99B22F6}"/>
              </a:ext>
            </a:extLst>
          </p:cNvPr>
          <p:cNvSpPr/>
          <p:nvPr/>
        </p:nvSpPr>
        <p:spPr>
          <a:xfrm>
            <a:off x="455049" y="6129388"/>
            <a:ext cx="11629391" cy="27699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[1] A. </a:t>
            </a:r>
            <a:r>
              <a:rPr lang="en-US" sz="1200" dirty="0" err="1">
                <a:latin typeface="Times New Roman" panose="02020603050405020304" pitchFamily="18" charset="0"/>
                <a:cs typeface="Times New Roman" panose="02020603050405020304" pitchFamily="18" charset="0"/>
              </a:rPr>
              <a:t>Vasjanov</a:t>
            </a:r>
            <a:r>
              <a:rPr lang="en-US" sz="1200" dirty="0">
                <a:latin typeface="Times New Roman" panose="02020603050405020304" pitchFamily="18" charset="0"/>
                <a:cs typeface="Times New Roman" panose="02020603050405020304" pitchFamily="18" charset="0"/>
              </a:rPr>
              <a:t> and V. </a:t>
            </a:r>
            <a:r>
              <a:rPr lang="en-US" sz="1200" dirty="0" err="1">
                <a:latin typeface="Times New Roman" panose="02020603050405020304" pitchFamily="18" charset="0"/>
                <a:cs typeface="Times New Roman" panose="02020603050405020304" pitchFamily="18" charset="0"/>
              </a:rPr>
              <a:t>Barzdenas</a:t>
            </a:r>
            <a:r>
              <a:rPr lang="en-US" sz="1200" dirty="0">
                <a:latin typeface="Times New Roman" panose="02020603050405020304" pitchFamily="18" charset="0"/>
                <a:cs typeface="Times New Roman" panose="02020603050405020304" pitchFamily="18" charset="0"/>
              </a:rPr>
              <a:t>, “A Review of Advanced CMOS RF Power Amplifier Architecture Trends for Low Power 5g Wireless Networks”, Electronics, vol. 7, no. 11, 2018</a:t>
            </a:r>
          </a:p>
        </p:txBody>
      </p:sp>
      <p:sp>
        <p:nvSpPr>
          <p:cNvPr id="36" name="TextBox 35">
            <a:extLst>
              <a:ext uri="{FF2B5EF4-FFF2-40B4-BE49-F238E27FC236}">
                <a16:creationId xmlns:a16="http://schemas.microsoft.com/office/drawing/2014/main" id="{5A0303E7-A7D7-DCB5-D545-17E003A1D445}"/>
              </a:ext>
            </a:extLst>
          </p:cNvPr>
          <p:cNvSpPr txBox="1"/>
          <p:nvPr/>
        </p:nvSpPr>
        <p:spPr>
          <a:xfrm>
            <a:off x="2868906" y="6471622"/>
            <a:ext cx="6617324" cy="276999"/>
          </a:xfrm>
          <a:prstGeom prst="rect">
            <a:avLst/>
          </a:prstGeom>
          <a:noFill/>
        </p:spPr>
        <p:txBody>
          <a:bodyPr wrap="none" rtlCol="0">
            <a:spAutoFit/>
          </a:bodyPr>
          <a:lstStyle/>
          <a:p>
            <a:pPr algn="ctr"/>
            <a:r>
              <a:rPr lang="en-US" sz="1200" dirty="0">
                <a:solidFill>
                  <a:schemeClr val="bg1"/>
                </a:solidFill>
              </a:rPr>
              <a:t>Contribution #2: Coordinated Per-Antenna Maximum Power Minimization for Low-Resolution Systems</a:t>
            </a:r>
          </a:p>
        </p:txBody>
      </p:sp>
      <p:sp>
        <p:nvSpPr>
          <p:cNvPr id="6" name="Slide Number Placeholder 3">
            <a:extLst>
              <a:ext uri="{FF2B5EF4-FFF2-40B4-BE49-F238E27FC236}">
                <a16:creationId xmlns:a16="http://schemas.microsoft.com/office/drawing/2014/main" id="{CA3E862F-ADA6-5ABC-8CFA-EFB59552845C}"/>
              </a:ext>
            </a:extLst>
          </p:cNvPr>
          <p:cNvSpPr>
            <a:spLocks noGrp="1"/>
          </p:cNvSpPr>
          <p:nvPr>
            <p:ph type="sldNum" sz="quarter" idx="12"/>
          </p:nvPr>
        </p:nvSpPr>
        <p:spPr>
          <a:xfrm>
            <a:off x="9237890" y="6427560"/>
            <a:ext cx="2743200" cy="365125"/>
          </a:xfrm>
        </p:spPr>
        <p:txBody>
          <a:bodyPr/>
          <a:lstStyle/>
          <a:p>
            <a:fld id="{A35B1E83-3AB9-40D0-BD85-A7F15E15F8BD}" type="slidenum">
              <a:rPr lang="en-US" smtClean="0"/>
              <a:pPr/>
              <a:t>14</a:t>
            </a:fld>
            <a:r>
              <a:rPr lang="en-US" sz="1600" dirty="0"/>
              <a:t>/32</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4B88A23-6057-6FE5-5BD6-E6E574F5B93B}"/>
                  </a:ext>
                </a:extLst>
              </p:cNvPr>
              <p:cNvSpPr txBox="1"/>
              <p:nvPr/>
            </p:nvSpPr>
            <p:spPr>
              <a:xfrm>
                <a:off x="4389489" y="4622378"/>
                <a:ext cx="3933680" cy="369332"/>
              </a:xfrm>
              <a:prstGeom prst="rect">
                <a:avLst/>
              </a:prstGeom>
              <a:noFill/>
            </p:spPr>
            <p:txBody>
              <a:bodyPr wrap="square" rtlCol="0">
                <a:spAutoFit/>
              </a:bodyPr>
              <a:lstStyle/>
              <a:p>
                <a:r>
                  <a:rPr lang="en-US" dirty="0"/>
                  <a:t>CDF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𝑏</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=128</m:t>
                        </m:r>
                      </m:e>
                    </m:d>
                  </m:oMath>
                </a14:m>
                <a:r>
                  <a:rPr lang="en-US" dirty="0"/>
                  <a:t> antenna powers</a:t>
                </a:r>
              </a:p>
            </p:txBody>
          </p:sp>
        </mc:Choice>
        <mc:Fallback xmlns="">
          <p:sp>
            <p:nvSpPr>
              <p:cNvPr id="29" name="TextBox 28">
                <a:extLst>
                  <a:ext uri="{FF2B5EF4-FFF2-40B4-BE49-F238E27FC236}">
                    <a16:creationId xmlns:a16="http://schemas.microsoft.com/office/drawing/2014/main" id="{34B88A23-6057-6FE5-5BD6-E6E574F5B93B}"/>
                  </a:ext>
                </a:extLst>
              </p:cNvPr>
              <p:cNvSpPr txBox="1">
                <a:spLocks noRot="1" noChangeAspect="1" noMove="1" noResize="1" noEditPoints="1" noAdjustHandles="1" noChangeArrowheads="1" noChangeShapeType="1" noTextEdit="1"/>
              </p:cNvSpPr>
              <p:nvPr/>
            </p:nvSpPr>
            <p:spPr>
              <a:xfrm>
                <a:off x="4389489" y="4622378"/>
                <a:ext cx="3933680" cy="369332"/>
              </a:xfrm>
              <a:prstGeom prst="rect">
                <a:avLst/>
              </a:prstGeom>
              <a:blipFill>
                <a:blip r:embed="rId4"/>
                <a:stretch>
                  <a:fillRect l="-1286" t="-6452" b="-19355"/>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60190577-0AB2-7815-7084-E6777B9E62D1}"/>
              </a:ext>
            </a:extLst>
          </p:cNvPr>
          <p:cNvGrpSpPr/>
          <p:nvPr/>
        </p:nvGrpSpPr>
        <p:grpSpPr>
          <a:xfrm>
            <a:off x="4465373" y="1534843"/>
            <a:ext cx="3609284" cy="2869188"/>
            <a:chOff x="5279013" y="-1647646"/>
            <a:chExt cx="4317471" cy="3716695"/>
          </a:xfrm>
        </p:grpSpPr>
        <p:grpSp>
          <p:nvGrpSpPr>
            <p:cNvPr id="33" name="Group 32">
              <a:extLst>
                <a:ext uri="{FF2B5EF4-FFF2-40B4-BE49-F238E27FC236}">
                  <a16:creationId xmlns:a16="http://schemas.microsoft.com/office/drawing/2014/main" id="{379BB51D-01BC-8592-6EB9-3975015D6603}"/>
                </a:ext>
              </a:extLst>
            </p:cNvPr>
            <p:cNvGrpSpPr/>
            <p:nvPr/>
          </p:nvGrpSpPr>
          <p:grpSpPr>
            <a:xfrm>
              <a:off x="5279013" y="-1647646"/>
              <a:ext cx="4317471" cy="3716695"/>
              <a:chOff x="6525922" y="848904"/>
              <a:chExt cx="4317471" cy="3716695"/>
            </a:xfrm>
          </p:grpSpPr>
          <p:pic>
            <p:nvPicPr>
              <p:cNvPr id="38" name="Picture 37" descr="Chart, line chart&#10;&#10;Description automatically generated">
                <a:extLst>
                  <a:ext uri="{FF2B5EF4-FFF2-40B4-BE49-F238E27FC236}">
                    <a16:creationId xmlns:a16="http://schemas.microsoft.com/office/drawing/2014/main" id="{5C46F1BA-75C4-682A-D70B-258E22753C3C}"/>
                  </a:ext>
                </a:extLst>
              </p:cNvPr>
              <p:cNvPicPr>
                <a:picLocks noChangeAspect="1"/>
              </p:cNvPicPr>
              <p:nvPr/>
            </p:nvPicPr>
            <p:blipFill rotWithShape="1">
              <a:blip r:embed="rId5">
                <a:extLst>
                  <a:ext uri="{28A0092B-C50C-407E-A947-70E740481C1C}">
                    <a14:useLocalDpi xmlns:a14="http://schemas.microsoft.com/office/drawing/2010/main" val="0"/>
                  </a:ext>
                </a:extLst>
              </a:blip>
              <a:srcRect l="3163" t="6938" r="7438"/>
              <a:stretch/>
            </p:blipFill>
            <p:spPr>
              <a:xfrm>
                <a:off x="6525922" y="848904"/>
                <a:ext cx="4317471" cy="3716695"/>
              </a:xfrm>
              <a:prstGeom prst="rect">
                <a:avLst/>
              </a:prstGeom>
            </p:spPr>
          </p:pic>
          <p:cxnSp>
            <p:nvCxnSpPr>
              <p:cNvPr id="39" name="Straight Arrow Connector 38">
                <a:extLst>
                  <a:ext uri="{FF2B5EF4-FFF2-40B4-BE49-F238E27FC236}">
                    <a16:creationId xmlns:a16="http://schemas.microsoft.com/office/drawing/2014/main" id="{85019F53-C255-0975-9A8A-F3448E173C68}"/>
                  </a:ext>
                </a:extLst>
              </p:cNvPr>
              <p:cNvCxnSpPr>
                <a:cxnSpLocks/>
              </p:cNvCxnSpPr>
              <p:nvPr/>
            </p:nvCxnSpPr>
            <p:spPr>
              <a:xfrm>
                <a:off x="7893787" y="2473071"/>
                <a:ext cx="2029859" cy="0"/>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1B728C7-749A-B157-19FE-C01A57418B65}"/>
                  </a:ext>
                </a:extLst>
              </p:cNvPr>
              <p:cNvCxnSpPr>
                <a:cxnSpLocks/>
              </p:cNvCxnSpPr>
              <p:nvPr/>
            </p:nvCxnSpPr>
            <p:spPr>
              <a:xfrm>
                <a:off x="7006257" y="2970722"/>
                <a:ext cx="3720009" cy="0"/>
              </a:xfrm>
              <a:prstGeom prst="straightConnector1">
                <a:avLst/>
              </a:prstGeom>
              <a:ln w="38100">
                <a:solidFill>
                  <a:srgbClr val="0000F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222C839-7409-F498-0A53-2A5E612CE09A}"/>
                  </a:ext>
                </a:extLst>
              </p:cNvPr>
              <p:cNvCxnSpPr>
                <a:cxnSpLocks/>
              </p:cNvCxnSpPr>
              <p:nvPr/>
            </p:nvCxnSpPr>
            <p:spPr>
              <a:xfrm flipV="1">
                <a:off x="9923113" y="934964"/>
                <a:ext cx="0" cy="481263"/>
              </a:xfrm>
              <a:prstGeom prst="straightConnector1">
                <a:avLst/>
              </a:prstGeom>
              <a:ln w="2857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D0CECD4-811E-358D-7FF1-536BE1C4404D}"/>
                  </a:ext>
                </a:extLst>
              </p:cNvPr>
              <p:cNvCxnSpPr>
                <a:cxnSpLocks/>
              </p:cNvCxnSpPr>
              <p:nvPr/>
            </p:nvCxnSpPr>
            <p:spPr>
              <a:xfrm flipV="1">
                <a:off x="10633778" y="947738"/>
                <a:ext cx="0" cy="481263"/>
              </a:xfrm>
              <a:prstGeom prst="straightConnector1">
                <a:avLst/>
              </a:prstGeom>
              <a:ln w="28575">
                <a:solidFill>
                  <a:srgbClr val="0000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3E8E4E2-07AA-685E-AC0E-542671E6E76D}"/>
                </a:ext>
              </a:extLst>
            </p:cNvPr>
            <p:cNvSpPr txBox="1"/>
            <p:nvPr/>
          </p:nvSpPr>
          <p:spPr>
            <a:xfrm>
              <a:off x="8241140" y="-1060222"/>
              <a:ext cx="1282915" cy="369332"/>
            </a:xfrm>
            <a:prstGeom prst="rect">
              <a:avLst/>
            </a:prstGeom>
            <a:noFill/>
          </p:spPr>
          <p:txBody>
            <a:bodyPr wrap="none" rtlCol="0">
              <a:spAutoFit/>
            </a:bodyPr>
            <a:lstStyle/>
            <a:p>
              <a:r>
                <a:rPr lang="en-US" dirty="0">
                  <a:solidFill>
                    <a:schemeClr val="accent6"/>
                  </a:solidFill>
                </a:rPr>
                <a:t>Peak power</a:t>
              </a:r>
            </a:p>
          </p:txBody>
        </p:sp>
        <p:sp>
          <p:nvSpPr>
            <p:cNvPr id="37" name="TextBox 36">
              <a:extLst>
                <a:ext uri="{FF2B5EF4-FFF2-40B4-BE49-F238E27FC236}">
                  <a16:creationId xmlns:a16="http://schemas.microsoft.com/office/drawing/2014/main" id="{CA94EC78-1D00-FA7D-AD5A-2C47E06584FD}"/>
                </a:ext>
              </a:extLst>
            </p:cNvPr>
            <p:cNvSpPr txBox="1"/>
            <p:nvPr/>
          </p:nvSpPr>
          <p:spPr>
            <a:xfrm>
              <a:off x="7540998" y="-23976"/>
              <a:ext cx="1424323" cy="360708"/>
            </a:xfrm>
            <a:prstGeom prst="rect">
              <a:avLst/>
            </a:prstGeom>
            <a:noFill/>
          </p:spPr>
          <p:txBody>
            <a:bodyPr wrap="none" rtlCol="0">
              <a:spAutoFit/>
            </a:bodyPr>
            <a:lstStyle/>
            <a:p>
              <a:r>
                <a:rPr lang="en-US" dirty="0">
                  <a:solidFill>
                    <a:schemeClr val="accent6"/>
                  </a:solidFill>
                </a:rPr>
                <a:t>Dynamic range</a:t>
              </a:r>
            </a:p>
          </p:txBody>
        </p:sp>
      </p:gr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7A957193-9519-E92A-2EB9-2EB1A543D9EC}"/>
                  </a:ext>
                </a:extLst>
              </p:cNvPr>
              <p:cNvSpPr/>
              <p:nvPr/>
            </p:nvSpPr>
            <p:spPr>
              <a:xfrm>
                <a:off x="4502239" y="5145853"/>
                <a:ext cx="3613949" cy="545930"/>
              </a:xfrm>
              <a:prstGeom prst="rect">
                <a:avLst/>
              </a:prstGeom>
              <a:solidFill>
                <a:schemeClr val="accent1"/>
              </a:solidFill>
              <a:ln w="12700" cmpd="sng">
                <a:noFill/>
              </a:ln>
            </p:spPr>
            <p:txBody>
              <a:bodyPr wrap="square" anchor="ctr">
                <a:noAutofit/>
              </a:bodyPr>
              <a:lstStyle/>
              <a:p>
                <a:pPr algn="ctr"/>
                <a:r>
                  <a:rPr lang="en-US" altLang="ko-KR" sz="1600" dirty="0">
                    <a:solidFill>
                      <a:schemeClr val="bg1"/>
                    </a:solidFill>
                    <a:latin typeface="Gill Sans MT" panose="020B0502020104020203" pitchFamily="34" charset="0"/>
                  </a:rPr>
                  <a:t>4</a:t>
                </a:r>
                <a:r>
                  <a:rPr lang="en-US" sz="1600" dirty="0">
                    <a:solidFill>
                      <a:schemeClr val="bg1"/>
                    </a:solidFill>
                    <a:latin typeface="Gill Sans MT" panose="020B0502020104020203" pitchFamily="34" charset="0"/>
                  </a:rPr>
                  <a:t> cells (</a:t>
                </a:r>
                <a14:m>
                  <m:oMath xmlns:m="http://schemas.openxmlformats.org/officeDocument/2006/math">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𝑁</m:t>
                        </m:r>
                      </m:e>
                      <m:sub>
                        <m:r>
                          <a:rPr lang="en-US" sz="1600" i="1">
                            <a:solidFill>
                              <a:schemeClr val="bg1"/>
                            </a:solidFill>
                            <a:latin typeface="Cambria Math" panose="02040503050406030204" pitchFamily="18" charset="0"/>
                          </a:rPr>
                          <m:t>𝑐</m:t>
                        </m:r>
                      </m:sub>
                    </m:sSub>
                  </m:oMath>
                </a14:m>
                <a:r>
                  <a:rPr lang="en-US" sz="1600" dirty="0">
                    <a:solidFill>
                      <a:schemeClr val="bg1"/>
                    </a:solidFill>
                    <a:latin typeface="Gill Sans MT" panose="020B0502020104020203" pitchFamily="34" charset="0"/>
                  </a:rPr>
                  <a:t>), </a:t>
                </a:r>
                <a:r>
                  <a:rPr lang="en-US" altLang="ko-KR" sz="1600" dirty="0">
                    <a:solidFill>
                      <a:schemeClr val="bg1"/>
                    </a:solidFill>
                    <a:latin typeface="Gill Sans MT" panose="020B0502020104020203" pitchFamily="34" charset="0"/>
                  </a:rPr>
                  <a:t>32</a:t>
                </a:r>
                <a:r>
                  <a:rPr lang="ko-KR" altLang="en-US" sz="1600" dirty="0">
                    <a:solidFill>
                      <a:schemeClr val="bg1"/>
                    </a:solidFill>
                    <a:latin typeface="Gill Sans MT" panose="020B0502020104020203" pitchFamily="34" charset="0"/>
                  </a:rPr>
                  <a:t> </a:t>
                </a:r>
                <a:r>
                  <a:rPr lang="en-US" altLang="ko-KR" sz="1600" dirty="0">
                    <a:solidFill>
                      <a:schemeClr val="bg1"/>
                    </a:solidFill>
                    <a:latin typeface="Gill Sans MT" panose="020B0502020104020203" pitchFamily="34" charset="0"/>
                  </a:rPr>
                  <a:t>antennas (</a:t>
                </a:r>
                <a14:m>
                  <m:oMath xmlns:m="http://schemas.openxmlformats.org/officeDocument/2006/math">
                    <m:sSub>
                      <m:sSubPr>
                        <m:ctrlPr>
                          <a:rPr lang="en-US" altLang="ko-KR" sz="1600" b="0" i="1" smtClean="0">
                            <a:solidFill>
                              <a:schemeClr val="bg1"/>
                            </a:solidFill>
                            <a:latin typeface="Cambria Math" panose="02040503050406030204" pitchFamily="18" charset="0"/>
                          </a:rPr>
                        </m:ctrlPr>
                      </m:sSubPr>
                      <m:e>
                        <m:r>
                          <a:rPr lang="en-US" altLang="ko-KR" sz="1600" b="0" i="1" smtClean="0">
                            <a:solidFill>
                              <a:schemeClr val="bg1"/>
                            </a:solidFill>
                            <a:latin typeface="Cambria Math" panose="02040503050406030204" pitchFamily="18" charset="0"/>
                          </a:rPr>
                          <m:t>𝑁</m:t>
                        </m:r>
                      </m:e>
                      <m:sub>
                        <m:r>
                          <a:rPr lang="en-US" altLang="ko-KR" sz="1600" b="0" i="1" smtClean="0">
                            <a:solidFill>
                              <a:schemeClr val="bg1"/>
                            </a:solidFill>
                            <a:latin typeface="Cambria Math" panose="02040503050406030204" pitchFamily="18" charset="0"/>
                          </a:rPr>
                          <m:t>𝑏</m:t>
                        </m:r>
                      </m:sub>
                    </m:sSub>
                  </m:oMath>
                </a14:m>
                <a:r>
                  <a:rPr lang="en-US" altLang="ko-KR" sz="1600" dirty="0">
                    <a:solidFill>
                      <a:schemeClr val="bg1"/>
                    </a:solidFill>
                    <a:latin typeface="Gill Sans MT" panose="020B0502020104020203" pitchFamily="34" charset="0"/>
                  </a:rPr>
                  <a:t>)</a:t>
                </a:r>
                <a:r>
                  <a:rPr lang="en-US" sz="1600" dirty="0">
                    <a:solidFill>
                      <a:schemeClr val="bg1"/>
                    </a:solidFill>
                    <a:latin typeface="Gill Sans MT" panose="020B0502020104020203" pitchFamily="34" charset="0"/>
                  </a:rPr>
                  <a:t>, </a:t>
                </a:r>
                <a:r>
                  <a:rPr lang="en-US" altLang="ko-KR" sz="1600" dirty="0">
                    <a:solidFill>
                      <a:schemeClr val="bg1"/>
                    </a:solidFill>
                    <a:latin typeface="Gill Sans MT" panose="020B0502020104020203" pitchFamily="34" charset="0"/>
                  </a:rPr>
                  <a:t>2</a:t>
                </a:r>
                <a:r>
                  <a:rPr lang="en-US" sz="1600" dirty="0">
                    <a:solidFill>
                      <a:schemeClr val="bg1"/>
                    </a:solidFill>
                    <a:latin typeface="Gill Sans MT" panose="020B0502020104020203" pitchFamily="34" charset="0"/>
                  </a:rPr>
                  <a:t> users per cell, 64 subcarriers, </a:t>
                </a:r>
                <a14:m>
                  <m:oMath xmlns:m="http://schemas.openxmlformats.org/officeDocument/2006/math">
                    <m:r>
                      <a:rPr lang="en-US" sz="1600" b="0" i="1" smtClean="0">
                        <a:solidFill>
                          <a:schemeClr val="bg1"/>
                        </a:solidFill>
                        <a:latin typeface="Cambria Math" panose="02040503050406030204" pitchFamily="18" charset="0"/>
                      </a:rPr>
                      <m:t>𝑏</m:t>
                    </m:r>
                    <m:r>
                      <a:rPr lang="en-US" sz="1600" b="0" i="1" smtClean="0">
                        <a:solidFill>
                          <a:schemeClr val="bg1"/>
                        </a:solidFill>
                        <a:latin typeface="Cambria Math" panose="02040503050406030204" pitchFamily="18" charset="0"/>
                      </a:rPr>
                      <m:t>=3</m:t>
                    </m:r>
                  </m:oMath>
                </a14:m>
                <a:r>
                  <a:rPr lang="en-US" sz="1600" dirty="0">
                    <a:solidFill>
                      <a:schemeClr val="bg1"/>
                    </a:solidFill>
                    <a:latin typeface="Gill Sans MT" panose="020B0502020104020203" pitchFamily="34" charset="0"/>
                  </a:rPr>
                  <a:t>, </a:t>
                </a:r>
                <a14:m>
                  <m:oMath xmlns:m="http://schemas.openxmlformats.org/officeDocument/2006/math">
                    <m:r>
                      <a:rPr lang="en-US" sz="1600" b="0" i="1" smtClean="0">
                        <a:solidFill>
                          <a:schemeClr val="bg1"/>
                        </a:solidFill>
                        <a:latin typeface="Cambria Math" panose="02040503050406030204" pitchFamily="18" charset="0"/>
                      </a:rPr>
                      <m:t>𝛾</m:t>
                    </m:r>
                    <m:r>
                      <a:rPr lang="en-US" sz="1600" b="0" i="1" smtClean="0">
                        <a:solidFill>
                          <a:schemeClr val="bg1"/>
                        </a:solidFill>
                        <a:latin typeface="Cambria Math" panose="02040503050406030204" pitchFamily="18" charset="0"/>
                      </a:rPr>
                      <m:t>=−1 </m:t>
                    </m:r>
                    <m:r>
                      <m:rPr>
                        <m:sty m:val="p"/>
                      </m:rPr>
                      <a:rPr lang="en-US" sz="1600" b="0" i="0" smtClean="0">
                        <a:solidFill>
                          <a:schemeClr val="bg1"/>
                        </a:solidFill>
                        <a:latin typeface="Cambria Math" panose="02040503050406030204" pitchFamily="18" charset="0"/>
                      </a:rPr>
                      <m:t>dB</m:t>
                    </m:r>
                  </m:oMath>
                </a14:m>
                <a:endParaRPr lang="en-US" sz="1600" dirty="0">
                  <a:solidFill>
                    <a:schemeClr val="bg1"/>
                  </a:solidFill>
                  <a:latin typeface="Gill Sans MT" panose="020B0502020104020203" pitchFamily="34" charset="0"/>
                </a:endParaRPr>
              </a:p>
            </p:txBody>
          </p:sp>
        </mc:Choice>
        <mc:Fallback xmlns="">
          <p:sp>
            <p:nvSpPr>
              <p:cNvPr id="43" name="Rectangle 42">
                <a:extLst>
                  <a:ext uri="{FF2B5EF4-FFF2-40B4-BE49-F238E27FC236}">
                    <a16:creationId xmlns:a16="http://schemas.microsoft.com/office/drawing/2014/main" id="{7A957193-9519-E92A-2EB9-2EB1A543D9EC}"/>
                  </a:ext>
                </a:extLst>
              </p:cNvPr>
              <p:cNvSpPr>
                <a:spLocks noRot="1" noChangeAspect="1" noMove="1" noResize="1" noEditPoints="1" noAdjustHandles="1" noChangeArrowheads="1" noChangeShapeType="1" noTextEdit="1"/>
              </p:cNvSpPr>
              <p:nvPr/>
            </p:nvSpPr>
            <p:spPr>
              <a:xfrm>
                <a:off x="4502239" y="5145853"/>
                <a:ext cx="3613949" cy="545930"/>
              </a:xfrm>
              <a:prstGeom prst="rect">
                <a:avLst/>
              </a:prstGeom>
              <a:blipFill>
                <a:blip r:embed="rId6"/>
                <a:stretch>
                  <a:fillRect l="-702" t="-6818" r="-2456" b="-18182"/>
                </a:stretch>
              </a:blipFill>
              <a:ln w="12700" cmpd="sng">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91E1A6B9-762C-C033-54BC-46C4CE2F7413}"/>
                  </a:ext>
                </a:extLst>
              </p:cNvPr>
              <p:cNvSpPr/>
              <p:nvPr/>
            </p:nvSpPr>
            <p:spPr>
              <a:xfrm>
                <a:off x="8603359" y="5118315"/>
                <a:ext cx="2839496" cy="545930"/>
              </a:xfrm>
              <a:prstGeom prst="rect">
                <a:avLst/>
              </a:prstGeom>
              <a:solidFill>
                <a:schemeClr val="accent1"/>
              </a:solidFill>
              <a:ln w="12700" cmpd="sng">
                <a:noFill/>
              </a:ln>
            </p:spPr>
            <p:txBody>
              <a:bodyPr wrap="square" anchor="ctr">
                <a:noAutofit/>
              </a:bodyPr>
              <a:lstStyle/>
              <a:p>
                <a:pPr algn="ctr"/>
                <a:r>
                  <a:rPr lang="en-US" altLang="ko-KR" sz="1600" dirty="0">
                    <a:solidFill>
                      <a:schemeClr val="bg1"/>
                    </a:solidFill>
                    <a:latin typeface="Gill Sans MT" panose="020B0502020104020203" pitchFamily="34" charset="0"/>
                  </a:rPr>
                  <a:t>32</a:t>
                </a:r>
                <a:r>
                  <a:rPr lang="ko-KR" altLang="en-US" sz="1600" dirty="0">
                    <a:solidFill>
                      <a:schemeClr val="bg1"/>
                    </a:solidFill>
                    <a:latin typeface="Gill Sans MT" panose="020B0502020104020203" pitchFamily="34" charset="0"/>
                  </a:rPr>
                  <a:t> </a:t>
                </a:r>
                <a:r>
                  <a:rPr lang="en-US" altLang="ko-KR" sz="1600" dirty="0">
                    <a:solidFill>
                      <a:schemeClr val="bg1"/>
                    </a:solidFill>
                    <a:latin typeface="Gill Sans MT" panose="020B0502020104020203" pitchFamily="34" charset="0"/>
                  </a:rPr>
                  <a:t>antennas, 3</a:t>
                </a:r>
                <a:r>
                  <a:rPr lang="en-US" sz="1600" dirty="0">
                    <a:solidFill>
                      <a:schemeClr val="bg1"/>
                    </a:solidFill>
                    <a:latin typeface="Gill Sans MT" panose="020B0502020104020203" pitchFamily="34" charset="0"/>
                  </a:rPr>
                  <a:t> cells, </a:t>
                </a:r>
                <a:r>
                  <a:rPr lang="en-US" altLang="ko-KR" sz="1600" dirty="0">
                    <a:solidFill>
                      <a:schemeClr val="bg1"/>
                    </a:solidFill>
                    <a:latin typeface="Gill Sans MT" panose="020B0502020104020203" pitchFamily="34" charset="0"/>
                  </a:rPr>
                  <a:t>2</a:t>
                </a:r>
                <a:r>
                  <a:rPr lang="en-US" sz="1600" dirty="0">
                    <a:solidFill>
                      <a:schemeClr val="bg1"/>
                    </a:solidFill>
                    <a:latin typeface="Gill Sans MT" panose="020B0502020104020203" pitchFamily="34" charset="0"/>
                  </a:rPr>
                  <a:t> users per </a:t>
                </a:r>
              </a:p>
              <a:p>
                <a:pPr algn="ctr"/>
                <a:r>
                  <a:rPr lang="en-US" sz="1600" dirty="0">
                    <a:solidFill>
                      <a:schemeClr val="bg1"/>
                    </a:solidFill>
                    <a:latin typeface="Gill Sans MT" panose="020B0502020104020203" pitchFamily="34" charset="0"/>
                  </a:rPr>
                  <a:t>cell, 64 subcarriers, </a:t>
                </a:r>
                <a14:m>
                  <m:oMath xmlns:m="http://schemas.openxmlformats.org/officeDocument/2006/math">
                    <m:r>
                      <a:rPr lang="en-US" sz="1600" b="0" i="1" smtClean="0">
                        <a:solidFill>
                          <a:schemeClr val="bg1"/>
                        </a:solidFill>
                        <a:latin typeface="Cambria Math" panose="02040503050406030204" pitchFamily="18" charset="0"/>
                      </a:rPr>
                      <m:t>𝑏</m:t>
                    </m:r>
                    <m:r>
                      <a:rPr lang="en-US" sz="1600" b="0" i="1" smtClean="0">
                        <a:solidFill>
                          <a:schemeClr val="bg1"/>
                        </a:solidFill>
                        <a:latin typeface="Cambria Math" panose="02040503050406030204" pitchFamily="18" charset="0"/>
                      </a:rPr>
                      <m:t>=3</m:t>
                    </m:r>
                  </m:oMath>
                </a14:m>
                <a:endParaRPr lang="en-US" sz="1600" dirty="0">
                  <a:solidFill>
                    <a:schemeClr val="bg1"/>
                  </a:solidFill>
                  <a:latin typeface="Gill Sans MT" panose="020B0502020104020203" pitchFamily="34" charset="0"/>
                </a:endParaRPr>
              </a:p>
            </p:txBody>
          </p:sp>
        </mc:Choice>
        <mc:Fallback xmlns="">
          <p:sp>
            <p:nvSpPr>
              <p:cNvPr id="44" name="Rectangle 43">
                <a:extLst>
                  <a:ext uri="{FF2B5EF4-FFF2-40B4-BE49-F238E27FC236}">
                    <a16:creationId xmlns:a16="http://schemas.microsoft.com/office/drawing/2014/main" id="{91E1A6B9-762C-C033-54BC-46C4CE2F7413}"/>
                  </a:ext>
                </a:extLst>
              </p:cNvPr>
              <p:cNvSpPr>
                <a:spLocks noRot="1" noChangeAspect="1" noMove="1" noResize="1" noEditPoints="1" noAdjustHandles="1" noChangeArrowheads="1" noChangeShapeType="1" noTextEdit="1"/>
              </p:cNvSpPr>
              <p:nvPr/>
            </p:nvSpPr>
            <p:spPr>
              <a:xfrm>
                <a:off x="8603359" y="5118315"/>
                <a:ext cx="2839496" cy="545930"/>
              </a:xfrm>
              <a:prstGeom prst="rect">
                <a:avLst/>
              </a:prstGeom>
              <a:blipFill>
                <a:blip r:embed="rId7"/>
                <a:stretch>
                  <a:fillRect t="-6977" r="-2232" b="-20930"/>
                </a:stretch>
              </a:blipFill>
              <a:ln w="12700" cmpd="sng">
                <a:noFill/>
              </a:ln>
            </p:spPr>
            <p:txBody>
              <a:bodyPr/>
              <a:lstStyle/>
              <a:p>
                <a:r>
                  <a:rPr lang="en-US">
                    <a:noFill/>
                  </a:rPr>
                  <a:t> </a:t>
                </a:r>
              </a:p>
            </p:txBody>
          </p:sp>
        </mc:Fallback>
      </mc:AlternateContent>
      <p:pic>
        <p:nvPicPr>
          <p:cNvPr id="45" name="Picture 44" descr="Table&#10;&#10;Description automatically generated">
            <a:extLst>
              <a:ext uri="{FF2B5EF4-FFF2-40B4-BE49-F238E27FC236}">
                <a16:creationId xmlns:a16="http://schemas.microsoft.com/office/drawing/2014/main" id="{9D09CA24-5497-CB90-51D2-D9BA21EE79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3530" y="2249474"/>
            <a:ext cx="2839495" cy="1116789"/>
          </a:xfrm>
          <a:prstGeom prst="rect">
            <a:avLst/>
          </a:prstGeom>
        </p:spPr>
      </p:pic>
      <p:sp>
        <p:nvSpPr>
          <p:cNvPr id="46" name="TextBox 45">
            <a:extLst>
              <a:ext uri="{FF2B5EF4-FFF2-40B4-BE49-F238E27FC236}">
                <a16:creationId xmlns:a16="http://schemas.microsoft.com/office/drawing/2014/main" id="{E5E67D8B-6822-6343-766D-33C8D994FDA2}"/>
              </a:ext>
            </a:extLst>
          </p:cNvPr>
          <p:cNvSpPr txBox="1"/>
          <p:nvPr/>
        </p:nvSpPr>
        <p:spPr>
          <a:xfrm>
            <a:off x="8448454" y="3635191"/>
            <a:ext cx="3149645" cy="646331"/>
          </a:xfrm>
          <a:prstGeom prst="rect">
            <a:avLst/>
          </a:prstGeom>
          <a:noFill/>
          <a:ln>
            <a:noFill/>
          </a:ln>
        </p:spPr>
        <p:txBody>
          <a:bodyPr wrap="none" rtlCol="0">
            <a:spAutoFit/>
          </a:bodyPr>
          <a:lstStyle/>
          <a:p>
            <a:r>
              <a:rPr lang="en-US" dirty="0"/>
              <a:t>~2 dB reduction over Q-</a:t>
            </a:r>
            <a:r>
              <a:rPr lang="en-US" dirty="0" err="1"/>
              <a:t>CoMP</a:t>
            </a:r>
            <a:endParaRPr lang="en-US" dirty="0"/>
          </a:p>
          <a:p>
            <a:r>
              <a:rPr lang="en-US" dirty="0"/>
              <a:t>~5 dB reduction over Q-</a:t>
            </a:r>
            <a:r>
              <a:rPr lang="en-US" dirty="0" err="1"/>
              <a:t>Percell</a:t>
            </a:r>
            <a:endParaRPr lang="en-US" dirty="0"/>
          </a:p>
        </p:txBody>
      </p:sp>
      <p:sp>
        <p:nvSpPr>
          <p:cNvPr id="47" name="TextBox 46">
            <a:extLst>
              <a:ext uri="{FF2B5EF4-FFF2-40B4-BE49-F238E27FC236}">
                <a16:creationId xmlns:a16="http://schemas.microsoft.com/office/drawing/2014/main" id="{FD8B3F3C-A135-1C6E-FB69-1DFEB596A1FF}"/>
              </a:ext>
            </a:extLst>
          </p:cNvPr>
          <p:cNvSpPr txBox="1"/>
          <p:nvPr/>
        </p:nvSpPr>
        <p:spPr>
          <a:xfrm>
            <a:off x="8684625" y="4681226"/>
            <a:ext cx="2839495" cy="369332"/>
          </a:xfrm>
          <a:prstGeom prst="rect">
            <a:avLst/>
          </a:prstGeom>
          <a:noFill/>
        </p:spPr>
        <p:txBody>
          <a:bodyPr wrap="none" rtlCol="0">
            <a:spAutoFit/>
          </a:bodyPr>
          <a:lstStyle/>
          <a:p>
            <a:r>
              <a:rPr lang="en-US" dirty="0"/>
              <a:t>Peak-to-average power ratio</a:t>
            </a:r>
          </a:p>
        </p:txBody>
      </p:sp>
    </p:spTree>
    <p:extLst>
      <p:ext uri="{BB962C8B-B14F-4D97-AF65-F5344CB8AC3E}">
        <p14:creationId xmlns:p14="http://schemas.microsoft.com/office/powerpoint/2010/main" val="2844803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5B1E83-3AB9-40D0-BD85-A7F15E15F8BD}" type="slidenum">
              <a:rPr lang="en-US" smtClean="0"/>
              <a:pPr/>
              <a:t>15</a:t>
            </a:fld>
            <a:r>
              <a:rPr lang="en-US" sz="1600" dirty="0"/>
              <a:t>/32</a:t>
            </a:r>
          </a:p>
        </p:txBody>
      </p:sp>
      <p:sp>
        <p:nvSpPr>
          <p:cNvPr id="12" name="Title 1">
            <a:extLst>
              <a:ext uri="{FF2B5EF4-FFF2-40B4-BE49-F238E27FC236}">
                <a16:creationId xmlns:a16="http://schemas.microsoft.com/office/drawing/2014/main" id="{B261ACC0-6B41-1CC1-F361-22BF1C25F563}"/>
              </a:ext>
            </a:extLst>
          </p:cNvPr>
          <p:cNvSpPr>
            <a:spLocks noGrp="1"/>
          </p:cNvSpPr>
          <p:nvPr>
            <p:ph type="title"/>
          </p:nvPr>
        </p:nvSpPr>
        <p:spPr>
          <a:xfrm>
            <a:off x="406400" y="115887"/>
            <a:ext cx="10437948" cy="549275"/>
          </a:xfrm>
        </p:spPr>
        <p:txBody>
          <a:bodyPr>
            <a:normAutofit/>
          </a:bodyPr>
          <a:lstStyle/>
          <a:p>
            <a:r>
              <a:rPr lang="en-US" sz="2800" dirty="0">
                <a:latin typeface="Gill Sans MT" panose="020B0502020104020203" pitchFamily="34" charset="77"/>
              </a:rPr>
              <a:t>Summary</a:t>
            </a:r>
          </a:p>
        </p:txBody>
      </p:sp>
      <p:sp>
        <p:nvSpPr>
          <p:cNvPr id="2" name="Rectangle 1">
            <a:extLst>
              <a:ext uri="{FF2B5EF4-FFF2-40B4-BE49-F238E27FC236}">
                <a16:creationId xmlns:a16="http://schemas.microsoft.com/office/drawing/2014/main" id="{E7499A1F-85C6-0C6D-7762-BA25EAED4F3A}"/>
              </a:ext>
            </a:extLst>
          </p:cNvPr>
          <p:cNvSpPr/>
          <p:nvPr/>
        </p:nvSpPr>
        <p:spPr>
          <a:xfrm>
            <a:off x="312233" y="1094767"/>
            <a:ext cx="7047349" cy="2334234"/>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0AB01C7-1E4A-0026-F122-90DC90856E08}"/>
              </a:ext>
            </a:extLst>
          </p:cNvPr>
          <p:cNvSpPr/>
          <p:nvPr/>
        </p:nvSpPr>
        <p:spPr>
          <a:xfrm>
            <a:off x="312233" y="785404"/>
            <a:ext cx="7047349" cy="309361"/>
          </a:xfrm>
          <a:prstGeom prst="rect">
            <a:avLst/>
          </a:prstGeom>
          <a:solidFill>
            <a:schemeClr val="accent6">
              <a:lumMod val="75000"/>
            </a:schemeClr>
          </a:solidFill>
          <a:ln w="12700" cmpd="sng">
            <a:noFill/>
          </a:ln>
        </p:spPr>
        <p:txBody>
          <a:bodyPr wrap="square" anchor="ctr">
            <a:noAutofit/>
          </a:bodyPr>
          <a:lstStyle/>
          <a:p>
            <a:pPr algn="ctr"/>
            <a:r>
              <a:rPr lang="en-US" b="1" dirty="0">
                <a:solidFill>
                  <a:schemeClr val="bg1"/>
                </a:solidFill>
              </a:rPr>
              <a:t>Minimize maximum transmit power with target SINR</a:t>
            </a:r>
          </a:p>
        </p:txBody>
      </p:sp>
      <p:sp>
        <p:nvSpPr>
          <p:cNvPr id="5" name="TextBox 4">
            <a:extLst>
              <a:ext uri="{FF2B5EF4-FFF2-40B4-BE49-F238E27FC236}">
                <a16:creationId xmlns:a16="http://schemas.microsoft.com/office/drawing/2014/main" id="{9CD00ABF-5FCF-E5E6-FEB2-CB335D924A92}"/>
              </a:ext>
            </a:extLst>
          </p:cNvPr>
          <p:cNvSpPr txBox="1"/>
          <p:nvPr/>
        </p:nvSpPr>
        <p:spPr>
          <a:xfrm>
            <a:off x="294366" y="1403788"/>
            <a:ext cx="7340887" cy="170296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Impairments: Thermal noise; intra-cell, and inter-cell interference</a:t>
            </a:r>
          </a:p>
          <a:p>
            <a:pPr marL="285750" indent="-285750">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Quantization noise from low-res </a:t>
            </a:r>
            <a:r>
              <a:rPr lang="en-US" dirty="0">
                <a:solidFill>
                  <a:srgbClr val="000000"/>
                </a:solidFill>
                <a:latin typeface="Arial" panose="020B0604020202020204" pitchFamily="34" charset="0"/>
                <a:cs typeface="Arial" panose="020B0604020202020204" pitchFamily="34" charset="0"/>
              </a:rPr>
              <a:t>ADCs and DACs </a:t>
            </a:r>
            <a:r>
              <a:rPr lang="en-US" sz="1800" dirty="0">
                <a:solidFill>
                  <a:srgbClr val="000000"/>
                </a:solidFill>
                <a:latin typeface="Arial" panose="020B0604020202020204" pitchFamily="34" charset="0"/>
                <a:cs typeface="Arial" panose="020B0604020202020204" pitchFamily="34" charset="0"/>
              </a:rPr>
              <a:t>in base stations</a:t>
            </a:r>
          </a:p>
          <a:p>
            <a:pPr marL="285750" indent="-285750">
              <a:lnSpc>
                <a:spcPct val="150000"/>
              </a:lnSpc>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Add per-antenna power constraint to place less burden on power amplifiers and electronics</a:t>
            </a:r>
          </a:p>
        </p:txBody>
      </p:sp>
      <p:sp>
        <p:nvSpPr>
          <p:cNvPr id="8" name="Rectangle 7">
            <a:extLst>
              <a:ext uri="{FF2B5EF4-FFF2-40B4-BE49-F238E27FC236}">
                <a16:creationId xmlns:a16="http://schemas.microsoft.com/office/drawing/2014/main" id="{26A98F58-0C3D-F778-44DB-78800F13D931}"/>
              </a:ext>
            </a:extLst>
          </p:cNvPr>
          <p:cNvSpPr/>
          <p:nvPr/>
        </p:nvSpPr>
        <p:spPr>
          <a:xfrm>
            <a:off x="312234" y="3909070"/>
            <a:ext cx="5698148" cy="2334234"/>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329F1E-031A-84F7-A7B1-6536CAB8FA02}"/>
              </a:ext>
            </a:extLst>
          </p:cNvPr>
          <p:cNvSpPr/>
          <p:nvPr/>
        </p:nvSpPr>
        <p:spPr>
          <a:xfrm>
            <a:off x="312234" y="3599707"/>
            <a:ext cx="5698148" cy="309361"/>
          </a:xfrm>
          <a:prstGeom prst="rect">
            <a:avLst/>
          </a:prstGeom>
          <a:solidFill>
            <a:schemeClr val="accent6">
              <a:lumMod val="75000"/>
            </a:schemeClr>
          </a:solidFill>
          <a:ln w="12700" cmpd="sng">
            <a:noFill/>
          </a:ln>
        </p:spPr>
        <p:txBody>
          <a:bodyPr wrap="square" anchor="ctr">
            <a:noAutofit/>
          </a:bodyPr>
          <a:lstStyle/>
          <a:p>
            <a:pPr algn="ctr"/>
            <a:r>
              <a:rPr lang="en-US" altLang="ko-KR" b="1" dirty="0">
                <a:solidFill>
                  <a:schemeClr val="bg1"/>
                </a:solidFill>
              </a:rPr>
              <a:t>Objective</a:t>
            </a:r>
            <a:endParaRPr lang="en-US" b="1" dirty="0">
              <a:solidFill>
                <a:schemeClr val="bg1"/>
              </a:solidFill>
            </a:endParaRPr>
          </a:p>
        </p:txBody>
      </p:sp>
      <p:sp>
        <p:nvSpPr>
          <p:cNvPr id="10" name="TextBox 9">
            <a:extLst>
              <a:ext uri="{FF2B5EF4-FFF2-40B4-BE49-F238E27FC236}">
                <a16:creationId xmlns:a16="http://schemas.microsoft.com/office/drawing/2014/main" id="{E4108786-75B2-48AC-F2A0-87D16D83A409}"/>
              </a:ext>
            </a:extLst>
          </p:cNvPr>
          <p:cNvSpPr txBox="1"/>
          <p:nvPr/>
        </p:nvSpPr>
        <p:spPr>
          <a:xfrm>
            <a:off x="202350" y="4347734"/>
            <a:ext cx="5917915" cy="1287468"/>
          </a:xfrm>
          <a:prstGeom prst="rect">
            <a:avLst/>
          </a:prstGeom>
          <a:noFill/>
        </p:spPr>
        <p:txBody>
          <a:bodyPr wrap="square" rtlCol="0">
            <a:spAutoFit/>
          </a:bodyPr>
          <a:lstStyle/>
          <a:p>
            <a:pPr marL="914400" lvl="1" indent="-457200">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Coordinate multiple base stations</a:t>
            </a:r>
          </a:p>
          <a:p>
            <a:pPr marL="914400" lvl="1" indent="-457200">
              <a:lnSpc>
                <a:spcPct val="150000"/>
              </a:lnSpc>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Design precoding and power control for downlink/uplink</a:t>
            </a:r>
          </a:p>
        </p:txBody>
      </p:sp>
      <p:sp>
        <p:nvSpPr>
          <p:cNvPr id="11" name="Rectangle 10">
            <a:extLst>
              <a:ext uri="{FF2B5EF4-FFF2-40B4-BE49-F238E27FC236}">
                <a16:creationId xmlns:a16="http://schemas.microsoft.com/office/drawing/2014/main" id="{E2887CD9-BCD7-74A0-F631-B488654B6D4D}"/>
              </a:ext>
            </a:extLst>
          </p:cNvPr>
          <p:cNvSpPr/>
          <p:nvPr/>
        </p:nvSpPr>
        <p:spPr>
          <a:xfrm>
            <a:off x="6181618" y="3907821"/>
            <a:ext cx="5698148" cy="2334234"/>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435DC9-19ED-C297-6BF4-BA88A7230F42}"/>
              </a:ext>
            </a:extLst>
          </p:cNvPr>
          <p:cNvSpPr/>
          <p:nvPr/>
        </p:nvSpPr>
        <p:spPr>
          <a:xfrm>
            <a:off x="6181618" y="3598458"/>
            <a:ext cx="5698148" cy="309361"/>
          </a:xfrm>
          <a:prstGeom prst="rect">
            <a:avLst/>
          </a:prstGeom>
          <a:solidFill>
            <a:schemeClr val="accent6">
              <a:lumMod val="75000"/>
            </a:schemeClr>
          </a:solidFill>
          <a:ln w="12700" cmpd="sng">
            <a:noFill/>
          </a:ln>
        </p:spPr>
        <p:txBody>
          <a:bodyPr wrap="square" anchor="ctr">
            <a:noAutofit/>
          </a:bodyPr>
          <a:lstStyle/>
          <a:p>
            <a:pPr algn="ctr"/>
            <a:r>
              <a:rPr lang="en-US" altLang="ko-KR" b="1" dirty="0">
                <a:solidFill>
                  <a:schemeClr val="bg1"/>
                </a:solidFill>
              </a:rPr>
              <a:t>Approach</a:t>
            </a:r>
            <a:endParaRPr lang="en-US" b="1" dirty="0">
              <a:solidFill>
                <a:schemeClr val="bg1"/>
              </a:solidFill>
            </a:endParaRPr>
          </a:p>
        </p:txBody>
      </p:sp>
      <p:sp>
        <p:nvSpPr>
          <p:cNvPr id="16" name="TextBox 15">
            <a:extLst>
              <a:ext uri="{FF2B5EF4-FFF2-40B4-BE49-F238E27FC236}">
                <a16:creationId xmlns:a16="http://schemas.microsoft.com/office/drawing/2014/main" id="{CEEDAE94-2794-4072-047A-EC66503986F0}"/>
              </a:ext>
            </a:extLst>
          </p:cNvPr>
          <p:cNvSpPr txBox="1"/>
          <p:nvPr/>
        </p:nvSpPr>
        <p:spPr>
          <a:xfrm>
            <a:off x="6230149" y="4223454"/>
            <a:ext cx="5799472" cy="170296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Use strong duality</a:t>
            </a:r>
          </a:p>
          <a:p>
            <a:pPr marL="285750" indent="-285750">
              <a:lnSpc>
                <a:spcPct val="150000"/>
              </a:lnSpc>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Iterative algorithms based on dual space</a:t>
            </a:r>
          </a:p>
          <a:p>
            <a:pPr marL="285750" indent="-285750">
              <a:lnSpc>
                <a:spcPct val="150000"/>
              </a:lnSpc>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Update covariance matrix via downlink solution using projected </a:t>
            </a:r>
            <a:r>
              <a:rPr lang="en-US" dirty="0" err="1">
                <a:solidFill>
                  <a:srgbClr val="000000"/>
                </a:solidFill>
                <a:latin typeface="Arial" panose="020B0604020202020204" pitchFamily="34" charset="0"/>
                <a:cs typeface="Arial" panose="020B0604020202020204" pitchFamily="34" charset="0"/>
              </a:rPr>
              <a:t>subgradient</a:t>
            </a:r>
            <a:r>
              <a:rPr lang="en-US" dirty="0">
                <a:solidFill>
                  <a:srgbClr val="000000"/>
                </a:solidFill>
                <a:latin typeface="Arial" panose="020B0604020202020204" pitchFamily="34" charset="0"/>
                <a:cs typeface="Arial" panose="020B0604020202020204" pitchFamily="34" charset="0"/>
              </a:rPr>
              <a:t> ascend</a:t>
            </a:r>
          </a:p>
        </p:txBody>
      </p:sp>
      <p:sp>
        <p:nvSpPr>
          <p:cNvPr id="6" name="TextBox 5">
            <a:extLst>
              <a:ext uri="{FF2B5EF4-FFF2-40B4-BE49-F238E27FC236}">
                <a16:creationId xmlns:a16="http://schemas.microsoft.com/office/drawing/2014/main" id="{C1774D22-B199-3147-0695-E0426F76C554}"/>
              </a:ext>
            </a:extLst>
          </p:cNvPr>
          <p:cNvSpPr txBox="1"/>
          <p:nvPr/>
        </p:nvSpPr>
        <p:spPr>
          <a:xfrm>
            <a:off x="2868906" y="6471622"/>
            <a:ext cx="6617324" cy="276999"/>
          </a:xfrm>
          <a:prstGeom prst="rect">
            <a:avLst/>
          </a:prstGeom>
          <a:noFill/>
        </p:spPr>
        <p:txBody>
          <a:bodyPr wrap="none" rtlCol="0">
            <a:spAutoFit/>
          </a:bodyPr>
          <a:lstStyle/>
          <a:p>
            <a:pPr algn="ctr"/>
            <a:r>
              <a:rPr lang="en-US" sz="1200" dirty="0">
                <a:solidFill>
                  <a:schemeClr val="bg1"/>
                </a:solidFill>
              </a:rPr>
              <a:t>Contribution #2: Coordinated Per-Antenna Maximum Power Minimization for Low-Resolution Systems</a:t>
            </a:r>
          </a:p>
        </p:txBody>
      </p:sp>
      <p:sp>
        <p:nvSpPr>
          <p:cNvPr id="7" name="Rounded Rectangle 6">
            <a:extLst>
              <a:ext uri="{FF2B5EF4-FFF2-40B4-BE49-F238E27FC236}">
                <a16:creationId xmlns:a16="http://schemas.microsoft.com/office/drawing/2014/main" id="{E3868E81-89F4-D50F-A076-C7A1A7806DD3}"/>
              </a:ext>
            </a:extLst>
          </p:cNvPr>
          <p:cNvSpPr/>
          <p:nvPr/>
        </p:nvSpPr>
        <p:spPr>
          <a:xfrm>
            <a:off x="7508549" y="853088"/>
            <a:ext cx="4270550" cy="2456149"/>
          </a:xfrm>
          <a:prstGeom prst="roundRect">
            <a:avLst>
              <a:gd name="adj" fmla="val 555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0E4AFC3-582F-5FDF-590C-617107B2A9FA}"/>
              </a:ext>
            </a:extLst>
          </p:cNvPr>
          <p:cNvGrpSpPr/>
          <p:nvPr/>
        </p:nvGrpSpPr>
        <p:grpSpPr>
          <a:xfrm>
            <a:off x="8916882" y="1021385"/>
            <a:ext cx="973388" cy="1112444"/>
            <a:chOff x="327032" y="3803947"/>
            <a:chExt cx="716764" cy="819159"/>
          </a:xfrm>
        </p:grpSpPr>
        <p:sp>
          <p:nvSpPr>
            <p:cNvPr id="17" name="Rectangle 16">
              <a:extLst>
                <a:ext uri="{FF2B5EF4-FFF2-40B4-BE49-F238E27FC236}">
                  <a16:creationId xmlns:a16="http://schemas.microsoft.com/office/drawing/2014/main" id="{391CEFC5-7018-3A3E-CE97-EF02650E6513}"/>
                </a:ext>
              </a:extLst>
            </p:cNvPr>
            <p:cNvSpPr/>
            <p:nvPr/>
          </p:nvSpPr>
          <p:spPr>
            <a:xfrm>
              <a:off x="434693" y="3915723"/>
              <a:ext cx="606425" cy="59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diagram of a power amplifier&#10;&#10;Description automatically generated with low confidence">
              <a:extLst>
                <a:ext uri="{FF2B5EF4-FFF2-40B4-BE49-F238E27FC236}">
                  <a16:creationId xmlns:a16="http://schemas.microsoft.com/office/drawing/2014/main" id="{39F64476-5BE6-4606-5614-F3E65583CBC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032" y="3803947"/>
              <a:ext cx="716764" cy="819159"/>
            </a:xfrm>
            <a:prstGeom prst="rect">
              <a:avLst/>
            </a:prstGeom>
          </p:spPr>
        </p:pic>
      </p:grpSp>
      <p:grpSp>
        <p:nvGrpSpPr>
          <p:cNvPr id="19" name="Group 18">
            <a:extLst>
              <a:ext uri="{FF2B5EF4-FFF2-40B4-BE49-F238E27FC236}">
                <a16:creationId xmlns:a16="http://schemas.microsoft.com/office/drawing/2014/main" id="{0F1DB8D5-5182-403E-CC97-FB30F7BEC720}"/>
              </a:ext>
            </a:extLst>
          </p:cNvPr>
          <p:cNvGrpSpPr/>
          <p:nvPr/>
        </p:nvGrpSpPr>
        <p:grpSpPr>
          <a:xfrm>
            <a:off x="9110964" y="2784742"/>
            <a:ext cx="80264" cy="299733"/>
            <a:chOff x="516537" y="2326149"/>
            <a:chExt cx="80264" cy="299733"/>
          </a:xfrm>
          <a:solidFill>
            <a:schemeClr val="accent2"/>
          </a:solidFill>
        </p:grpSpPr>
        <p:sp>
          <p:nvSpPr>
            <p:cNvPr id="20" name="Rectangle 19">
              <a:extLst>
                <a:ext uri="{FF2B5EF4-FFF2-40B4-BE49-F238E27FC236}">
                  <a16:creationId xmlns:a16="http://schemas.microsoft.com/office/drawing/2014/main" id="{AE60E23E-D193-B165-5C40-4098B0022CAC}"/>
                </a:ext>
              </a:extLst>
            </p:cNvPr>
            <p:cNvSpPr/>
            <p:nvPr/>
          </p:nvSpPr>
          <p:spPr>
            <a:xfrm>
              <a:off x="516537" y="2326149"/>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9EDCE35-46EC-3AFF-323A-9D6F2D67DDF3}"/>
                </a:ext>
              </a:extLst>
            </p:cNvPr>
            <p:cNvSpPr/>
            <p:nvPr/>
          </p:nvSpPr>
          <p:spPr>
            <a:xfrm>
              <a:off x="516537" y="2434466"/>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458F576-729A-0E5C-84AB-0FEB4664A67D}"/>
                </a:ext>
              </a:extLst>
            </p:cNvPr>
            <p:cNvSpPr/>
            <p:nvPr/>
          </p:nvSpPr>
          <p:spPr>
            <a:xfrm>
              <a:off x="516537" y="2545618"/>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C48D0059-F47A-332B-5734-2154B7D7DA15}"/>
              </a:ext>
            </a:extLst>
          </p:cNvPr>
          <p:cNvGrpSpPr/>
          <p:nvPr/>
        </p:nvGrpSpPr>
        <p:grpSpPr>
          <a:xfrm>
            <a:off x="8198111" y="2545851"/>
            <a:ext cx="80264" cy="299733"/>
            <a:chOff x="516537" y="2326149"/>
            <a:chExt cx="80264" cy="299733"/>
          </a:xfrm>
          <a:solidFill>
            <a:schemeClr val="accent2"/>
          </a:solidFill>
        </p:grpSpPr>
        <p:sp>
          <p:nvSpPr>
            <p:cNvPr id="24" name="Rectangle 23">
              <a:extLst>
                <a:ext uri="{FF2B5EF4-FFF2-40B4-BE49-F238E27FC236}">
                  <a16:creationId xmlns:a16="http://schemas.microsoft.com/office/drawing/2014/main" id="{61C5F6BD-9B04-9167-CA6A-87251E18AFEB}"/>
                </a:ext>
              </a:extLst>
            </p:cNvPr>
            <p:cNvSpPr/>
            <p:nvPr/>
          </p:nvSpPr>
          <p:spPr>
            <a:xfrm>
              <a:off x="516537" y="2326149"/>
              <a:ext cx="80264" cy="802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84F8FD2-2FA9-C4F5-52B2-75A96CBEF8E4}"/>
                </a:ext>
              </a:extLst>
            </p:cNvPr>
            <p:cNvSpPr/>
            <p:nvPr/>
          </p:nvSpPr>
          <p:spPr>
            <a:xfrm>
              <a:off x="516537" y="2434466"/>
              <a:ext cx="80264" cy="802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88C256-55C4-7689-BE93-BB33DF5A2633}"/>
                </a:ext>
              </a:extLst>
            </p:cNvPr>
            <p:cNvSpPr/>
            <p:nvPr/>
          </p:nvSpPr>
          <p:spPr>
            <a:xfrm>
              <a:off x="516537" y="2545618"/>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663BE602-0667-AFFA-2A72-25DC9C5F7ED2}"/>
              </a:ext>
            </a:extLst>
          </p:cNvPr>
          <p:cNvGrpSpPr/>
          <p:nvPr/>
        </p:nvGrpSpPr>
        <p:grpSpPr>
          <a:xfrm>
            <a:off x="9988473" y="2872267"/>
            <a:ext cx="80264" cy="299733"/>
            <a:chOff x="516537" y="2326149"/>
            <a:chExt cx="80264" cy="299733"/>
          </a:xfrm>
          <a:solidFill>
            <a:srgbClr val="7030A0"/>
          </a:solidFill>
        </p:grpSpPr>
        <p:sp>
          <p:nvSpPr>
            <p:cNvPr id="28" name="Rectangle 27">
              <a:extLst>
                <a:ext uri="{FF2B5EF4-FFF2-40B4-BE49-F238E27FC236}">
                  <a16:creationId xmlns:a16="http://schemas.microsoft.com/office/drawing/2014/main" id="{F4BAD6B2-F928-DA66-8BB5-F2FC456481B6}"/>
                </a:ext>
              </a:extLst>
            </p:cNvPr>
            <p:cNvSpPr/>
            <p:nvPr/>
          </p:nvSpPr>
          <p:spPr>
            <a:xfrm>
              <a:off x="516537" y="2326149"/>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3724E4F-7616-5073-4196-C37ADD20ACA7}"/>
                </a:ext>
              </a:extLst>
            </p:cNvPr>
            <p:cNvSpPr/>
            <p:nvPr/>
          </p:nvSpPr>
          <p:spPr>
            <a:xfrm>
              <a:off x="516537" y="2434466"/>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13839F7-C09B-3AF5-EBE3-982755944907}"/>
                </a:ext>
              </a:extLst>
            </p:cNvPr>
            <p:cNvSpPr/>
            <p:nvPr/>
          </p:nvSpPr>
          <p:spPr>
            <a:xfrm>
              <a:off x="516537" y="2545618"/>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6D430314-DB5C-E485-146C-1D5E28EEE267}"/>
              </a:ext>
            </a:extLst>
          </p:cNvPr>
          <p:cNvGrpSpPr/>
          <p:nvPr/>
        </p:nvGrpSpPr>
        <p:grpSpPr>
          <a:xfrm>
            <a:off x="10878666" y="2558573"/>
            <a:ext cx="80264" cy="299733"/>
            <a:chOff x="516537" y="2326149"/>
            <a:chExt cx="80264" cy="299733"/>
          </a:xfrm>
          <a:solidFill>
            <a:srgbClr val="7030A0"/>
          </a:solidFill>
        </p:grpSpPr>
        <p:sp>
          <p:nvSpPr>
            <p:cNvPr id="32" name="Rectangle 31">
              <a:extLst>
                <a:ext uri="{FF2B5EF4-FFF2-40B4-BE49-F238E27FC236}">
                  <a16:creationId xmlns:a16="http://schemas.microsoft.com/office/drawing/2014/main" id="{B55C8257-47C9-765A-7AB5-BC3833E1DC7A}"/>
                </a:ext>
              </a:extLst>
            </p:cNvPr>
            <p:cNvSpPr/>
            <p:nvPr/>
          </p:nvSpPr>
          <p:spPr>
            <a:xfrm>
              <a:off x="516537" y="2326149"/>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34EDA6-0137-30B7-2DBE-5651FDB72256}"/>
                </a:ext>
              </a:extLst>
            </p:cNvPr>
            <p:cNvSpPr/>
            <p:nvPr/>
          </p:nvSpPr>
          <p:spPr>
            <a:xfrm>
              <a:off x="516537" y="2434466"/>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05E0929-51BC-C9F9-B455-C705B1AA0400}"/>
                </a:ext>
              </a:extLst>
            </p:cNvPr>
            <p:cNvSpPr/>
            <p:nvPr/>
          </p:nvSpPr>
          <p:spPr>
            <a:xfrm>
              <a:off x="516537" y="2545618"/>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Arrow Connector 34">
            <a:extLst>
              <a:ext uri="{FF2B5EF4-FFF2-40B4-BE49-F238E27FC236}">
                <a16:creationId xmlns:a16="http://schemas.microsoft.com/office/drawing/2014/main" id="{D1BA90DA-9776-FDFB-CF3A-C554A4F54D24}"/>
              </a:ext>
            </a:extLst>
          </p:cNvPr>
          <p:cNvCxnSpPr>
            <a:cxnSpLocks/>
            <a:stCxn id="85" idx="0"/>
          </p:cNvCxnSpPr>
          <p:nvPr/>
        </p:nvCxnSpPr>
        <p:spPr>
          <a:xfrm flipV="1">
            <a:off x="9859910" y="2037209"/>
            <a:ext cx="291903" cy="817919"/>
          </a:xfrm>
          <a:prstGeom prst="straightConnector1">
            <a:avLst/>
          </a:prstGeom>
          <a:ln w="1905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9981D06-C4CF-A5B3-7CF6-F788B760FA4C}"/>
              </a:ext>
            </a:extLst>
          </p:cNvPr>
          <p:cNvCxnSpPr>
            <a:cxnSpLocks/>
          </p:cNvCxnSpPr>
          <p:nvPr/>
        </p:nvCxnSpPr>
        <p:spPr>
          <a:xfrm flipH="1" flipV="1">
            <a:off x="10463265" y="2025988"/>
            <a:ext cx="286572" cy="505258"/>
          </a:xfrm>
          <a:prstGeom prst="straightConnector1">
            <a:avLst/>
          </a:prstGeom>
          <a:ln w="1905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6955CD5-1797-C139-57CE-EAE951C71D56}"/>
              </a:ext>
            </a:extLst>
          </p:cNvPr>
          <p:cNvCxnSpPr>
            <a:cxnSpLocks/>
          </p:cNvCxnSpPr>
          <p:nvPr/>
        </p:nvCxnSpPr>
        <p:spPr>
          <a:xfrm flipV="1">
            <a:off x="8066018" y="1989762"/>
            <a:ext cx="243434" cy="513701"/>
          </a:xfrm>
          <a:prstGeom prst="straightConnector1">
            <a:avLst/>
          </a:prstGeom>
          <a:ln w="19050">
            <a:solidFill>
              <a:srgbClr val="FF6857"/>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4C9C21-B8C4-96BA-C7C5-836FC9350FF8}"/>
              </a:ext>
            </a:extLst>
          </p:cNvPr>
          <p:cNvCxnSpPr>
            <a:cxnSpLocks/>
          </p:cNvCxnSpPr>
          <p:nvPr/>
        </p:nvCxnSpPr>
        <p:spPr>
          <a:xfrm flipH="1" flipV="1">
            <a:off x="8610945" y="2104660"/>
            <a:ext cx="375277" cy="641708"/>
          </a:xfrm>
          <a:prstGeom prst="straightConnector1">
            <a:avLst/>
          </a:prstGeom>
          <a:ln w="19050">
            <a:solidFill>
              <a:srgbClr val="FF6857"/>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ACB29AD-E044-F464-CC19-590881DCF477}"/>
              </a:ext>
            </a:extLst>
          </p:cNvPr>
          <p:cNvCxnSpPr>
            <a:cxnSpLocks/>
          </p:cNvCxnSpPr>
          <p:nvPr/>
        </p:nvCxnSpPr>
        <p:spPr>
          <a:xfrm flipV="1">
            <a:off x="8986222" y="1951857"/>
            <a:ext cx="1131683" cy="794511"/>
          </a:xfrm>
          <a:prstGeom prst="straightConnector1">
            <a:avLst/>
          </a:prstGeom>
          <a:ln w="6350">
            <a:solidFill>
              <a:srgbClr val="FF6857"/>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5555B0-9ABA-4AF4-3AE5-7A83189A6C2A}"/>
              </a:ext>
            </a:extLst>
          </p:cNvPr>
          <p:cNvCxnSpPr>
            <a:cxnSpLocks/>
            <a:stCxn id="85" idx="0"/>
          </p:cNvCxnSpPr>
          <p:nvPr/>
        </p:nvCxnSpPr>
        <p:spPr>
          <a:xfrm flipH="1" flipV="1">
            <a:off x="8652602" y="1967958"/>
            <a:ext cx="1207308" cy="887170"/>
          </a:xfrm>
          <a:prstGeom prst="straightConnector1">
            <a:avLst/>
          </a:prstGeom>
          <a:ln w="6350">
            <a:solidFill>
              <a:srgbClr val="7030A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0CE14874-1781-4142-5955-9546680BC386}"/>
              </a:ext>
            </a:extLst>
          </p:cNvPr>
          <p:cNvGrpSpPr/>
          <p:nvPr/>
        </p:nvGrpSpPr>
        <p:grpSpPr>
          <a:xfrm>
            <a:off x="8212397" y="1426731"/>
            <a:ext cx="517702" cy="412255"/>
            <a:chOff x="689839" y="3102310"/>
            <a:chExt cx="517702" cy="412255"/>
          </a:xfrm>
        </p:grpSpPr>
        <p:sp>
          <p:nvSpPr>
            <p:cNvPr id="42" name="Rectangle 41">
              <a:extLst>
                <a:ext uri="{FF2B5EF4-FFF2-40B4-BE49-F238E27FC236}">
                  <a16:creationId xmlns:a16="http://schemas.microsoft.com/office/drawing/2014/main" id="{AEE4B1E9-E099-A261-535D-9A4963C1651E}"/>
                </a:ext>
              </a:extLst>
            </p:cNvPr>
            <p:cNvSpPr/>
            <p:nvPr/>
          </p:nvSpPr>
          <p:spPr>
            <a:xfrm>
              <a:off x="797285" y="3102310"/>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30995BA-B1B5-B714-CF06-DCA1CC53DD53}"/>
                </a:ext>
              </a:extLst>
            </p:cNvPr>
            <p:cNvSpPr/>
            <p:nvPr/>
          </p:nvSpPr>
          <p:spPr>
            <a:xfrm>
              <a:off x="797285" y="3213462"/>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F11A9FF-5BA3-84CC-17D4-01B8326196B9}"/>
                </a:ext>
              </a:extLst>
            </p:cNvPr>
            <p:cNvSpPr/>
            <p:nvPr/>
          </p:nvSpPr>
          <p:spPr>
            <a:xfrm>
              <a:off x="902435" y="3102310"/>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9BAC5C1-7FE1-3C8A-C859-794355044A59}"/>
                </a:ext>
              </a:extLst>
            </p:cNvPr>
            <p:cNvSpPr/>
            <p:nvPr/>
          </p:nvSpPr>
          <p:spPr>
            <a:xfrm>
              <a:off x="902435" y="3213462"/>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51E37B1-DCC3-15E8-0F7F-C99F03772D75}"/>
                </a:ext>
              </a:extLst>
            </p:cNvPr>
            <p:cNvSpPr/>
            <p:nvPr/>
          </p:nvSpPr>
          <p:spPr>
            <a:xfrm>
              <a:off x="1014388" y="3102310"/>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4FC3C86-2FF1-33BC-3F1F-2BC26B09DEFE}"/>
                </a:ext>
              </a:extLst>
            </p:cNvPr>
            <p:cNvSpPr/>
            <p:nvPr/>
          </p:nvSpPr>
          <p:spPr>
            <a:xfrm>
              <a:off x="1014388" y="321346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F984DB0-8ACF-5786-6906-326A7BADA653}"/>
                </a:ext>
              </a:extLst>
            </p:cNvPr>
            <p:cNvSpPr/>
            <p:nvPr/>
          </p:nvSpPr>
          <p:spPr>
            <a:xfrm>
              <a:off x="797285" y="3323149"/>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F09C563-9E31-8E80-138D-A8881B9DE493}"/>
                </a:ext>
              </a:extLst>
            </p:cNvPr>
            <p:cNvSpPr/>
            <p:nvPr/>
          </p:nvSpPr>
          <p:spPr>
            <a:xfrm>
              <a:off x="797285" y="343430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297105A-ABFA-4719-EF9A-C96DF5F741ED}"/>
                </a:ext>
              </a:extLst>
            </p:cNvPr>
            <p:cNvSpPr/>
            <p:nvPr/>
          </p:nvSpPr>
          <p:spPr>
            <a:xfrm>
              <a:off x="902435"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C6F027B-325F-E8F7-B4D9-DB32F6FEC51A}"/>
                </a:ext>
              </a:extLst>
            </p:cNvPr>
            <p:cNvSpPr/>
            <p:nvPr/>
          </p:nvSpPr>
          <p:spPr>
            <a:xfrm>
              <a:off x="902435" y="3434301"/>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A651A3E-76E2-9D38-44B7-BBCD8BBEE9FC}"/>
                </a:ext>
              </a:extLst>
            </p:cNvPr>
            <p:cNvSpPr/>
            <p:nvPr/>
          </p:nvSpPr>
          <p:spPr>
            <a:xfrm>
              <a:off x="1014388"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76549B0-1E8E-3E20-AEC2-653DE20CBE99}"/>
                </a:ext>
              </a:extLst>
            </p:cNvPr>
            <p:cNvSpPr/>
            <p:nvPr/>
          </p:nvSpPr>
          <p:spPr>
            <a:xfrm>
              <a:off x="1014388" y="3434301"/>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84E5FAF-E1CF-99D9-B490-7E20B2959A52}"/>
                </a:ext>
              </a:extLst>
            </p:cNvPr>
            <p:cNvSpPr/>
            <p:nvPr/>
          </p:nvSpPr>
          <p:spPr>
            <a:xfrm>
              <a:off x="1127277" y="3102310"/>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A796E94-597B-7EDE-BD1E-330B1D75CF71}"/>
                </a:ext>
              </a:extLst>
            </p:cNvPr>
            <p:cNvSpPr/>
            <p:nvPr/>
          </p:nvSpPr>
          <p:spPr>
            <a:xfrm>
              <a:off x="1127277" y="3213462"/>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B8F2FE9-D97A-C6E9-8116-6018124D222B}"/>
                </a:ext>
              </a:extLst>
            </p:cNvPr>
            <p:cNvSpPr/>
            <p:nvPr/>
          </p:nvSpPr>
          <p:spPr>
            <a:xfrm>
              <a:off x="1127277"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AD5CB3E-1198-5420-36D8-2B867C606C0B}"/>
                </a:ext>
              </a:extLst>
            </p:cNvPr>
            <p:cNvSpPr/>
            <p:nvPr/>
          </p:nvSpPr>
          <p:spPr>
            <a:xfrm>
              <a:off x="1127277" y="343430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5D884FE-F3B6-B75C-E95E-81A2E731D130}"/>
                </a:ext>
              </a:extLst>
            </p:cNvPr>
            <p:cNvSpPr/>
            <p:nvPr/>
          </p:nvSpPr>
          <p:spPr>
            <a:xfrm>
              <a:off x="689839" y="3102310"/>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03D6A24-614B-869F-BBA1-469CDB97535E}"/>
                </a:ext>
              </a:extLst>
            </p:cNvPr>
            <p:cNvSpPr/>
            <p:nvPr/>
          </p:nvSpPr>
          <p:spPr>
            <a:xfrm>
              <a:off x="689839" y="3213462"/>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85CB009-8C26-FF89-7C19-0BA8879CF703}"/>
                </a:ext>
              </a:extLst>
            </p:cNvPr>
            <p:cNvSpPr/>
            <p:nvPr/>
          </p:nvSpPr>
          <p:spPr>
            <a:xfrm>
              <a:off x="689839"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7B6A730-373D-E7FE-BC65-BBD4FE245B79}"/>
                </a:ext>
              </a:extLst>
            </p:cNvPr>
            <p:cNvSpPr/>
            <p:nvPr/>
          </p:nvSpPr>
          <p:spPr>
            <a:xfrm>
              <a:off x="689839" y="343430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AA8DE007-FE2A-185A-87F1-C10D2DDDA543}"/>
              </a:ext>
            </a:extLst>
          </p:cNvPr>
          <p:cNvGrpSpPr/>
          <p:nvPr/>
        </p:nvGrpSpPr>
        <p:grpSpPr>
          <a:xfrm>
            <a:off x="10072477" y="1419109"/>
            <a:ext cx="517702" cy="412255"/>
            <a:chOff x="689839" y="3102310"/>
            <a:chExt cx="517702" cy="412255"/>
          </a:xfrm>
        </p:grpSpPr>
        <p:sp>
          <p:nvSpPr>
            <p:cNvPr id="63" name="Rectangle 62">
              <a:extLst>
                <a:ext uri="{FF2B5EF4-FFF2-40B4-BE49-F238E27FC236}">
                  <a16:creationId xmlns:a16="http://schemas.microsoft.com/office/drawing/2014/main" id="{E737E21C-F148-E3D3-8F6F-8E76100A0B86}"/>
                </a:ext>
              </a:extLst>
            </p:cNvPr>
            <p:cNvSpPr/>
            <p:nvPr/>
          </p:nvSpPr>
          <p:spPr>
            <a:xfrm>
              <a:off x="797285" y="3102310"/>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28B61FC-E7DD-3362-B5E4-DCD18DAA50AD}"/>
                </a:ext>
              </a:extLst>
            </p:cNvPr>
            <p:cNvSpPr/>
            <p:nvPr/>
          </p:nvSpPr>
          <p:spPr>
            <a:xfrm>
              <a:off x="797285" y="321346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AA7FCE5-B830-73CD-DD51-668173146161}"/>
                </a:ext>
              </a:extLst>
            </p:cNvPr>
            <p:cNvSpPr/>
            <p:nvPr/>
          </p:nvSpPr>
          <p:spPr>
            <a:xfrm>
              <a:off x="902435" y="3102310"/>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738B6C45-3303-94E7-928D-61B88B1441A3}"/>
                </a:ext>
              </a:extLst>
            </p:cNvPr>
            <p:cNvSpPr/>
            <p:nvPr/>
          </p:nvSpPr>
          <p:spPr>
            <a:xfrm>
              <a:off x="902435" y="3213462"/>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DCDD1A9-028E-4874-3D1E-CCD0C870C0FF}"/>
                </a:ext>
              </a:extLst>
            </p:cNvPr>
            <p:cNvSpPr/>
            <p:nvPr/>
          </p:nvSpPr>
          <p:spPr>
            <a:xfrm>
              <a:off x="1014388" y="3102310"/>
              <a:ext cx="80264" cy="802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FEAB801-386D-590B-23E9-E758507AA710}"/>
                </a:ext>
              </a:extLst>
            </p:cNvPr>
            <p:cNvSpPr/>
            <p:nvPr/>
          </p:nvSpPr>
          <p:spPr>
            <a:xfrm>
              <a:off x="1014388" y="321346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FF0FC574-5975-0EBC-C85E-B9072235F85D}"/>
                </a:ext>
              </a:extLst>
            </p:cNvPr>
            <p:cNvSpPr/>
            <p:nvPr/>
          </p:nvSpPr>
          <p:spPr>
            <a:xfrm>
              <a:off x="797285" y="3323149"/>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9624EDF-7FC0-A293-93DA-E89F90DCF611}"/>
                </a:ext>
              </a:extLst>
            </p:cNvPr>
            <p:cNvSpPr/>
            <p:nvPr/>
          </p:nvSpPr>
          <p:spPr>
            <a:xfrm>
              <a:off x="797285" y="343430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4CDDEAE-E1D1-AB2C-6343-417F4B906A6E}"/>
                </a:ext>
              </a:extLst>
            </p:cNvPr>
            <p:cNvSpPr/>
            <p:nvPr/>
          </p:nvSpPr>
          <p:spPr>
            <a:xfrm>
              <a:off x="902435"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1A89678-ADDD-E25F-27FB-394F44D11441}"/>
                </a:ext>
              </a:extLst>
            </p:cNvPr>
            <p:cNvSpPr/>
            <p:nvPr/>
          </p:nvSpPr>
          <p:spPr>
            <a:xfrm>
              <a:off x="902435" y="3434301"/>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B2ED600-45EE-73B9-1FE2-17D165F9535A}"/>
                </a:ext>
              </a:extLst>
            </p:cNvPr>
            <p:cNvSpPr/>
            <p:nvPr/>
          </p:nvSpPr>
          <p:spPr>
            <a:xfrm>
              <a:off x="1014388"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7DF633B-C6B7-3FE4-A9DE-FC342829AAC6}"/>
                </a:ext>
              </a:extLst>
            </p:cNvPr>
            <p:cNvSpPr/>
            <p:nvPr/>
          </p:nvSpPr>
          <p:spPr>
            <a:xfrm>
              <a:off x="1014388" y="3434301"/>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3606BCA-8D7D-E6AF-9633-E1E12540B0F9}"/>
                </a:ext>
              </a:extLst>
            </p:cNvPr>
            <p:cNvSpPr/>
            <p:nvPr/>
          </p:nvSpPr>
          <p:spPr>
            <a:xfrm>
              <a:off x="1127277" y="3102310"/>
              <a:ext cx="80264" cy="802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8E06A4A-4721-6A8F-A991-4F84F7350B09}"/>
                </a:ext>
              </a:extLst>
            </p:cNvPr>
            <p:cNvSpPr/>
            <p:nvPr/>
          </p:nvSpPr>
          <p:spPr>
            <a:xfrm>
              <a:off x="1127277" y="321346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7CCD9E6-50AA-313D-983E-C522A5D5A3D8}"/>
                </a:ext>
              </a:extLst>
            </p:cNvPr>
            <p:cNvSpPr/>
            <p:nvPr/>
          </p:nvSpPr>
          <p:spPr>
            <a:xfrm>
              <a:off x="1127277" y="3323149"/>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E8E734D-CE70-4B36-DCCB-EE75DFB31DE0}"/>
                </a:ext>
              </a:extLst>
            </p:cNvPr>
            <p:cNvSpPr/>
            <p:nvPr/>
          </p:nvSpPr>
          <p:spPr>
            <a:xfrm>
              <a:off x="1127277" y="3434301"/>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F225732E-355F-D2F2-E753-FDCC47F6522C}"/>
                </a:ext>
              </a:extLst>
            </p:cNvPr>
            <p:cNvSpPr/>
            <p:nvPr/>
          </p:nvSpPr>
          <p:spPr>
            <a:xfrm>
              <a:off x="689839" y="3102310"/>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7CB9E66-27A8-2C2E-2D8C-6B405D55B9B2}"/>
                </a:ext>
              </a:extLst>
            </p:cNvPr>
            <p:cNvSpPr/>
            <p:nvPr/>
          </p:nvSpPr>
          <p:spPr>
            <a:xfrm>
              <a:off x="689839" y="3213462"/>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D28DCA8-815C-049D-327F-630C0C87A903}"/>
                </a:ext>
              </a:extLst>
            </p:cNvPr>
            <p:cNvSpPr/>
            <p:nvPr/>
          </p:nvSpPr>
          <p:spPr>
            <a:xfrm>
              <a:off x="689839" y="3323149"/>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578A5038-989E-674E-1055-A870CD1B9374}"/>
                </a:ext>
              </a:extLst>
            </p:cNvPr>
            <p:cNvSpPr/>
            <p:nvPr/>
          </p:nvSpPr>
          <p:spPr>
            <a:xfrm>
              <a:off x="689839" y="3434301"/>
              <a:ext cx="80264" cy="802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Graphic 82" descr="Smart Phone with solid fill">
            <a:extLst>
              <a:ext uri="{FF2B5EF4-FFF2-40B4-BE49-F238E27FC236}">
                <a16:creationId xmlns:a16="http://schemas.microsoft.com/office/drawing/2014/main" id="{C23F037D-5699-3C2C-1851-318820D2A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99337" y="2764914"/>
            <a:ext cx="360896" cy="360896"/>
          </a:xfrm>
          <a:prstGeom prst="rect">
            <a:avLst/>
          </a:prstGeom>
        </p:spPr>
      </p:pic>
      <p:pic>
        <p:nvPicPr>
          <p:cNvPr id="84" name="Graphic 83" descr="Smart Phone with solid fill">
            <a:extLst>
              <a:ext uri="{FF2B5EF4-FFF2-40B4-BE49-F238E27FC236}">
                <a16:creationId xmlns:a16="http://schemas.microsoft.com/office/drawing/2014/main" id="{28E34618-6B10-2A3A-22BA-93B68566FA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86893" y="2519325"/>
            <a:ext cx="360896" cy="360896"/>
          </a:xfrm>
          <a:prstGeom prst="rect">
            <a:avLst/>
          </a:prstGeom>
        </p:spPr>
      </p:pic>
      <p:pic>
        <p:nvPicPr>
          <p:cNvPr id="85" name="Graphic 84" descr="Smart Phone with solid fill">
            <a:extLst>
              <a:ext uri="{FF2B5EF4-FFF2-40B4-BE49-F238E27FC236}">
                <a16:creationId xmlns:a16="http://schemas.microsoft.com/office/drawing/2014/main" id="{7F129F5E-2D8E-7983-66BA-7E2AB3C328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79462" y="2855128"/>
            <a:ext cx="360896" cy="360896"/>
          </a:xfrm>
          <a:prstGeom prst="rect">
            <a:avLst/>
          </a:prstGeom>
        </p:spPr>
      </p:pic>
      <p:pic>
        <p:nvPicPr>
          <p:cNvPr id="86" name="Graphic 85" descr="Smart Phone with solid fill">
            <a:extLst>
              <a:ext uri="{FF2B5EF4-FFF2-40B4-BE49-F238E27FC236}">
                <a16:creationId xmlns:a16="http://schemas.microsoft.com/office/drawing/2014/main" id="{6582BFC7-3CDF-675D-3333-A02DC23B06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57117" y="2538602"/>
            <a:ext cx="360896" cy="360896"/>
          </a:xfrm>
          <a:prstGeom prst="rect">
            <a:avLst/>
          </a:prstGeom>
        </p:spPr>
      </p:pic>
      <p:pic>
        <p:nvPicPr>
          <p:cNvPr id="87" name="Graphic 86" descr="Cell Tower outline">
            <a:extLst>
              <a:ext uri="{FF2B5EF4-FFF2-40B4-BE49-F238E27FC236}">
                <a16:creationId xmlns:a16="http://schemas.microsoft.com/office/drawing/2014/main" id="{65E04190-B483-C098-1739-4563C65E92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93932" y="1846631"/>
            <a:ext cx="547043" cy="547043"/>
          </a:xfrm>
          <a:prstGeom prst="rect">
            <a:avLst/>
          </a:prstGeom>
        </p:spPr>
      </p:pic>
      <p:pic>
        <p:nvPicPr>
          <p:cNvPr id="88" name="Graphic 87" descr="Cell Tower outline">
            <a:extLst>
              <a:ext uri="{FF2B5EF4-FFF2-40B4-BE49-F238E27FC236}">
                <a16:creationId xmlns:a16="http://schemas.microsoft.com/office/drawing/2014/main" id="{2A12FA69-F2DA-8F43-6B25-A3D6809E01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39237" y="1820525"/>
            <a:ext cx="547043" cy="547043"/>
          </a:xfrm>
          <a:prstGeom prst="rect">
            <a:avLst/>
          </a:prstGeom>
        </p:spPr>
      </p:pic>
      <p:cxnSp>
        <p:nvCxnSpPr>
          <p:cNvPr id="89" name="Straight Arrow Connector 88">
            <a:extLst>
              <a:ext uri="{FF2B5EF4-FFF2-40B4-BE49-F238E27FC236}">
                <a16:creationId xmlns:a16="http://schemas.microsoft.com/office/drawing/2014/main" id="{07553663-2E18-A0E7-36E3-6ABD832EB357}"/>
              </a:ext>
            </a:extLst>
          </p:cNvPr>
          <p:cNvCxnSpPr>
            <a:cxnSpLocks/>
            <a:endCxn id="91" idx="3"/>
          </p:cNvCxnSpPr>
          <p:nvPr/>
        </p:nvCxnSpPr>
        <p:spPr>
          <a:xfrm>
            <a:off x="10536991" y="1973491"/>
            <a:ext cx="195500" cy="125"/>
          </a:xfrm>
          <a:prstGeom prst="straightConnector1">
            <a:avLst/>
          </a:prstGeom>
          <a:no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0" name="Pentagon 89">
            <a:extLst>
              <a:ext uri="{FF2B5EF4-FFF2-40B4-BE49-F238E27FC236}">
                <a16:creationId xmlns:a16="http://schemas.microsoft.com/office/drawing/2014/main" id="{F3566977-2FFB-A0B3-C4D1-DB546B736C28}"/>
              </a:ext>
            </a:extLst>
          </p:cNvPr>
          <p:cNvSpPr/>
          <p:nvPr/>
        </p:nvSpPr>
        <p:spPr>
          <a:xfrm flipH="1">
            <a:off x="10750195" y="1862252"/>
            <a:ext cx="725788" cy="334022"/>
          </a:xfrm>
          <a:prstGeom prst="homePlat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91" name="Pentagon 90">
            <a:extLst>
              <a:ext uri="{FF2B5EF4-FFF2-40B4-BE49-F238E27FC236}">
                <a16:creationId xmlns:a16="http://schemas.microsoft.com/office/drawing/2014/main" id="{39E19FE5-CF53-07BC-322F-9DE74A34D71A}"/>
              </a:ext>
            </a:extLst>
          </p:cNvPr>
          <p:cNvSpPr/>
          <p:nvPr/>
        </p:nvSpPr>
        <p:spPr>
          <a:xfrm flipH="1">
            <a:off x="10732491" y="1806605"/>
            <a:ext cx="725789" cy="334022"/>
          </a:xfrm>
          <a:prstGeom prst="homePlat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cxnSp>
        <p:nvCxnSpPr>
          <p:cNvPr id="92" name="Elbow Connector 91">
            <a:extLst>
              <a:ext uri="{FF2B5EF4-FFF2-40B4-BE49-F238E27FC236}">
                <a16:creationId xmlns:a16="http://schemas.microsoft.com/office/drawing/2014/main" id="{5698E0FD-FD78-5E8C-6DCD-377E2F8F5B54}"/>
              </a:ext>
            </a:extLst>
          </p:cNvPr>
          <p:cNvCxnSpPr>
            <a:cxnSpLocks/>
            <a:endCxn id="90" idx="3"/>
          </p:cNvCxnSpPr>
          <p:nvPr/>
        </p:nvCxnSpPr>
        <p:spPr>
          <a:xfrm>
            <a:off x="10531911" y="1973491"/>
            <a:ext cx="218284" cy="55772"/>
          </a:xfrm>
          <a:prstGeom prst="bentConnector3">
            <a:avLst>
              <a:gd name="adj1" fmla="val 50000"/>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671B0843-A480-52DA-8AB7-53E2578B5658}"/>
              </a:ext>
            </a:extLst>
          </p:cNvPr>
          <p:cNvCxnSpPr>
            <a:cxnSpLocks/>
            <a:stCxn id="90" idx="1"/>
          </p:cNvCxnSpPr>
          <p:nvPr/>
        </p:nvCxnSpPr>
        <p:spPr>
          <a:xfrm>
            <a:off x="11475983" y="2029263"/>
            <a:ext cx="44751" cy="0"/>
          </a:xfrm>
          <a:prstGeom prst="straightConnector1">
            <a:avLst/>
          </a:prstGeom>
          <a:no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266E1918-ADAA-C885-F551-2ADB881A605D}"/>
              </a:ext>
            </a:extLst>
          </p:cNvPr>
          <p:cNvSpPr txBox="1"/>
          <p:nvPr/>
        </p:nvSpPr>
        <p:spPr>
          <a:xfrm>
            <a:off x="10813054" y="1788825"/>
            <a:ext cx="714405" cy="369332"/>
          </a:xfrm>
          <a:prstGeom prst="rect">
            <a:avLst/>
          </a:prstGeom>
          <a:noFill/>
          <a:ln w="12700">
            <a:noFill/>
          </a:ln>
        </p:spPr>
        <p:txBody>
          <a:bodyPr wrap="square" rtlCol="0" anchor="ctr">
            <a:spAutoFit/>
          </a:bodyPr>
          <a:lstStyle/>
          <a:p>
            <a:pPr algn="ctr"/>
            <a:r>
              <a:rPr lang="en-US" sz="900" dirty="0">
                <a:solidFill>
                  <a:srgbClr val="0000FF"/>
                </a:solidFill>
              </a:rPr>
              <a:t>Low-Res</a:t>
            </a:r>
          </a:p>
          <a:p>
            <a:pPr algn="ctr"/>
            <a:r>
              <a:rPr lang="en-US" sz="900" dirty="0">
                <a:solidFill>
                  <a:srgbClr val="0000FF"/>
                </a:solidFill>
              </a:rPr>
              <a:t>ADC/DAC</a:t>
            </a:r>
          </a:p>
        </p:txBody>
      </p:sp>
      <p:cxnSp>
        <p:nvCxnSpPr>
          <p:cNvPr id="95" name="Straight Arrow Connector 94">
            <a:extLst>
              <a:ext uri="{FF2B5EF4-FFF2-40B4-BE49-F238E27FC236}">
                <a16:creationId xmlns:a16="http://schemas.microsoft.com/office/drawing/2014/main" id="{50B9D25C-9748-0B35-712C-AD860F8C70C7}"/>
              </a:ext>
            </a:extLst>
          </p:cNvPr>
          <p:cNvCxnSpPr>
            <a:cxnSpLocks/>
            <a:stCxn id="91" idx="1"/>
          </p:cNvCxnSpPr>
          <p:nvPr/>
        </p:nvCxnSpPr>
        <p:spPr>
          <a:xfrm>
            <a:off x="11458280" y="1973616"/>
            <a:ext cx="67534" cy="0"/>
          </a:xfrm>
          <a:prstGeom prst="straightConnector1">
            <a:avLst/>
          </a:prstGeom>
          <a:no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95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9DADD69-A197-6997-4247-F6FCA67C5A01}"/>
              </a:ext>
            </a:extLst>
          </p:cNvPr>
          <p:cNvPicPr>
            <a:picLocks noChangeAspect="1"/>
          </p:cNvPicPr>
          <p:nvPr/>
        </p:nvPicPr>
        <p:blipFill>
          <a:blip r:embed="rId2"/>
          <a:stretch>
            <a:fillRect/>
          </a:stretch>
        </p:blipFill>
        <p:spPr>
          <a:xfrm>
            <a:off x="4167962" y="3196900"/>
            <a:ext cx="3856074" cy="2163437"/>
          </a:xfrm>
          <a:prstGeom prst="rect">
            <a:avLst/>
          </a:prstGeom>
        </p:spPr>
      </p:pic>
      <p:sp>
        <p:nvSpPr>
          <p:cNvPr id="15" name="Title 1">
            <a:extLst>
              <a:ext uri="{FF2B5EF4-FFF2-40B4-BE49-F238E27FC236}">
                <a16:creationId xmlns:a16="http://schemas.microsoft.com/office/drawing/2014/main" id="{4B88A7FA-C8C7-AC47-A934-456EB5A695EE}"/>
              </a:ext>
            </a:extLst>
          </p:cNvPr>
          <p:cNvSpPr>
            <a:spLocks noGrp="1"/>
          </p:cNvSpPr>
          <p:nvPr>
            <p:ph type="ctrTitle"/>
          </p:nvPr>
        </p:nvSpPr>
        <p:spPr>
          <a:xfrm>
            <a:off x="196478" y="1738764"/>
            <a:ext cx="11799043" cy="1207224"/>
          </a:xfrm>
        </p:spPr>
        <p:txBody>
          <a:bodyPr>
            <a:noAutofit/>
          </a:bodyPr>
          <a:lstStyle/>
          <a:p>
            <a:r>
              <a:rPr lang="en-US" sz="4400" dirty="0">
                <a:solidFill>
                  <a:srgbClr val="002060"/>
                </a:solidFill>
                <a:latin typeface="Gill Sans MT" charset="0"/>
                <a:ea typeface="Gill Sans MT" charset="0"/>
                <a:cs typeface="Gill Sans MT" charset="0"/>
              </a:rPr>
              <a:t>Learning-Based ML Detection for Massive MIMO Systems with One-bit ADCs</a:t>
            </a:r>
            <a:endParaRPr lang="en-US" altLang="ko-KR" sz="2800" dirty="0">
              <a:solidFill>
                <a:srgbClr val="002060"/>
              </a:solidFill>
              <a:latin typeface="Gill Sans MT" charset="0"/>
              <a:ea typeface="Gill Sans MT" charset="0"/>
              <a:cs typeface="Gill Sans MT" charset="0"/>
            </a:endParaRPr>
          </a:p>
        </p:txBody>
      </p:sp>
      <p:sp>
        <p:nvSpPr>
          <p:cNvPr id="16" name="TextBox 15">
            <a:extLst>
              <a:ext uri="{FF2B5EF4-FFF2-40B4-BE49-F238E27FC236}">
                <a16:creationId xmlns:a16="http://schemas.microsoft.com/office/drawing/2014/main" id="{4D8E9043-8488-1545-A9DB-563803D26EB3}"/>
              </a:ext>
            </a:extLst>
          </p:cNvPr>
          <p:cNvSpPr txBox="1"/>
          <p:nvPr/>
        </p:nvSpPr>
        <p:spPr>
          <a:xfrm>
            <a:off x="4653947" y="875044"/>
            <a:ext cx="2884123" cy="523220"/>
          </a:xfrm>
          <a:prstGeom prst="rect">
            <a:avLst/>
          </a:prstGeom>
          <a:noFill/>
        </p:spPr>
        <p:txBody>
          <a:bodyPr wrap="none" rtlCol="0">
            <a:spAutoFit/>
          </a:bodyPr>
          <a:lstStyle/>
          <a:p>
            <a:pPr algn="ctr"/>
            <a:r>
              <a:rPr lang="en-US" sz="2800" b="1" dirty="0">
                <a:latin typeface="Gill Sans MT" charset="0"/>
                <a:ea typeface="Gill Sans MT" charset="0"/>
                <a:cs typeface="Gill Sans MT" charset="0"/>
              </a:rPr>
              <a:t>Contribution #3</a:t>
            </a:r>
            <a:endParaRPr lang="en-US" sz="2800" dirty="0">
              <a:solidFill>
                <a:srgbClr val="00B050"/>
              </a:solidFill>
            </a:endParaRPr>
          </a:p>
        </p:txBody>
      </p:sp>
      <p:sp>
        <p:nvSpPr>
          <p:cNvPr id="12" name="TextBox 11">
            <a:extLst>
              <a:ext uri="{FF2B5EF4-FFF2-40B4-BE49-F238E27FC236}">
                <a16:creationId xmlns:a16="http://schemas.microsoft.com/office/drawing/2014/main" id="{F2E56F04-C9A0-7845-A5A4-DE891418ED2B}"/>
              </a:ext>
            </a:extLst>
          </p:cNvPr>
          <p:cNvSpPr txBox="1"/>
          <p:nvPr/>
        </p:nvSpPr>
        <p:spPr>
          <a:xfrm>
            <a:off x="3108490" y="6456551"/>
            <a:ext cx="6138155" cy="276999"/>
          </a:xfrm>
          <a:prstGeom prst="rect">
            <a:avLst/>
          </a:prstGeom>
          <a:noFill/>
        </p:spPr>
        <p:txBody>
          <a:bodyPr wrap="none" rtlCol="0">
            <a:spAutoFit/>
          </a:bodyPr>
          <a:lstStyle/>
          <a:p>
            <a:pPr algn="ctr"/>
            <a:r>
              <a:rPr lang="en-US" sz="1200" dirty="0">
                <a:solidFill>
                  <a:schemeClr val="bg1"/>
                </a:solidFill>
              </a:rPr>
              <a:t>Contribution #3: Learning-Based ML Detection for Massive MIMO Systems with One-bit ADCs</a:t>
            </a:r>
          </a:p>
        </p:txBody>
      </p:sp>
      <p:sp>
        <p:nvSpPr>
          <p:cNvPr id="9" name="Rectangle 8">
            <a:extLst>
              <a:ext uri="{FF2B5EF4-FFF2-40B4-BE49-F238E27FC236}">
                <a16:creationId xmlns:a16="http://schemas.microsoft.com/office/drawing/2014/main" id="{F35617C3-3277-024F-93C2-246F14C09D3B}"/>
              </a:ext>
            </a:extLst>
          </p:cNvPr>
          <p:cNvSpPr/>
          <p:nvPr/>
        </p:nvSpPr>
        <p:spPr>
          <a:xfrm>
            <a:off x="362871" y="5508686"/>
            <a:ext cx="11714218" cy="95410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[1] Yunseong Cho, </a:t>
            </a:r>
            <a:r>
              <a:rPr lang="en-US" sz="1400" dirty="0" err="1">
                <a:latin typeface="Times New Roman" panose="02020603050405020304" pitchFamily="18" charset="0"/>
                <a:cs typeface="Times New Roman" panose="02020603050405020304" pitchFamily="18" charset="0"/>
              </a:rPr>
              <a:t>Jinseok</a:t>
            </a:r>
            <a:r>
              <a:rPr lang="en-US" sz="1400" dirty="0">
                <a:latin typeface="Times New Roman" panose="02020603050405020304" pitchFamily="18" charset="0"/>
                <a:cs typeface="Times New Roman" panose="02020603050405020304" pitchFamily="18" charset="0"/>
              </a:rPr>
              <a:t> Choi, and Brian L. Evans, “Adaptive Learning-Based Maximum Likelihood and Channel-Coded Detection for Massive MIMO Systems with One-Bit ADCs”, submitted to </a:t>
            </a:r>
            <a:r>
              <a:rPr lang="en-US" sz="1400" i="1" dirty="0">
                <a:latin typeface="Times New Roman" panose="02020603050405020304" pitchFamily="18" charset="0"/>
                <a:cs typeface="Times New Roman" panose="02020603050405020304" pitchFamily="18" charset="0"/>
              </a:rPr>
              <a:t>IEEE Transactions on Vehicular Technologies</a:t>
            </a:r>
            <a:r>
              <a:rPr lang="en-US" sz="1400" dirty="0">
                <a:latin typeface="Times New Roman" panose="02020603050405020304" pitchFamily="18" charset="0"/>
                <a:cs typeface="Times New Roman" panose="02020603050405020304" pitchFamily="18" charset="0"/>
              </a:rPr>
              <a:t> 2023</a:t>
            </a:r>
          </a:p>
          <a:p>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Jinseok</a:t>
            </a:r>
            <a:r>
              <a:rPr lang="en-US" sz="1400" dirty="0">
                <a:latin typeface="Times New Roman" panose="02020603050405020304" pitchFamily="18" charset="0"/>
                <a:cs typeface="Times New Roman" panose="02020603050405020304" pitchFamily="18" charset="0"/>
              </a:rPr>
              <a:t> Choi, Yunseong Cho, and Brian L. Evans, “Robust Learning-Based ML Detection for Massive MIMO Systems with One-Bit Quantized Signals”, </a:t>
            </a:r>
            <a:r>
              <a:rPr lang="en-US" sz="1400" i="1" dirty="0">
                <a:latin typeface="Times New Roman" panose="02020603050405020304" pitchFamily="18" charset="0"/>
                <a:cs typeface="Times New Roman" panose="02020603050405020304" pitchFamily="18" charset="0"/>
              </a:rPr>
              <a:t>IEEE Global Communications</a:t>
            </a:r>
            <a:r>
              <a:rPr lang="en-US" sz="1400" dirty="0">
                <a:latin typeface="Times New Roman" panose="02020603050405020304" pitchFamily="18" charset="0"/>
                <a:cs typeface="Times New Roman" panose="02020603050405020304" pitchFamily="18" charset="0"/>
              </a:rPr>
              <a:t>, Dec. 2019.</a:t>
            </a:r>
          </a:p>
        </p:txBody>
      </p:sp>
      <p:sp>
        <p:nvSpPr>
          <p:cNvPr id="5" name="Slide Number Placeholder 3">
            <a:extLst>
              <a:ext uri="{FF2B5EF4-FFF2-40B4-BE49-F238E27FC236}">
                <a16:creationId xmlns:a16="http://schemas.microsoft.com/office/drawing/2014/main" id="{6CCFB8BF-2E17-CD39-26D6-4E47656C095B}"/>
              </a:ext>
            </a:extLst>
          </p:cNvPr>
          <p:cNvSpPr>
            <a:spLocks noGrp="1"/>
          </p:cNvSpPr>
          <p:nvPr>
            <p:ph type="sldNum" sz="quarter" idx="12"/>
          </p:nvPr>
        </p:nvSpPr>
        <p:spPr>
          <a:xfrm>
            <a:off x="9237890" y="6427560"/>
            <a:ext cx="2743200" cy="365125"/>
          </a:xfrm>
        </p:spPr>
        <p:txBody>
          <a:bodyPr/>
          <a:lstStyle/>
          <a:p>
            <a:fld id="{A35B1E83-3AB9-40D0-BD85-A7F15E15F8BD}" type="slidenum">
              <a:rPr lang="en-US" smtClean="0"/>
              <a:pPr/>
              <a:t>16</a:t>
            </a:fld>
            <a:r>
              <a:rPr lang="en-US" sz="1600" dirty="0"/>
              <a:t>/32</a:t>
            </a:r>
          </a:p>
        </p:txBody>
      </p:sp>
    </p:spTree>
    <p:extLst>
      <p:ext uri="{BB962C8B-B14F-4D97-AF65-F5344CB8AC3E}">
        <p14:creationId xmlns:p14="http://schemas.microsoft.com/office/powerpoint/2010/main" val="1512259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Gill Sans MT" charset="0"/>
                <a:ea typeface="Gill Sans MT" charset="0"/>
                <a:cs typeface="Gill Sans MT" charset="0"/>
              </a:rPr>
              <a:t>Background</a:t>
            </a:r>
          </a:p>
        </p:txBody>
      </p:sp>
      <p:sp>
        <p:nvSpPr>
          <p:cNvPr id="4" name="Slide Number Placeholder 3"/>
          <p:cNvSpPr>
            <a:spLocks noGrp="1"/>
          </p:cNvSpPr>
          <p:nvPr>
            <p:ph type="sldNum" sz="quarter" idx="12"/>
          </p:nvPr>
        </p:nvSpPr>
        <p:spPr/>
        <p:txBody>
          <a:bodyPr/>
          <a:lstStyle/>
          <a:p>
            <a:fld id="{A35B1E83-3AB9-40D0-BD85-A7F15E15F8BD}" type="slidenum">
              <a:rPr lang="en-US" smtClean="0"/>
              <a:pPr/>
              <a:t>17</a:t>
            </a:fld>
            <a:r>
              <a:rPr lang="en-US" sz="1600" dirty="0"/>
              <a:t>/32</a:t>
            </a:r>
          </a:p>
        </p:txBody>
      </p:sp>
      <p:sp>
        <p:nvSpPr>
          <p:cNvPr id="7" name="TextBox 6"/>
          <p:cNvSpPr txBox="1"/>
          <p:nvPr/>
        </p:nvSpPr>
        <p:spPr>
          <a:xfrm>
            <a:off x="172456" y="626292"/>
            <a:ext cx="6929718" cy="5674182"/>
          </a:xfrm>
          <a:prstGeom prst="rect">
            <a:avLst/>
          </a:prstGeom>
          <a:noFill/>
        </p:spPr>
        <p:txBody>
          <a:bodyPr wrap="none" rtlCol="0">
            <a:spAutoFit/>
          </a:bodyPr>
          <a:lstStyle/>
          <a:p>
            <a:pPr>
              <a:lnSpc>
                <a:spcPct val="150000"/>
              </a:lnSpc>
            </a:pPr>
            <a:endParaRPr lang="en-US" sz="2000" dirty="0"/>
          </a:p>
          <a:p>
            <a:pPr marL="457200" indent="-457200">
              <a:lnSpc>
                <a:spcPct val="150000"/>
              </a:lnSpc>
              <a:buFont typeface="Wingdings" charset="2"/>
              <a:buChar char="q"/>
            </a:pPr>
            <a:r>
              <a:rPr lang="en-US" sz="2000" dirty="0"/>
              <a:t>Problem: Maximum likelihood (ML) detection</a:t>
            </a:r>
          </a:p>
          <a:p>
            <a:pPr marL="914400" lvl="1" indent="-457200">
              <a:lnSpc>
                <a:spcPts val="3000"/>
              </a:lnSpc>
              <a:buFont typeface="Wingdings" pitchFamily="2" charset="2"/>
              <a:buChar char="§"/>
            </a:pPr>
            <a:r>
              <a:rPr lang="en-US" sz="2000" dirty="0"/>
              <a:t>Reduce power consumption by using one-bit I-Q ADCs</a:t>
            </a:r>
          </a:p>
          <a:p>
            <a:pPr marL="914400" lvl="1" indent="-457200">
              <a:lnSpc>
                <a:spcPts val="3000"/>
              </a:lnSpc>
              <a:buFont typeface="Wingdings" pitchFamily="2" charset="2"/>
              <a:buChar char="§"/>
            </a:pPr>
            <a:r>
              <a:rPr lang="en-US" sz="2000" dirty="0"/>
              <a:t>True likelihood function requires *CSI</a:t>
            </a:r>
          </a:p>
          <a:p>
            <a:pPr marL="914400" lvl="1" indent="-457200">
              <a:lnSpc>
                <a:spcPts val="3000"/>
              </a:lnSpc>
              <a:buFont typeface="Wingdings" pitchFamily="2" charset="2"/>
              <a:buChar char="§"/>
            </a:pPr>
            <a:r>
              <a:rPr lang="en-US" sz="2000" dirty="0"/>
              <a:t>Inaccurate channel estimation with one-bit observations</a:t>
            </a:r>
          </a:p>
          <a:p>
            <a:pPr marL="457200" indent="-457200">
              <a:lnSpc>
                <a:spcPts val="3000"/>
              </a:lnSpc>
              <a:buFont typeface="Wingdings" pitchFamily="2" charset="2"/>
              <a:buChar char="q"/>
            </a:pPr>
            <a:endParaRPr lang="en-US" sz="2000" dirty="0"/>
          </a:p>
          <a:p>
            <a:pPr marL="457200" indent="-457200">
              <a:lnSpc>
                <a:spcPts val="3000"/>
              </a:lnSpc>
              <a:buFont typeface="Wingdings" pitchFamily="2" charset="2"/>
              <a:buChar char="q"/>
            </a:pPr>
            <a:r>
              <a:rPr lang="en-US" sz="2000" dirty="0"/>
              <a:t>Likelihood probability estimation without CSI</a:t>
            </a:r>
          </a:p>
          <a:p>
            <a:pPr marL="914400" lvl="1" indent="-457200">
              <a:lnSpc>
                <a:spcPts val="3000"/>
              </a:lnSpc>
              <a:buFont typeface="Wingdings" pitchFamily="2" charset="2"/>
              <a:buChar char="§"/>
            </a:pPr>
            <a:r>
              <a:rPr lang="en-US" sz="2000" dirty="0"/>
              <a:t>Count number of received +1 and –1 occurrences</a:t>
            </a:r>
          </a:p>
          <a:p>
            <a:pPr marL="914400" lvl="1" indent="-457200">
              <a:lnSpc>
                <a:spcPts val="3000"/>
              </a:lnSpc>
              <a:buFont typeface="Wingdings" pitchFamily="2" charset="2"/>
              <a:buChar char="§"/>
            </a:pPr>
            <a:r>
              <a:rPr lang="en-US" sz="2000" dirty="0"/>
              <a:t>With high SNR, likelihood function is biased to 0 or 1</a:t>
            </a:r>
          </a:p>
          <a:p>
            <a:pPr marL="914400" lvl="1" indent="-457200">
              <a:lnSpc>
                <a:spcPts val="3000"/>
              </a:lnSpc>
              <a:buFont typeface="Wingdings" pitchFamily="2" charset="2"/>
              <a:buChar char="§"/>
            </a:pPr>
            <a:r>
              <a:rPr lang="en-US" sz="2000" dirty="0"/>
              <a:t>Zero probability wipes out all other likelihood functions</a:t>
            </a:r>
          </a:p>
          <a:p>
            <a:pPr marL="914400" lvl="1" indent="-457200">
              <a:lnSpc>
                <a:spcPts val="3000"/>
              </a:lnSpc>
              <a:buFont typeface="Wingdings" pitchFamily="2" charset="2"/>
              <a:buChar char="§"/>
            </a:pPr>
            <a:endParaRPr lang="en-US" sz="2000" dirty="0"/>
          </a:p>
          <a:p>
            <a:pPr marL="457200" indent="-457200">
              <a:lnSpc>
                <a:spcPct val="150000"/>
              </a:lnSpc>
              <a:buFont typeface="Wingdings" charset="2"/>
              <a:buChar char="q"/>
            </a:pPr>
            <a:r>
              <a:rPr lang="en-US" sz="2000" dirty="0"/>
              <a:t>Base Station (BS) Solution</a:t>
            </a:r>
          </a:p>
          <a:p>
            <a:pPr marL="800100" lvl="1" indent="-342900">
              <a:lnSpc>
                <a:spcPts val="3000"/>
              </a:lnSpc>
              <a:buFont typeface="Wingdings" charset="2"/>
              <a:buChar char="§"/>
            </a:pPr>
            <a:r>
              <a:rPr lang="en-US" sz="2000" dirty="0"/>
              <a:t>Add artificial dithering noise with </a:t>
            </a:r>
            <a:r>
              <a:rPr lang="en-US" sz="2000" i="1" dirty="0"/>
              <a:t>known</a:t>
            </a:r>
            <a:r>
              <a:rPr lang="en-US" sz="2000" dirty="0"/>
              <a:t> variance</a:t>
            </a:r>
          </a:p>
          <a:p>
            <a:pPr marL="800100" lvl="1" indent="-342900">
              <a:lnSpc>
                <a:spcPts val="3000"/>
              </a:lnSpc>
              <a:buFont typeface="Wingdings" charset="2"/>
              <a:buChar char="§"/>
            </a:pPr>
            <a:r>
              <a:rPr lang="en-US" sz="2000" dirty="0"/>
              <a:t>Adapt dithering power and estimate SNR for de-noising</a:t>
            </a:r>
          </a:p>
        </p:txBody>
      </p:sp>
      <p:sp useBgFill="1">
        <p:nvSpPr>
          <p:cNvPr id="115" name="Rectangle 114">
            <a:extLst>
              <a:ext uri="{FF2B5EF4-FFF2-40B4-BE49-F238E27FC236}">
                <a16:creationId xmlns:a16="http://schemas.microsoft.com/office/drawing/2014/main" id="{E8A2C2A7-89B7-1B40-8033-D0A0165B053D}"/>
              </a:ext>
            </a:extLst>
          </p:cNvPr>
          <p:cNvSpPr/>
          <p:nvPr/>
        </p:nvSpPr>
        <p:spPr>
          <a:xfrm>
            <a:off x="6964160" y="2909985"/>
            <a:ext cx="4869435" cy="3457924"/>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18D78A97-BD40-754E-A191-982E473D9AE4}"/>
              </a:ext>
            </a:extLst>
          </p:cNvPr>
          <p:cNvSpPr/>
          <p:nvPr/>
        </p:nvSpPr>
        <p:spPr>
          <a:xfrm>
            <a:off x="6964159" y="2909985"/>
            <a:ext cx="4869435" cy="361038"/>
          </a:xfrm>
          <a:prstGeom prst="rect">
            <a:avLst/>
          </a:prstGeom>
          <a:solidFill>
            <a:schemeClr val="accent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Proposed receiver architecture</a:t>
            </a:r>
          </a:p>
        </p:txBody>
      </p:sp>
      <p:pic>
        <p:nvPicPr>
          <p:cNvPr id="16" name="Picture 15">
            <a:extLst>
              <a:ext uri="{FF2B5EF4-FFF2-40B4-BE49-F238E27FC236}">
                <a16:creationId xmlns:a16="http://schemas.microsoft.com/office/drawing/2014/main" id="{A7AAFB42-694F-1547-FC4F-5F743CAA8E11}"/>
              </a:ext>
            </a:extLst>
          </p:cNvPr>
          <p:cNvPicPr>
            <a:picLocks noChangeAspect="1"/>
          </p:cNvPicPr>
          <p:nvPr/>
        </p:nvPicPr>
        <p:blipFill rotWithShape="1">
          <a:blip r:embed="rId3">
            <a:extLst>
              <a:ext uri="{28A0092B-C50C-407E-A947-70E740481C1C}">
                <a14:useLocalDpi xmlns:a14="http://schemas.microsoft.com/office/drawing/2010/main" val="0"/>
              </a:ext>
            </a:extLst>
          </a:blip>
          <a:srcRect t="4310"/>
          <a:stretch/>
        </p:blipFill>
        <p:spPr>
          <a:xfrm>
            <a:off x="7043184" y="3294134"/>
            <a:ext cx="4693588" cy="3026739"/>
          </a:xfrm>
          <a:prstGeom prst="rect">
            <a:avLst/>
          </a:prstGeom>
        </p:spPr>
      </p:pic>
      <p:sp>
        <p:nvSpPr>
          <p:cNvPr id="12" name="Oval 11">
            <a:extLst>
              <a:ext uri="{FF2B5EF4-FFF2-40B4-BE49-F238E27FC236}">
                <a16:creationId xmlns:a16="http://schemas.microsoft.com/office/drawing/2014/main" id="{20D7B0E6-D4E4-11A8-BB2A-F4CDDF9611C2}"/>
              </a:ext>
            </a:extLst>
          </p:cNvPr>
          <p:cNvSpPr/>
          <p:nvPr/>
        </p:nvSpPr>
        <p:spPr>
          <a:xfrm>
            <a:off x="8155017" y="853364"/>
            <a:ext cx="3495271" cy="1327833"/>
          </a:xfrm>
          <a:prstGeom prst="ellipse">
            <a:avLst/>
          </a:prstGeom>
          <a:solidFill>
            <a:schemeClr val="accent1">
              <a:lumMod val="75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13" name="3D Model 12" descr="Signal bars">
                <a:extLst>
                  <a:ext uri="{FF2B5EF4-FFF2-40B4-BE49-F238E27FC236}">
                    <a16:creationId xmlns:a16="http://schemas.microsoft.com/office/drawing/2014/main" id="{5237D023-1AE3-C708-A746-92568271DB51}"/>
                  </a:ext>
                </a:extLst>
              </p:cNvPr>
              <p:cNvGraphicFramePr>
                <a:graphicFrameLocks noChangeAspect="1"/>
              </p:cNvGraphicFramePr>
              <p:nvPr>
                <p:extLst>
                  <p:ext uri="{D42A27DB-BD31-4B8C-83A1-F6EECF244321}">
                    <p14:modId xmlns:p14="http://schemas.microsoft.com/office/powerpoint/2010/main" val="4034436617"/>
                  </p:ext>
                </p:extLst>
              </p:nvPr>
            </p:nvGraphicFramePr>
            <p:xfrm>
              <a:off x="9435399" y="488168"/>
              <a:ext cx="952528" cy="1163017"/>
            </p:xfrm>
            <a:graphic>
              <a:graphicData uri="http://schemas.microsoft.com/office/drawing/2017/model3d">
                <am3d:model3d r:embed="rId4">
                  <am3d:spPr>
                    <a:xfrm>
                      <a:off x="0" y="0"/>
                      <a:ext cx="952528" cy="1163017"/>
                    </a:xfrm>
                    <a:prstGeom prst="rect">
                      <a:avLst/>
                    </a:prstGeom>
                  </am3d:spPr>
                  <am3d:camera>
                    <am3d:pos x="0" y="0" z="63661501"/>
                    <am3d:up dx="0" dy="36000000" dz="0"/>
                    <am3d:lookAt x="0" y="0" z="0"/>
                    <am3d:perspective fov="2700000"/>
                  </am3d:camera>
                  <am3d:trans>
                    <am3d:meterPerModelUnit n="3858334" d="1000000"/>
                    <am3d:preTrans dx="1" dy="-14590823" dz="-202"/>
                    <am3d:scale>
                      <am3d:sx n="1000000" d="1000000"/>
                      <am3d:sy n="1000000" d="1000000"/>
                      <am3d:sz n="1000000" d="1000000"/>
                    </am3d:scale>
                    <am3d:rot ay="5400000"/>
                    <am3d:postTrans dx="0" dy="0" dz="0"/>
                  </am3d:trans>
                  <am3d:raster rName="Office3DRenderer" rVer="16.0.8326">
                    <am3d:blip r:embed="rId5"/>
                  </am3d:raster>
                  <am3d:objViewport viewportSz="15061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Signal bars">
                <a:extLst>
                  <a:ext uri="{FF2B5EF4-FFF2-40B4-BE49-F238E27FC236}">
                    <a16:creationId xmlns:a16="http://schemas.microsoft.com/office/drawing/2014/main" id="{5237D023-1AE3-C708-A746-92568271DB51}"/>
                  </a:ext>
                </a:extLst>
              </p:cNvPr>
              <p:cNvPicPr>
                <a:picLocks noGrp="1" noRot="1" noChangeAspect="1" noMove="1" noResize="1" noEditPoints="1" noAdjustHandles="1" noChangeArrowheads="1" noChangeShapeType="1" noCrop="1"/>
              </p:cNvPicPr>
              <p:nvPr/>
            </p:nvPicPr>
            <p:blipFill>
              <a:blip r:embed="rId5"/>
              <a:stretch>
                <a:fillRect/>
              </a:stretch>
            </p:blipFill>
            <p:spPr>
              <a:xfrm>
                <a:off x="9435399" y="488168"/>
                <a:ext cx="952528" cy="1163017"/>
              </a:xfrm>
              <a:prstGeom prst="rect">
                <a:avLst/>
              </a:prstGeom>
            </p:spPr>
          </p:pic>
        </mc:Fallback>
      </mc:AlternateContent>
      <p:cxnSp>
        <p:nvCxnSpPr>
          <p:cNvPr id="17" name="Straight Arrow Connector 16">
            <a:extLst>
              <a:ext uri="{FF2B5EF4-FFF2-40B4-BE49-F238E27FC236}">
                <a16:creationId xmlns:a16="http://schemas.microsoft.com/office/drawing/2014/main" id="{590D337B-0B0C-B7C3-62BA-5F2830B8421A}"/>
              </a:ext>
            </a:extLst>
          </p:cNvPr>
          <p:cNvCxnSpPr>
            <a:cxnSpLocks/>
          </p:cNvCxnSpPr>
          <p:nvPr/>
        </p:nvCxnSpPr>
        <p:spPr>
          <a:xfrm flipV="1">
            <a:off x="8733632" y="509740"/>
            <a:ext cx="1025165" cy="438279"/>
          </a:xfrm>
          <a:prstGeom prst="straightConnector1">
            <a:avLst/>
          </a:prstGeom>
          <a:ln w="28575">
            <a:solidFill>
              <a:srgbClr val="0432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B0AABAD-E64A-DCF3-A1D8-EF840964905E}"/>
              </a:ext>
            </a:extLst>
          </p:cNvPr>
          <p:cNvCxnSpPr>
            <a:cxnSpLocks/>
            <a:stCxn id="38" idx="0"/>
          </p:cNvCxnSpPr>
          <p:nvPr/>
        </p:nvCxnSpPr>
        <p:spPr>
          <a:xfrm flipH="1" flipV="1">
            <a:off x="10097239" y="534909"/>
            <a:ext cx="947044" cy="768466"/>
          </a:xfrm>
          <a:prstGeom prst="straightConnector1">
            <a:avLst/>
          </a:prstGeom>
          <a:ln w="28575">
            <a:solidFill>
              <a:srgbClr val="0432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27" name="3D Model 26" descr="Mobile phone">
                <a:extLst>
                  <a:ext uri="{FF2B5EF4-FFF2-40B4-BE49-F238E27FC236}">
                    <a16:creationId xmlns:a16="http://schemas.microsoft.com/office/drawing/2014/main" id="{F602A8FF-BB72-AEDB-348F-9C831D929AAF}"/>
                  </a:ext>
                </a:extLst>
              </p:cNvPr>
              <p:cNvGraphicFramePr>
                <a:graphicFrameLocks noChangeAspect="1"/>
              </p:cNvGraphicFramePr>
              <p:nvPr>
                <p:extLst>
                  <p:ext uri="{D42A27DB-BD31-4B8C-83A1-F6EECF244321}">
                    <p14:modId xmlns:p14="http://schemas.microsoft.com/office/powerpoint/2010/main" val="2153619757"/>
                  </p:ext>
                </p:extLst>
              </p:nvPr>
            </p:nvGraphicFramePr>
            <p:xfrm>
              <a:off x="10052059" y="1528131"/>
              <a:ext cx="279802" cy="608350"/>
            </p:xfrm>
            <a:graphic>
              <a:graphicData uri="http://schemas.microsoft.com/office/drawing/2017/model3d">
                <am3d:model3d r:embed="rId6">
                  <am3d:spPr>
                    <a:xfrm>
                      <a:off x="0" y="0"/>
                      <a:ext cx="279802" cy="608350"/>
                    </a:xfrm>
                    <a:prstGeom prst="rect">
                      <a:avLst/>
                    </a:prstGeom>
                  </am3d:spPr>
                  <am3d:camera>
                    <am3d:pos x="0" y="0" z="52500700"/>
                    <am3d:up dx="0" dy="36000000" dz="0"/>
                    <am3d:lookAt x="0" y="0" z="0"/>
                    <am3d:perspective fov="2700000"/>
                  </am3d:camera>
                  <am3d:trans>
                    <am3d:meterPerModelUnit n="32307497" d="1000000"/>
                    <am3d:preTrans dx="-44610" dy="-17992235" dz="888902"/>
                    <am3d:scale>
                      <am3d:sx n="1000000" d="1000000"/>
                      <am3d:sy n="1000000" d="1000000"/>
                      <am3d:sz n="1000000" d="1000000"/>
                    </am3d:scale>
                    <am3d:rot ax="278632" ay="1570527" az="123128"/>
                    <am3d:postTrans dx="0" dy="0" dz="0"/>
                  </am3d:trans>
                  <am3d:raster rName="Office3DRenderer" rVer="16.0.8326">
                    <am3d:blip r:embed="rId7"/>
                  </am3d:raster>
                  <am3d:objViewport viewportSz="6604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Mobile phone">
                <a:extLst>
                  <a:ext uri="{FF2B5EF4-FFF2-40B4-BE49-F238E27FC236}">
                    <a16:creationId xmlns:a16="http://schemas.microsoft.com/office/drawing/2014/main" id="{F602A8FF-BB72-AEDB-348F-9C831D929AAF}"/>
                  </a:ext>
                </a:extLst>
              </p:cNvPr>
              <p:cNvPicPr>
                <a:picLocks noGrp="1" noRot="1" noChangeAspect="1" noMove="1" noResize="1" noEditPoints="1" noAdjustHandles="1" noChangeArrowheads="1" noChangeShapeType="1" noCrop="1"/>
              </p:cNvPicPr>
              <p:nvPr/>
            </p:nvPicPr>
            <p:blipFill>
              <a:blip r:embed="rId7"/>
              <a:stretch>
                <a:fillRect/>
              </a:stretch>
            </p:blipFill>
            <p:spPr>
              <a:xfrm>
                <a:off x="10052059" y="1528131"/>
                <a:ext cx="279802" cy="608350"/>
              </a:xfrm>
              <a:prstGeom prst="rect">
                <a:avLst/>
              </a:prstGeom>
            </p:spPr>
          </p:pic>
        </mc:Fallback>
      </mc:AlternateContent>
      <p:cxnSp>
        <p:nvCxnSpPr>
          <p:cNvPr id="30" name="Straight Arrow Connector 29">
            <a:extLst>
              <a:ext uri="{FF2B5EF4-FFF2-40B4-BE49-F238E27FC236}">
                <a16:creationId xmlns:a16="http://schemas.microsoft.com/office/drawing/2014/main" id="{CB933173-CFA9-4FD0-FB6F-11D7B24DD7BB}"/>
              </a:ext>
            </a:extLst>
          </p:cNvPr>
          <p:cNvCxnSpPr>
            <a:cxnSpLocks/>
            <a:stCxn id="27" idx="0"/>
          </p:cNvCxnSpPr>
          <p:nvPr/>
        </p:nvCxnSpPr>
        <p:spPr>
          <a:xfrm flipH="1" flipV="1">
            <a:off x="10002519" y="657963"/>
            <a:ext cx="189441" cy="870168"/>
          </a:xfrm>
          <a:prstGeom prst="straightConnector1">
            <a:avLst/>
          </a:prstGeom>
          <a:ln w="28575">
            <a:solidFill>
              <a:srgbClr val="0432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38" name="3D Model 37" descr="Wrist Watch With Leather Watchstrap">
                <a:extLst>
                  <a:ext uri="{FF2B5EF4-FFF2-40B4-BE49-F238E27FC236}">
                    <a16:creationId xmlns:a16="http://schemas.microsoft.com/office/drawing/2014/main" id="{47C56DED-D8A7-5A83-BADC-CDDCD1BA06F5}"/>
                  </a:ext>
                </a:extLst>
              </p:cNvPr>
              <p:cNvGraphicFramePr>
                <a:graphicFrameLocks noChangeAspect="1"/>
              </p:cNvGraphicFramePr>
              <p:nvPr>
                <p:extLst>
                  <p:ext uri="{D42A27DB-BD31-4B8C-83A1-F6EECF244321}">
                    <p14:modId xmlns:p14="http://schemas.microsoft.com/office/powerpoint/2010/main" val="2132531361"/>
                  </p:ext>
                </p:extLst>
              </p:nvPr>
            </p:nvGraphicFramePr>
            <p:xfrm>
              <a:off x="10856194" y="1303375"/>
              <a:ext cx="376178" cy="474563"/>
            </p:xfrm>
            <a:graphic>
              <a:graphicData uri="http://schemas.microsoft.com/office/drawing/2017/model3d">
                <am3d:model3d r:embed="rId8">
                  <am3d:spPr>
                    <a:xfrm>
                      <a:off x="0" y="0"/>
                      <a:ext cx="376178" cy="474563"/>
                    </a:xfrm>
                    <a:prstGeom prst="rect">
                      <a:avLst/>
                    </a:prstGeom>
                  </am3d:spPr>
                  <am3d:camera>
                    <am3d:pos x="0" y="0" z="61432826"/>
                    <am3d:up dx="0" dy="36000000" dz="0"/>
                    <am3d:lookAt x="0" y="0" z="0"/>
                    <am3d:perspective fov="2700000"/>
                  </am3d:camera>
                  <am3d:trans>
                    <am3d:meterPerModelUnit n="15530844" d="1000000"/>
                    <am3d:preTrans dx="0" dy="655507" dz="-558"/>
                    <am3d:scale>
                      <am3d:sx n="1000000" d="1000000"/>
                      <am3d:sy n="1000000" d="1000000"/>
                      <am3d:sz n="1000000" d="1000000"/>
                    </am3d:scale>
                    <am3d:rot ax="1127686" ay="1845068" az="592272"/>
                    <am3d:postTrans dx="0" dy="0" dz="0"/>
                  </am3d:trans>
                  <am3d:raster rName="Office3DRenderer" rVer="16.0.8326">
                    <am3d:blip r:embed="rId9"/>
                  </am3d:raster>
                  <am3d:objViewport viewportSz="6076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3D Model 37" descr="Wrist Watch With Leather Watchstrap">
                <a:extLst>
                  <a:ext uri="{FF2B5EF4-FFF2-40B4-BE49-F238E27FC236}">
                    <a16:creationId xmlns:a16="http://schemas.microsoft.com/office/drawing/2014/main" id="{47C56DED-D8A7-5A83-BADC-CDDCD1BA06F5}"/>
                  </a:ext>
                </a:extLst>
              </p:cNvPr>
              <p:cNvPicPr>
                <a:picLocks noGrp="1" noRot="1" noChangeAspect="1" noMove="1" noResize="1" noEditPoints="1" noAdjustHandles="1" noChangeArrowheads="1" noChangeShapeType="1" noCrop="1"/>
              </p:cNvPicPr>
              <p:nvPr/>
            </p:nvPicPr>
            <p:blipFill>
              <a:blip r:embed="rId9"/>
              <a:stretch>
                <a:fillRect/>
              </a:stretch>
            </p:blipFill>
            <p:spPr>
              <a:xfrm>
                <a:off x="10856194" y="1303375"/>
                <a:ext cx="376178" cy="47456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2" name="3D Model 41" descr="C7 tuner car orange">
                <a:extLst>
                  <a:ext uri="{FF2B5EF4-FFF2-40B4-BE49-F238E27FC236}">
                    <a16:creationId xmlns:a16="http://schemas.microsoft.com/office/drawing/2014/main" id="{4FA741F4-3AC1-5909-AEC4-37287C262465}"/>
                  </a:ext>
                </a:extLst>
              </p:cNvPr>
              <p:cNvGraphicFramePr>
                <a:graphicFrameLocks noChangeAspect="1"/>
              </p:cNvGraphicFramePr>
              <p:nvPr>
                <p:extLst>
                  <p:ext uri="{D42A27DB-BD31-4B8C-83A1-F6EECF244321}">
                    <p14:modId xmlns:p14="http://schemas.microsoft.com/office/powerpoint/2010/main" val="2657892031"/>
                  </p:ext>
                </p:extLst>
              </p:nvPr>
            </p:nvGraphicFramePr>
            <p:xfrm>
              <a:off x="8234575" y="917183"/>
              <a:ext cx="998114" cy="655899"/>
            </p:xfrm>
            <a:graphic>
              <a:graphicData uri="http://schemas.microsoft.com/office/drawing/2017/model3d">
                <am3d:model3d r:embed="rId10">
                  <am3d:spPr>
                    <a:xfrm>
                      <a:off x="0" y="0"/>
                      <a:ext cx="998114" cy="655899"/>
                    </a:xfrm>
                    <a:prstGeom prst="rect">
                      <a:avLst/>
                    </a:prstGeom>
                  </am3d:spPr>
                  <am3d:camera>
                    <am3d:pos x="0" y="0" z="54583236"/>
                    <am3d:up dx="0" dy="36000000" dz="0"/>
                    <am3d:lookAt x="0" y="0" z="0"/>
                    <am3d:perspective fov="2700000"/>
                  </am3d:camera>
                  <am3d:trans>
                    <am3d:meterPerModelUnit n="28442452" d="1000000"/>
                    <am3d:preTrans dx="0" dy="-1694585" dz="-548501"/>
                    <am3d:scale>
                      <am3d:sx n="1000000" d="1000000"/>
                      <am3d:sy n="1000000" d="1000000"/>
                      <am3d:sz n="1000000" d="1000000"/>
                    </am3d:scale>
                    <am3d:rot ax="1686948" ay="-2905295" az="-1307144"/>
                    <am3d:postTrans dx="0" dy="0" dz="0"/>
                  </am3d:trans>
                  <am3d:raster rName="Office3DRenderer" rVer="16.0.8326">
                    <am3d:blip r:embed="rId11"/>
                  </am3d:raster>
                  <am3d:objViewport viewportSz="11497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3D Model 41" descr="C7 tuner car orange">
                <a:extLst>
                  <a:ext uri="{FF2B5EF4-FFF2-40B4-BE49-F238E27FC236}">
                    <a16:creationId xmlns:a16="http://schemas.microsoft.com/office/drawing/2014/main" id="{4FA741F4-3AC1-5909-AEC4-37287C262465}"/>
                  </a:ext>
                </a:extLst>
              </p:cNvPr>
              <p:cNvPicPr>
                <a:picLocks noGrp="1" noRot="1" noChangeAspect="1" noMove="1" noResize="1" noEditPoints="1" noAdjustHandles="1" noChangeArrowheads="1" noChangeShapeType="1" noCrop="1"/>
              </p:cNvPicPr>
              <p:nvPr/>
            </p:nvPicPr>
            <p:blipFill>
              <a:blip r:embed="rId11"/>
              <a:stretch>
                <a:fillRect/>
              </a:stretch>
            </p:blipFill>
            <p:spPr>
              <a:xfrm>
                <a:off x="8234575" y="917183"/>
                <a:ext cx="998114" cy="65589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4" name="3D Model 43" descr="Laptop Computer">
                <a:extLst>
                  <a:ext uri="{FF2B5EF4-FFF2-40B4-BE49-F238E27FC236}">
                    <a16:creationId xmlns:a16="http://schemas.microsoft.com/office/drawing/2014/main" id="{FA87A0C0-09A1-A255-A173-68C477D78C74}"/>
                  </a:ext>
                </a:extLst>
              </p:cNvPr>
              <p:cNvGraphicFramePr>
                <a:graphicFrameLocks noChangeAspect="1"/>
              </p:cNvGraphicFramePr>
              <p:nvPr>
                <p:extLst>
                  <p:ext uri="{D42A27DB-BD31-4B8C-83A1-F6EECF244321}">
                    <p14:modId xmlns:p14="http://schemas.microsoft.com/office/powerpoint/2010/main" val="1532699705"/>
                  </p:ext>
                </p:extLst>
              </p:nvPr>
            </p:nvGraphicFramePr>
            <p:xfrm>
              <a:off x="8978982" y="1520626"/>
              <a:ext cx="548744" cy="562766"/>
            </p:xfrm>
            <a:graphic>
              <a:graphicData uri="http://schemas.microsoft.com/office/drawing/2017/model3d">
                <am3d:model3d r:embed="rId12">
                  <am3d:spPr>
                    <a:xfrm>
                      <a:off x="0" y="0"/>
                      <a:ext cx="548744" cy="562766"/>
                    </a:xfrm>
                    <a:prstGeom prst="rect">
                      <a:avLst/>
                    </a:prstGeom>
                  </am3d:spPr>
                  <am3d:camera>
                    <am3d:pos x="0" y="0" z="65422528"/>
                    <am3d:up dx="0" dy="36000000" dz="0"/>
                    <am3d:lookAt x="0" y="0" z="0"/>
                    <am3d:perspective fov="2700000"/>
                  </am3d:camera>
                  <am3d:trans>
                    <am3d:meterPerModelUnit n="3145800" d="1000000"/>
                    <am3d:preTrans dx="-543" dy="-12469323" dz="2456953"/>
                    <am3d:scale>
                      <am3d:sx n="1000000" d="1000000"/>
                      <am3d:sy n="1000000" d="1000000"/>
                      <am3d:sz n="1000000" d="1000000"/>
                    </am3d:scale>
                    <am3d:rot ax="1545244" ay="1972861" az="880596"/>
                    <am3d:postTrans dx="0" dy="0" dz="0"/>
                  </am3d:trans>
                  <am3d:raster rName="Office3DRenderer" rVer="16.0.8326">
                    <am3d:blip r:embed="rId13"/>
                  </am3d:raster>
                  <am3d:objViewport viewportSz="6312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3D Model 43" descr="Laptop Computer">
                <a:extLst>
                  <a:ext uri="{FF2B5EF4-FFF2-40B4-BE49-F238E27FC236}">
                    <a16:creationId xmlns:a16="http://schemas.microsoft.com/office/drawing/2014/main" id="{FA87A0C0-09A1-A255-A173-68C477D78C74}"/>
                  </a:ext>
                </a:extLst>
              </p:cNvPr>
              <p:cNvPicPr>
                <a:picLocks noGrp="1" noRot="1" noChangeAspect="1" noMove="1" noResize="1" noEditPoints="1" noAdjustHandles="1" noChangeArrowheads="1" noChangeShapeType="1" noCrop="1"/>
              </p:cNvPicPr>
              <p:nvPr/>
            </p:nvPicPr>
            <p:blipFill>
              <a:blip r:embed="rId13"/>
              <a:stretch>
                <a:fillRect/>
              </a:stretch>
            </p:blipFill>
            <p:spPr>
              <a:xfrm>
                <a:off x="8978982" y="1520626"/>
                <a:ext cx="548744" cy="562766"/>
              </a:xfrm>
              <a:prstGeom prst="rect">
                <a:avLst/>
              </a:prstGeom>
            </p:spPr>
          </p:pic>
        </mc:Fallback>
      </mc:AlternateContent>
      <p:cxnSp>
        <p:nvCxnSpPr>
          <p:cNvPr id="45" name="Straight Arrow Connector 44">
            <a:extLst>
              <a:ext uri="{FF2B5EF4-FFF2-40B4-BE49-F238E27FC236}">
                <a16:creationId xmlns:a16="http://schemas.microsoft.com/office/drawing/2014/main" id="{775149A0-5CB0-D627-1741-021359293883}"/>
              </a:ext>
            </a:extLst>
          </p:cNvPr>
          <p:cNvCxnSpPr>
            <a:cxnSpLocks/>
            <a:stCxn id="44" idx="0"/>
          </p:cNvCxnSpPr>
          <p:nvPr/>
        </p:nvCxnSpPr>
        <p:spPr>
          <a:xfrm flipV="1">
            <a:off x="9253354" y="657963"/>
            <a:ext cx="531184" cy="862663"/>
          </a:xfrm>
          <a:prstGeom prst="straightConnector1">
            <a:avLst/>
          </a:prstGeom>
          <a:ln w="28575">
            <a:solidFill>
              <a:srgbClr val="0432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87DA4A58-A394-09C0-F263-8EFA7DC2443C}"/>
                  </a:ext>
                </a:extLst>
              </p:cNvPr>
              <p:cNvSpPr txBox="1"/>
              <p:nvPr/>
            </p:nvSpPr>
            <p:spPr>
              <a:xfrm>
                <a:off x="7246016" y="2035436"/>
                <a:ext cx="4731494" cy="807978"/>
              </a:xfrm>
              <a:prstGeom prst="rect">
                <a:avLst/>
              </a:prstGeom>
              <a:noFill/>
            </p:spPr>
            <p:txBody>
              <a:bodyPr wrap="square">
                <a:spAutoFit/>
              </a:bodyPr>
              <a:lstStyle/>
              <a:p>
                <a:pPr marL="342900" indent="-342900">
                  <a:lnSpc>
                    <a:spcPts val="3000"/>
                  </a:lnSpc>
                  <a:buFont typeface="Wingdings" charset="2"/>
                  <a:buChar char="§"/>
                </a:pPr>
                <a:r>
                  <a:rPr lang="en-US" sz="1400" dirty="0"/>
                  <a:t>BS is equipped with </a:t>
                </a:r>
                <a14:m>
                  <m:oMath xmlns:m="http://schemas.openxmlformats.org/officeDocument/2006/math">
                    <m:sSub>
                      <m:sSubPr>
                        <m:ctrlPr>
                          <a:rPr lang="en-US" sz="1400" i="1">
                            <a:latin typeface="Cambria Math" panose="02040503050406030204" pitchFamily="18" charset="0"/>
                          </a:rPr>
                        </m:ctrlPr>
                      </m:sSubPr>
                      <m:e>
                        <m:r>
                          <a:rPr lang="en-US" sz="1400">
                            <a:latin typeface="Cambria Math" panose="02040503050406030204" pitchFamily="18" charset="0"/>
                          </a:rPr>
                          <m:t>𝑁</m:t>
                        </m:r>
                      </m:e>
                      <m:sub>
                        <m:r>
                          <a:rPr lang="en-US" sz="1400">
                            <a:latin typeface="Cambria Math" panose="02040503050406030204" pitchFamily="18" charset="0"/>
                          </a:rPr>
                          <m:t>𝑟</m:t>
                        </m:r>
                      </m:sub>
                    </m:sSub>
                  </m:oMath>
                </a14:m>
                <a:r>
                  <a:rPr lang="en-US" sz="1400" dirty="0"/>
                  <a:t> antennas and one-bit I-Q ADCs</a:t>
                </a:r>
              </a:p>
              <a:p>
                <a:pPr marL="342900" indent="-342900">
                  <a:lnSpc>
                    <a:spcPts val="3000"/>
                  </a:lnSpc>
                  <a:buFont typeface="Wingdings" charset="2"/>
                  <a:buChar char="§"/>
                </a:pPr>
                <a14:m>
                  <m:oMath xmlns:m="http://schemas.openxmlformats.org/officeDocument/2006/math">
                    <m:sSub>
                      <m:sSubPr>
                        <m:ctrlPr>
                          <a:rPr lang="en-US" sz="1400" i="1">
                            <a:latin typeface="Cambria Math" panose="02040503050406030204" pitchFamily="18" charset="0"/>
                          </a:rPr>
                        </m:ctrlPr>
                      </m:sSubPr>
                      <m:e>
                        <m:r>
                          <a:rPr lang="en-US" sz="1400">
                            <a:latin typeface="Cambria Math" panose="02040503050406030204" pitchFamily="18" charset="0"/>
                          </a:rPr>
                          <m:t>𝑁</m:t>
                        </m:r>
                      </m:e>
                      <m:sub>
                        <m:r>
                          <a:rPr lang="en-US" sz="1400">
                            <a:latin typeface="Cambria Math" panose="02040503050406030204" pitchFamily="18" charset="0"/>
                          </a:rPr>
                          <m:t>𝑢</m:t>
                        </m:r>
                      </m:sub>
                    </m:sSub>
                  </m:oMath>
                </a14:m>
                <a:r>
                  <a:rPr lang="en-US" sz="1400" dirty="0"/>
                  <a:t> users w/ single antenna, </a:t>
                </a:r>
                <a14:m>
                  <m:oMath xmlns:m="http://schemas.openxmlformats.org/officeDocument/2006/math">
                    <m:r>
                      <a:rPr lang="en-US" sz="1400" i="1">
                        <a:latin typeface="Cambria Math" panose="02040503050406030204" pitchFamily="18" charset="0"/>
                      </a:rPr>
                      <m:t>𝑀</m:t>
                    </m:r>
                  </m:oMath>
                </a14:m>
                <a:r>
                  <a:rPr lang="en-US" sz="1400" dirty="0"/>
                  <a:t>-QAM </a:t>
                </a:r>
                <a14:m>
                  <m:oMath xmlns:m="http://schemas.openxmlformats.org/officeDocument/2006/math">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𝐾</m:t>
                    </m:r>
                    <m:r>
                      <a:rPr lang="en-US" sz="1400" i="1">
                        <a:latin typeface="Cambria Math" panose="02040503050406030204" pitchFamily="18" charset="0"/>
                        <a:ea typeface="Cambria Math" panose="02040503050406030204" pitchFamily="18" charset="0"/>
                      </a:rPr>
                      <m:t>=</m:t>
                    </m:r>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𝑀</m:t>
                        </m:r>
                      </m:e>
                      <m:sup>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𝑁</m:t>
                            </m:r>
                          </m:e>
                          <m:sub>
                            <m:r>
                              <a:rPr lang="en-US" sz="1400" i="1">
                                <a:latin typeface="Cambria Math" panose="02040503050406030204" pitchFamily="18" charset="0"/>
                                <a:ea typeface="Cambria Math" panose="02040503050406030204" pitchFamily="18" charset="0"/>
                              </a:rPr>
                              <m:t>𝑢</m:t>
                            </m:r>
                          </m:sub>
                        </m:sSub>
                      </m:sup>
                    </m:sSup>
                  </m:oMath>
                </a14:m>
                <a:r>
                  <a:rPr lang="en-US" sz="1400" dirty="0"/>
                  <a:t> vectors</a:t>
                </a:r>
              </a:p>
            </p:txBody>
          </p:sp>
        </mc:Choice>
        <mc:Fallback xmlns="">
          <p:sp>
            <p:nvSpPr>
              <p:cNvPr id="49" name="TextBox 48">
                <a:extLst>
                  <a:ext uri="{FF2B5EF4-FFF2-40B4-BE49-F238E27FC236}">
                    <a16:creationId xmlns:a16="http://schemas.microsoft.com/office/drawing/2014/main" id="{87DA4A58-A394-09C0-F263-8EFA7DC2443C}"/>
                  </a:ext>
                </a:extLst>
              </p:cNvPr>
              <p:cNvSpPr txBox="1">
                <a:spLocks noRot="1" noChangeAspect="1" noMove="1" noResize="1" noEditPoints="1" noAdjustHandles="1" noChangeArrowheads="1" noChangeShapeType="1" noTextEdit="1"/>
              </p:cNvSpPr>
              <p:nvPr/>
            </p:nvSpPr>
            <p:spPr>
              <a:xfrm>
                <a:off x="7246016" y="2035436"/>
                <a:ext cx="4731494" cy="807978"/>
              </a:xfrm>
              <a:prstGeom prst="rect">
                <a:avLst/>
              </a:prstGeom>
              <a:blipFill>
                <a:blip r:embed="rId14"/>
                <a:stretch>
                  <a:fillRect l="-267" b="-7813"/>
                </a:stretch>
              </a:blipFill>
            </p:spPr>
            <p:txBody>
              <a:bodyPr/>
              <a:lstStyle/>
              <a:p>
                <a:r>
                  <a:rPr lang="en-US">
                    <a:noFill/>
                  </a:rPr>
                  <a:t> </a:t>
                </a:r>
              </a:p>
            </p:txBody>
          </p:sp>
        </mc:Fallback>
      </mc:AlternateContent>
      <p:sp>
        <p:nvSpPr>
          <p:cNvPr id="50" name="TextBox 49">
            <a:extLst>
              <a:ext uri="{FF2B5EF4-FFF2-40B4-BE49-F238E27FC236}">
                <a16:creationId xmlns:a16="http://schemas.microsoft.com/office/drawing/2014/main" id="{553326EE-C1CD-F5B7-3059-3FF418A10518}"/>
              </a:ext>
            </a:extLst>
          </p:cNvPr>
          <p:cNvSpPr txBox="1"/>
          <p:nvPr/>
        </p:nvSpPr>
        <p:spPr>
          <a:xfrm>
            <a:off x="3108490" y="6456551"/>
            <a:ext cx="6138155" cy="276999"/>
          </a:xfrm>
          <a:prstGeom prst="rect">
            <a:avLst/>
          </a:prstGeom>
          <a:noFill/>
        </p:spPr>
        <p:txBody>
          <a:bodyPr wrap="none" rtlCol="0">
            <a:spAutoFit/>
          </a:bodyPr>
          <a:lstStyle/>
          <a:p>
            <a:pPr algn="ctr"/>
            <a:r>
              <a:rPr lang="en-US" sz="1200" dirty="0">
                <a:solidFill>
                  <a:schemeClr val="bg1"/>
                </a:solidFill>
              </a:rPr>
              <a:t>Contribution #3: Learning-Based ML Detection for Massive MIMO Systems with One-bit ADCs</a:t>
            </a:r>
          </a:p>
        </p:txBody>
      </p:sp>
      <p:sp>
        <p:nvSpPr>
          <p:cNvPr id="11" name="TextBox 10">
            <a:extLst>
              <a:ext uri="{FF2B5EF4-FFF2-40B4-BE49-F238E27FC236}">
                <a16:creationId xmlns:a16="http://schemas.microsoft.com/office/drawing/2014/main" id="{D8E52235-27CA-9383-D678-0156A846195B}"/>
              </a:ext>
            </a:extLst>
          </p:cNvPr>
          <p:cNvSpPr txBox="1"/>
          <p:nvPr/>
        </p:nvSpPr>
        <p:spPr>
          <a:xfrm>
            <a:off x="8949455" y="161232"/>
            <a:ext cx="2498954" cy="307777"/>
          </a:xfrm>
          <a:prstGeom prst="rect">
            <a:avLst/>
          </a:prstGeom>
          <a:noFill/>
        </p:spPr>
        <p:txBody>
          <a:bodyPr wrap="none" rtlCol="0">
            <a:spAutoFit/>
          </a:bodyPr>
          <a:lstStyle/>
          <a:p>
            <a:r>
              <a:rPr lang="ko-KR" altLang="en-US" sz="1400" dirty="0">
                <a:solidFill>
                  <a:srgbClr val="009051"/>
                </a:solidFill>
              </a:rPr>
              <a:t>*</a:t>
            </a:r>
            <a:r>
              <a:rPr lang="en-US" sz="1400" dirty="0">
                <a:solidFill>
                  <a:srgbClr val="009051"/>
                </a:solidFill>
              </a:rPr>
              <a:t>CSI</a:t>
            </a:r>
            <a:r>
              <a:rPr lang="en-US" altLang="ko-KR" sz="1400" dirty="0">
                <a:solidFill>
                  <a:srgbClr val="009051"/>
                </a:solidFill>
              </a:rPr>
              <a:t>:</a:t>
            </a:r>
            <a:r>
              <a:rPr lang="ko-KR" altLang="en-US" sz="1400" dirty="0">
                <a:solidFill>
                  <a:srgbClr val="009051"/>
                </a:solidFill>
              </a:rPr>
              <a:t> </a:t>
            </a:r>
            <a:r>
              <a:rPr lang="en-US" altLang="ko-KR" sz="1400" dirty="0">
                <a:solidFill>
                  <a:srgbClr val="009051"/>
                </a:solidFill>
              </a:rPr>
              <a:t>Channel State Information</a:t>
            </a:r>
            <a:endParaRPr lang="en-US" sz="1400" dirty="0">
              <a:solidFill>
                <a:srgbClr val="009051"/>
              </a:solidFill>
            </a:endParaRPr>
          </a:p>
        </p:txBody>
      </p:sp>
    </p:spTree>
    <p:extLst>
      <p:ext uri="{BB962C8B-B14F-4D97-AF65-F5344CB8AC3E}">
        <p14:creationId xmlns:p14="http://schemas.microsoft.com/office/powerpoint/2010/main" val="1942460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E50E73-FD40-2F4A-6038-B090C5FC3CA2}"/>
              </a:ext>
            </a:extLst>
          </p:cNvPr>
          <p:cNvPicPr>
            <a:picLocks noChangeAspect="1"/>
          </p:cNvPicPr>
          <p:nvPr/>
        </p:nvPicPr>
        <p:blipFill rotWithShape="1">
          <a:blip r:embed="rId3">
            <a:extLst>
              <a:ext uri="{28A0092B-C50C-407E-A947-70E740481C1C}">
                <a14:useLocalDpi xmlns:a14="http://schemas.microsoft.com/office/drawing/2010/main" val="0"/>
              </a:ext>
            </a:extLst>
          </a:blip>
          <a:srcRect l="1667" t="4445" r="7490" b="349"/>
          <a:stretch/>
        </p:blipFill>
        <p:spPr>
          <a:xfrm>
            <a:off x="8855676" y="3246036"/>
            <a:ext cx="3054727" cy="2628272"/>
          </a:xfrm>
          <a:prstGeom prst="rect">
            <a:avLst/>
          </a:prstGeom>
        </p:spPr>
      </p:pic>
      <mc:AlternateContent xmlns:mc="http://schemas.openxmlformats.org/markup-compatibility/2006" xmlns:a14="http://schemas.microsoft.com/office/drawing/2010/main">
        <mc:Choice Requires="a14">
          <p:graphicFrame>
            <p:nvGraphicFramePr>
              <p:cNvPr id="62" name="Table 12">
                <a:extLst>
                  <a:ext uri="{FF2B5EF4-FFF2-40B4-BE49-F238E27FC236}">
                    <a16:creationId xmlns:a16="http://schemas.microsoft.com/office/drawing/2014/main" id="{9F281AC5-6D07-7753-BB66-293F57E4F760}"/>
                  </a:ext>
                </a:extLst>
              </p:cNvPr>
              <p:cNvGraphicFramePr>
                <a:graphicFrameLocks noGrp="1"/>
              </p:cNvGraphicFramePr>
              <p:nvPr>
                <p:extLst>
                  <p:ext uri="{D42A27DB-BD31-4B8C-83A1-F6EECF244321}">
                    <p14:modId xmlns:p14="http://schemas.microsoft.com/office/powerpoint/2010/main" val="2775094696"/>
                  </p:ext>
                </p:extLst>
              </p:nvPr>
            </p:nvGraphicFramePr>
            <p:xfrm>
              <a:off x="1426520" y="3117244"/>
              <a:ext cx="3406885" cy="2888637"/>
            </p:xfrm>
            <a:graphic>
              <a:graphicData uri="http://schemas.openxmlformats.org/drawingml/2006/table">
                <a:tbl>
                  <a:tblPr firstRow="1" bandRow="1">
                    <a:tableStyleId>{5C22544A-7EE6-4342-B048-85BDC9FD1C3A}</a:tableStyleId>
                  </a:tblPr>
                  <a:tblGrid>
                    <a:gridCol w="681377">
                      <a:extLst>
                        <a:ext uri="{9D8B030D-6E8A-4147-A177-3AD203B41FA5}">
                          <a16:colId xmlns:a16="http://schemas.microsoft.com/office/drawing/2014/main" val="3458597273"/>
                        </a:ext>
                      </a:extLst>
                    </a:gridCol>
                    <a:gridCol w="681377">
                      <a:extLst>
                        <a:ext uri="{9D8B030D-6E8A-4147-A177-3AD203B41FA5}">
                          <a16:colId xmlns:a16="http://schemas.microsoft.com/office/drawing/2014/main" val="2541795080"/>
                        </a:ext>
                      </a:extLst>
                    </a:gridCol>
                    <a:gridCol w="681377">
                      <a:extLst>
                        <a:ext uri="{9D8B030D-6E8A-4147-A177-3AD203B41FA5}">
                          <a16:colId xmlns:a16="http://schemas.microsoft.com/office/drawing/2014/main" val="839494729"/>
                        </a:ext>
                      </a:extLst>
                    </a:gridCol>
                    <a:gridCol w="681377">
                      <a:extLst>
                        <a:ext uri="{9D8B030D-6E8A-4147-A177-3AD203B41FA5}">
                          <a16:colId xmlns:a16="http://schemas.microsoft.com/office/drawing/2014/main" val="2878524761"/>
                        </a:ext>
                      </a:extLst>
                    </a:gridCol>
                    <a:gridCol w="681377">
                      <a:extLst>
                        <a:ext uri="{9D8B030D-6E8A-4147-A177-3AD203B41FA5}">
                          <a16:colId xmlns:a16="http://schemas.microsoft.com/office/drawing/2014/main" val="2860061651"/>
                        </a:ext>
                      </a:extLst>
                    </a:gridCol>
                  </a:tblGrid>
                  <a:tr h="570362">
                    <a:tc>
                      <a:txBody>
                        <a:bodyPr/>
                        <a:lstStyle/>
                        <a:p>
                          <a:pPr/>
                          <a14:m>
                            <m:oMathPara xmlns:m="http://schemas.openxmlformats.org/officeDocument/2006/math">
                              <m:oMathParaPr>
                                <m:jc m:val="right"/>
                              </m:oMathParaPr>
                              <m:oMath xmlns:m="http://schemas.openxmlformats.org/officeDocument/2006/math">
                                <m:r>
                                  <a:rPr lang="en-US" b="0" i="1" smtClean="0">
                                    <a:solidFill>
                                      <a:schemeClr val="tx1"/>
                                    </a:solidFill>
                                    <a:latin typeface="Cambria Math" panose="02040503050406030204" pitchFamily="18" charset="0"/>
                                  </a:rPr>
                                  <m:t>𝑘</m:t>
                                </m:r>
                              </m:oMath>
                            </m:oMathPara>
                          </a14:m>
                          <a:endParaRPr lang="en-US" b="0" i="0" dirty="0">
                            <a:solidFill>
                              <a:schemeClr val="tx1"/>
                            </a:solidFill>
                            <a:latin typeface="+mn-lt"/>
                          </a:endParaRPr>
                        </a:p>
                        <a:p>
                          <a:pPr/>
                          <a14:m>
                            <m:oMathPara xmlns:m="http://schemas.openxmlformats.org/officeDocument/2006/math">
                              <m:oMathParaPr>
                                <m:jc m:val="left"/>
                              </m:oMathParaPr>
                              <m:oMath xmlns:m="http://schemas.openxmlformats.org/officeDocument/2006/math">
                                <m:r>
                                  <a:rPr lang="en-US" b="0" i="1" smtClean="0">
                                    <a:solidFill>
                                      <a:schemeClr val="tx1"/>
                                    </a:solidFill>
                                    <a:latin typeface="Cambria Math" panose="02040503050406030204" pitchFamily="18" charset="0"/>
                                  </a:rPr>
                                  <m:t>𝑖</m:t>
                                </m:r>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r>
                            <a:rPr lang="en-US"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𝐾</m:t>
                                </m:r>
                              </m:oMath>
                            </m:oMathPara>
                          </a14:m>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4933594"/>
                      </a:ext>
                    </a:extLst>
                  </a:tr>
                  <a:tr h="627599">
                    <a:tc>
                      <a:txBody>
                        <a:bodyPr/>
                        <a:lstStyle/>
                        <a:p>
                          <a:pPr algn="ctr"/>
                          <a:r>
                            <a:rPr lang="en-US"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3340710020"/>
                      </a:ext>
                    </a:extLst>
                  </a:tr>
                  <a:tr h="627599">
                    <a:tc>
                      <a:txBody>
                        <a:bodyPr/>
                        <a:lstStyle/>
                        <a:p>
                          <a:pPr algn="ctr"/>
                          <a:r>
                            <a:rPr lang="en-US"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2324026115"/>
                      </a:ext>
                    </a:extLst>
                  </a:tr>
                  <a:tr h="306394">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3587893266"/>
                      </a:ext>
                    </a:extLst>
                  </a:tr>
                  <a:tr h="627599">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2</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𝑁</m:t>
                                    </m:r>
                                  </m:e>
                                  <m:sub>
                                    <m:r>
                                      <a:rPr lang="en-US" b="0" i="1" smtClean="0">
                                        <a:solidFill>
                                          <a:schemeClr val="tx1"/>
                                        </a:solidFill>
                                        <a:latin typeface="Cambria Math" panose="02040503050406030204" pitchFamily="18" charset="0"/>
                                      </a:rPr>
                                      <m:t>𝑟</m:t>
                                    </m:r>
                                  </m:sub>
                                </m:sSub>
                              </m:oMath>
                            </m:oMathPara>
                          </a14:m>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602945924"/>
                      </a:ext>
                    </a:extLst>
                  </a:tr>
                </a:tbl>
              </a:graphicData>
            </a:graphic>
          </p:graphicFrame>
        </mc:Choice>
        <mc:Fallback xmlns="">
          <p:graphicFrame>
            <p:nvGraphicFramePr>
              <p:cNvPr id="62" name="Table 12">
                <a:extLst>
                  <a:ext uri="{FF2B5EF4-FFF2-40B4-BE49-F238E27FC236}">
                    <a16:creationId xmlns:a16="http://schemas.microsoft.com/office/drawing/2014/main" id="{9F281AC5-6D07-7753-BB66-293F57E4F760}"/>
                  </a:ext>
                </a:extLst>
              </p:cNvPr>
              <p:cNvGraphicFramePr>
                <a:graphicFrameLocks noGrp="1"/>
              </p:cNvGraphicFramePr>
              <p:nvPr>
                <p:extLst>
                  <p:ext uri="{D42A27DB-BD31-4B8C-83A1-F6EECF244321}">
                    <p14:modId xmlns:p14="http://schemas.microsoft.com/office/powerpoint/2010/main" val="2775094696"/>
                  </p:ext>
                </p:extLst>
              </p:nvPr>
            </p:nvGraphicFramePr>
            <p:xfrm>
              <a:off x="1426520" y="3117244"/>
              <a:ext cx="3406885" cy="2888637"/>
            </p:xfrm>
            <a:graphic>
              <a:graphicData uri="http://schemas.openxmlformats.org/drawingml/2006/table">
                <a:tbl>
                  <a:tblPr firstRow="1" bandRow="1">
                    <a:tableStyleId>{5C22544A-7EE6-4342-B048-85BDC9FD1C3A}</a:tableStyleId>
                  </a:tblPr>
                  <a:tblGrid>
                    <a:gridCol w="681377">
                      <a:extLst>
                        <a:ext uri="{9D8B030D-6E8A-4147-A177-3AD203B41FA5}">
                          <a16:colId xmlns:a16="http://schemas.microsoft.com/office/drawing/2014/main" val="3458597273"/>
                        </a:ext>
                      </a:extLst>
                    </a:gridCol>
                    <a:gridCol w="681377">
                      <a:extLst>
                        <a:ext uri="{9D8B030D-6E8A-4147-A177-3AD203B41FA5}">
                          <a16:colId xmlns:a16="http://schemas.microsoft.com/office/drawing/2014/main" val="2541795080"/>
                        </a:ext>
                      </a:extLst>
                    </a:gridCol>
                    <a:gridCol w="681377">
                      <a:extLst>
                        <a:ext uri="{9D8B030D-6E8A-4147-A177-3AD203B41FA5}">
                          <a16:colId xmlns:a16="http://schemas.microsoft.com/office/drawing/2014/main" val="839494729"/>
                        </a:ext>
                      </a:extLst>
                    </a:gridCol>
                    <a:gridCol w="681377">
                      <a:extLst>
                        <a:ext uri="{9D8B030D-6E8A-4147-A177-3AD203B41FA5}">
                          <a16:colId xmlns:a16="http://schemas.microsoft.com/office/drawing/2014/main" val="2878524761"/>
                        </a:ext>
                      </a:extLst>
                    </a:gridCol>
                    <a:gridCol w="681377">
                      <a:extLst>
                        <a:ext uri="{9D8B030D-6E8A-4147-A177-3AD203B41FA5}">
                          <a16:colId xmlns:a16="http://schemas.microsoft.com/office/drawing/2014/main" val="2860061651"/>
                        </a:ext>
                      </a:extLst>
                    </a:gridCol>
                  </a:tblGrid>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blipFill>
                          <a:blip r:embed="rId4"/>
                          <a:stretch>
                            <a:fillRect l="-1852" t="-1961" r="-400000" b="-350980"/>
                          </a:stretch>
                        </a:blipFill>
                      </a:tcPr>
                    </a:tc>
                    <a:tc>
                      <a:txBody>
                        <a:bodyPr/>
                        <a:lstStyle/>
                        <a:p>
                          <a:pPr algn="ctr"/>
                          <a:r>
                            <a:rPr lang="en-US"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00000" t="-1961" r="-101852" b="-35098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00000" t="-1961" r="-1852" b="-350980"/>
                          </a:stretch>
                        </a:blipFill>
                      </a:tcPr>
                    </a:tc>
                    <a:extLst>
                      <a:ext uri="{0D108BD9-81ED-4DB2-BD59-A6C34878D82A}">
                        <a16:rowId xmlns:a16="http://schemas.microsoft.com/office/drawing/2014/main" val="1104933594"/>
                      </a:ext>
                    </a:extLst>
                  </a:tr>
                  <a:tr h="627599">
                    <a:tc>
                      <a:txBody>
                        <a:bodyPr/>
                        <a:lstStyle/>
                        <a:p>
                          <a:pPr algn="ctr"/>
                          <a:r>
                            <a:rPr lang="en-US"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3340710020"/>
                      </a:ext>
                    </a:extLst>
                  </a:tr>
                  <a:tr h="627599">
                    <a:tc>
                      <a:txBody>
                        <a:bodyPr/>
                        <a:lstStyle/>
                        <a:p>
                          <a:pPr algn="ctr"/>
                          <a:r>
                            <a:rPr lang="en-US"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2324026115"/>
                      </a:ext>
                    </a:extLst>
                  </a:tr>
                  <a:tr h="36576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852" t="-539286" r="-400000" b="-185714"/>
                          </a:stretch>
                        </a:blip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3587893266"/>
                      </a:ext>
                    </a:extLst>
                  </a:tr>
                  <a:tr h="627599">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852" t="-358000" r="-400000" b="-4000"/>
                          </a:stretch>
                        </a:blip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602945924"/>
                      </a:ext>
                    </a:extLst>
                  </a:tr>
                </a:tbl>
              </a:graphicData>
            </a:graphic>
          </p:graphicFrame>
        </mc:Fallback>
      </mc:AlternateContent>
      <p:sp>
        <p:nvSpPr>
          <p:cNvPr id="2" name="Title 1"/>
          <p:cNvSpPr>
            <a:spLocks noGrp="1"/>
          </p:cNvSpPr>
          <p:nvPr>
            <p:ph type="title"/>
          </p:nvPr>
        </p:nvSpPr>
        <p:spPr/>
        <p:txBody>
          <a:bodyPr>
            <a:normAutofit/>
          </a:bodyPr>
          <a:lstStyle/>
          <a:p>
            <a:r>
              <a:rPr lang="en-US" sz="2800" dirty="0">
                <a:latin typeface="Gill Sans MT" charset="0"/>
                <a:ea typeface="Gill Sans MT" charset="0"/>
                <a:cs typeface="Gill Sans MT" charset="0"/>
              </a:rPr>
              <a:t>One-bit ML detection</a:t>
            </a:r>
          </a:p>
        </p:txBody>
      </p:sp>
      <p:sp>
        <p:nvSpPr>
          <p:cNvPr id="4" name="Slide Number Placeholder 3"/>
          <p:cNvSpPr>
            <a:spLocks noGrp="1"/>
          </p:cNvSpPr>
          <p:nvPr>
            <p:ph type="sldNum" sz="quarter" idx="12"/>
          </p:nvPr>
        </p:nvSpPr>
        <p:spPr/>
        <p:txBody>
          <a:bodyPr/>
          <a:lstStyle/>
          <a:p>
            <a:fld id="{A35B1E83-3AB9-40D0-BD85-A7F15E15F8BD}" type="slidenum">
              <a:rPr lang="en-US" smtClean="0"/>
              <a:pPr/>
              <a:t>18</a:t>
            </a:fld>
            <a:r>
              <a:rPr lang="en-US" sz="1600" dirty="0"/>
              <a:t>/32</a:t>
            </a:r>
          </a:p>
        </p:txBody>
      </p:sp>
      <p:sp>
        <p:nvSpPr>
          <p:cNvPr id="64" name="TextBox 63"/>
          <p:cNvSpPr txBox="1"/>
          <p:nvPr/>
        </p:nvSpPr>
        <p:spPr>
          <a:xfrm>
            <a:off x="375779" y="757366"/>
            <a:ext cx="4972900" cy="430887"/>
          </a:xfrm>
          <a:prstGeom prst="rect">
            <a:avLst/>
          </a:prstGeom>
          <a:noFill/>
        </p:spPr>
        <p:txBody>
          <a:bodyPr wrap="none" rtlCol="0">
            <a:spAutoFit/>
          </a:bodyPr>
          <a:lstStyle/>
          <a:p>
            <a:pPr marL="342900" indent="-342900">
              <a:buFont typeface="Wingdings" charset="2"/>
              <a:buChar char="§"/>
            </a:pPr>
            <a:r>
              <a:rPr lang="en-US" sz="2200" dirty="0"/>
              <a:t>One-bit m</a:t>
            </a:r>
            <a:r>
              <a:rPr lang="en-US" altLang="ko-KR" sz="2200" dirty="0"/>
              <a:t>aximum likelihood</a:t>
            </a:r>
            <a:r>
              <a:rPr lang="en-US" sz="2200" dirty="0"/>
              <a:t> detection</a:t>
            </a:r>
            <a:endParaRPr lang="en-US" sz="2200" i="1" dirty="0">
              <a:solidFill>
                <a:srgbClr val="0000FF"/>
              </a:solidFill>
            </a:endParaRPr>
          </a:p>
        </p:txBody>
      </p:sp>
      <p:sp>
        <p:nvSpPr>
          <p:cNvPr id="25" name="Rectangle 24">
            <a:extLst>
              <a:ext uri="{FF2B5EF4-FFF2-40B4-BE49-F238E27FC236}">
                <a16:creationId xmlns:a16="http://schemas.microsoft.com/office/drawing/2014/main" id="{49CD55E6-9D3C-1C4D-AD6B-512B66AA21BF}"/>
              </a:ext>
            </a:extLst>
          </p:cNvPr>
          <p:cNvSpPr/>
          <p:nvPr/>
        </p:nvSpPr>
        <p:spPr>
          <a:xfrm>
            <a:off x="5397134" y="550289"/>
            <a:ext cx="2738172" cy="8749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12" name="Table 12">
                <a:extLst>
                  <a:ext uri="{FF2B5EF4-FFF2-40B4-BE49-F238E27FC236}">
                    <a16:creationId xmlns:a16="http://schemas.microsoft.com/office/drawing/2014/main" id="{55461F8D-8E8C-CD82-FBEF-64CB6E5E58F7}"/>
                  </a:ext>
                </a:extLst>
              </p:cNvPr>
              <p:cNvGraphicFramePr>
                <a:graphicFrameLocks noGrp="1"/>
              </p:cNvGraphicFramePr>
              <p:nvPr>
                <p:extLst>
                  <p:ext uri="{D42A27DB-BD31-4B8C-83A1-F6EECF244321}">
                    <p14:modId xmlns:p14="http://schemas.microsoft.com/office/powerpoint/2010/main" val="46390560"/>
                  </p:ext>
                </p:extLst>
              </p:nvPr>
            </p:nvGraphicFramePr>
            <p:xfrm>
              <a:off x="1426521" y="3119171"/>
              <a:ext cx="3406885" cy="2888637"/>
            </p:xfrm>
            <a:graphic>
              <a:graphicData uri="http://schemas.openxmlformats.org/drawingml/2006/table">
                <a:tbl>
                  <a:tblPr firstRow="1" bandRow="1">
                    <a:tableStyleId>{5C22544A-7EE6-4342-B048-85BDC9FD1C3A}</a:tableStyleId>
                  </a:tblPr>
                  <a:tblGrid>
                    <a:gridCol w="681377">
                      <a:extLst>
                        <a:ext uri="{9D8B030D-6E8A-4147-A177-3AD203B41FA5}">
                          <a16:colId xmlns:a16="http://schemas.microsoft.com/office/drawing/2014/main" val="3458597273"/>
                        </a:ext>
                      </a:extLst>
                    </a:gridCol>
                    <a:gridCol w="681377">
                      <a:extLst>
                        <a:ext uri="{9D8B030D-6E8A-4147-A177-3AD203B41FA5}">
                          <a16:colId xmlns:a16="http://schemas.microsoft.com/office/drawing/2014/main" val="2541795080"/>
                        </a:ext>
                      </a:extLst>
                    </a:gridCol>
                    <a:gridCol w="681377">
                      <a:extLst>
                        <a:ext uri="{9D8B030D-6E8A-4147-A177-3AD203B41FA5}">
                          <a16:colId xmlns:a16="http://schemas.microsoft.com/office/drawing/2014/main" val="839494729"/>
                        </a:ext>
                      </a:extLst>
                    </a:gridCol>
                    <a:gridCol w="681377">
                      <a:extLst>
                        <a:ext uri="{9D8B030D-6E8A-4147-A177-3AD203B41FA5}">
                          <a16:colId xmlns:a16="http://schemas.microsoft.com/office/drawing/2014/main" val="2878524761"/>
                        </a:ext>
                      </a:extLst>
                    </a:gridCol>
                    <a:gridCol w="681377">
                      <a:extLst>
                        <a:ext uri="{9D8B030D-6E8A-4147-A177-3AD203B41FA5}">
                          <a16:colId xmlns:a16="http://schemas.microsoft.com/office/drawing/2014/main" val="2860061651"/>
                        </a:ext>
                      </a:extLst>
                    </a:gridCol>
                  </a:tblGrid>
                  <a:tr h="570362">
                    <a:tc>
                      <a:txBody>
                        <a:bodyPr/>
                        <a:lstStyle/>
                        <a:p>
                          <a:pPr/>
                          <a14:m>
                            <m:oMathPara xmlns:m="http://schemas.openxmlformats.org/officeDocument/2006/math">
                              <m:oMathParaPr>
                                <m:jc m:val="right"/>
                              </m:oMathParaPr>
                              <m:oMath xmlns:m="http://schemas.openxmlformats.org/officeDocument/2006/math">
                                <m:r>
                                  <a:rPr lang="en-US" b="0" i="1" smtClean="0">
                                    <a:solidFill>
                                      <a:schemeClr val="tx1"/>
                                    </a:solidFill>
                                    <a:latin typeface="Cambria Math" panose="02040503050406030204" pitchFamily="18" charset="0"/>
                                  </a:rPr>
                                  <m:t>𝑘</m:t>
                                </m:r>
                              </m:oMath>
                            </m:oMathPara>
                          </a14:m>
                          <a:endParaRPr lang="en-US" b="0" i="0" dirty="0">
                            <a:solidFill>
                              <a:schemeClr val="tx1"/>
                            </a:solidFill>
                            <a:latin typeface="+mn-lt"/>
                          </a:endParaRPr>
                        </a:p>
                        <a:p>
                          <a:pPr/>
                          <a14:m>
                            <m:oMathPara xmlns:m="http://schemas.openxmlformats.org/officeDocument/2006/math">
                              <m:oMathParaPr>
                                <m:jc m:val="left"/>
                              </m:oMathParaPr>
                              <m:oMath xmlns:m="http://schemas.openxmlformats.org/officeDocument/2006/math">
                                <m:r>
                                  <a:rPr lang="en-US" b="0" i="1" smtClean="0">
                                    <a:solidFill>
                                      <a:schemeClr val="tx1"/>
                                    </a:solidFill>
                                    <a:latin typeface="Cambria Math" panose="02040503050406030204" pitchFamily="18" charset="0"/>
                                  </a:rPr>
                                  <m:t>𝑖</m:t>
                                </m:r>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r>
                            <a:rPr lang="en-US"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𝐾</m:t>
                                </m:r>
                              </m:oMath>
                            </m:oMathPara>
                          </a14:m>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4933594"/>
                      </a:ext>
                    </a:extLst>
                  </a:tr>
                  <a:tr h="627599">
                    <a:tc>
                      <a:txBody>
                        <a:bodyPr/>
                        <a:lstStyle/>
                        <a:p>
                          <a:pPr algn="ctr"/>
                          <a:r>
                            <a:rPr lang="en-US"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dirty="0">
                              <a:solidFill>
                                <a:schemeClr val="tx1"/>
                              </a:solidFill>
                            </a:rPr>
                            <a:t>0.98</a:t>
                          </a:r>
                        </a:p>
                        <a:p>
                          <a:pPr algn="l"/>
                          <a:r>
                            <a:rPr lang="en-US" sz="1200" dirty="0">
                              <a:solidFill>
                                <a:schemeClr val="tx1"/>
                              </a:solidFill>
                            </a:rPr>
                            <a:t>0.02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sz="1200" dirty="0">
                              <a:solidFill>
                                <a:schemeClr val="tx1"/>
                              </a:solidFill>
                            </a:rPr>
                            <a:t>0.95</a:t>
                          </a:r>
                        </a:p>
                        <a:p>
                          <a:pPr algn="l"/>
                          <a:r>
                            <a:rPr lang="en-US" sz="1200" dirty="0">
                              <a:solidFill>
                                <a:schemeClr val="tx1"/>
                              </a:solidFill>
                            </a:rPr>
                            <a:t>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sz="1200" dirty="0">
                              <a:solidFill>
                                <a:schemeClr val="tx1"/>
                              </a:solidFill>
                            </a:rPr>
                            <a:t>0.02</a:t>
                          </a:r>
                        </a:p>
                        <a:p>
                          <a:pPr algn="l"/>
                          <a:r>
                            <a:rPr lang="en-US" sz="1200" dirty="0">
                              <a:solidFill>
                                <a:schemeClr val="tx1"/>
                              </a:solidFill>
                            </a:rPr>
                            <a:t>0.98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3340710020"/>
                      </a:ext>
                    </a:extLst>
                  </a:tr>
                  <a:tr h="627599">
                    <a:tc>
                      <a:txBody>
                        <a:bodyPr/>
                        <a:lstStyle/>
                        <a:p>
                          <a:pPr algn="ctr"/>
                          <a:r>
                            <a:rPr lang="en-US"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dirty="0">
                              <a:solidFill>
                                <a:schemeClr val="tx1"/>
                              </a:solidFill>
                            </a:rPr>
                            <a:t>0.03</a:t>
                          </a:r>
                        </a:p>
                        <a:p>
                          <a:pPr algn="l"/>
                          <a:r>
                            <a:rPr lang="en-US" sz="1200" dirty="0">
                              <a:solidFill>
                                <a:schemeClr val="tx1"/>
                              </a:solidFill>
                            </a:rPr>
                            <a:t>0.97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sz="1200" dirty="0">
                              <a:solidFill>
                                <a:schemeClr val="tx1"/>
                              </a:solidFill>
                            </a:rPr>
                            <a:t>0.71</a:t>
                          </a:r>
                        </a:p>
                        <a:p>
                          <a:pPr algn="l"/>
                          <a:r>
                            <a:rPr lang="en-US" sz="1200" dirty="0">
                              <a:solidFill>
                                <a:schemeClr val="tx1"/>
                              </a:solidFill>
                            </a:rPr>
                            <a:t>0.29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sz="1200" dirty="0">
                              <a:solidFill>
                                <a:schemeClr val="tx1"/>
                              </a:solidFill>
                            </a:rPr>
                            <a:t>0.82</a:t>
                          </a:r>
                        </a:p>
                        <a:p>
                          <a:pPr algn="l"/>
                          <a:r>
                            <a:rPr lang="en-US" sz="1200" dirty="0">
                              <a:solidFill>
                                <a:schemeClr val="tx1"/>
                              </a:solidFill>
                            </a:rPr>
                            <a:t>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2324026115"/>
                      </a:ext>
                    </a:extLst>
                  </a:tr>
                  <a:tr h="306394">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3587893266"/>
                      </a:ext>
                    </a:extLst>
                  </a:tr>
                  <a:tr h="627599">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2</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𝑁</m:t>
                                    </m:r>
                                  </m:e>
                                  <m:sub>
                                    <m:r>
                                      <a:rPr lang="en-US" b="0" i="1" smtClean="0">
                                        <a:solidFill>
                                          <a:schemeClr val="tx1"/>
                                        </a:solidFill>
                                        <a:latin typeface="Cambria Math" panose="02040503050406030204" pitchFamily="18" charset="0"/>
                                      </a:rPr>
                                      <m:t>𝑟</m:t>
                                    </m:r>
                                  </m:sub>
                                </m:sSub>
                              </m:oMath>
                            </m:oMathPara>
                          </a14:m>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dirty="0">
                              <a:solidFill>
                                <a:schemeClr val="tx1"/>
                              </a:solidFill>
                            </a:rPr>
                            <a:t>0.01</a:t>
                          </a:r>
                        </a:p>
                        <a:p>
                          <a:pPr algn="l"/>
                          <a:r>
                            <a:rPr lang="en-US" sz="1200" dirty="0">
                              <a:solidFill>
                                <a:schemeClr val="tx1"/>
                              </a:solidFill>
                            </a:rPr>
                            <a:t>0.99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sz="1200" dirty="0">
                              <a:solidFill>
                                <a:schemeClr val="tx1"/>
                              </a:solidFill>
                            </a:rPr>
                            <a:t>0.13</a:t>
                          </a:r>
                        </a:p>
                        <a:p>
                          <a:pPr algn="l"/>
                          <a:r>
                            <a:rPr lang="en-US" sz="1200" dirty="0">
                              <a:solidFill>
                                <a:schemeClr val="tx1"/>
                              </a:solidFill>
                            </a:rPr>
                            <a:t>0.87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sz="1200" dirty="0">
                              <a:solidFill>
                                <a:schemeClr val="tx1"/>
                              </a:solidFill>
                            </a:rPr>
                            <a:t>0.07</a:t>
                          </a:r>
                        </a:p>
                        <a:p>
                          <a:pPr algn="l"/>
                          <a:r>
                            <a:rPr lang="en-US" sz="1200" dirty="0">
                              <a:solidFill>
                                <a:schemeClr val="tx1"/>
                              </a:solidFill>
                            </a:rPr>
                            <a:t>0.93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602945924"/>
                      </a:ext>
                    </a:extLst>
                  </a:tr>
                </a:tbl>
              </a:graphicData>
            </a:graphic>
          </p:graphicFrame>
        </mc:Choice>
        <mc:Fallback xmlns="">
          <p:graphicFrame>
            <p:nvGraphicFramePr>
              <p:cNvPr id="12" name="Table 12">
                <a:extLst>
                  <a:ext uri="{FF2B5EF4-FFF2-40B4-BE49-F238E27FC236}">
                    <a16:creationId xmlns:a16="http://schemas.microsoft.com/office/drawing/2014/main" id="{55461F8D-8E8C-CD82-FBEF-64CB6E5E58F7}"/>
                  </a:ext>
                </a:extLst>
              </p:cNvPr>
              <p:cNvGraphicFramePr>
                <a:graphicFrameLocks noGrp="1"/>
              </p:cNvGraphicFramePr>
              <p:nvPr>
                <p:extLst>
                  <p:ext uri="{D42A27DB-BD31-4B8C-83A1-F6EECF244321}">
                    <p14:modId xmlns:p14="http://schemas.microsoft.com/office/powerpoint/2010/main" val="46390560"/>
                  </p:ext>
                </p:extLst>
              </p:nvPr>
            </p:nvGraphicFramePr>
            <p:xfrm>
              <a:off x="1426521" y="3119171"/>
              <a:ext cx="3406885" cy="2888637"/>
            </p:xfrm>
            <a:graphic>
              <a:graphicData uri="http://schemas.openxmlformats.org/drawingml/2006/table">
                <a:tbl>
                  <a:tblPr firstRow="1" bandRow="1">
                    <a:tableStyleId>{5C22544A-7EE6-4342-B048-85BDC9FD1C3A}</a:tableStyleId>
                  </a:tblPr>
                  <a:tblGrid>
                    <a:gridCol w="681377">
                      <a:extLst>
                        <a:ext uri="{9D8B030D-6E8A-4147-A177-3AD203B41FA5}">
                          <a16:colId xmlns:a16="http://schemas.microsoft.com/office/drawing/2014/main" val="3458597273"/>
                        </a:ext>
                      </a:extLst>
                    </a:gridCol>
                    <a:gridCol w="681377">
                      <a:extLst>
                        <a:ext uri="{9D8B030D-6E8A-4147-A177-3AD203B41FA5}">
                          <a16:colId xmlns:a16="http://schemas.microsoft.com/office/drawing/2014/main" val="2541795080"/>
                        </a:ext>
                      </a:extLst>
                    </a:gridCol>
                    <a:gridCol w="681377">
                      <a:extLst>
                        <a:ext uri="{9D8B030D-6E8A-4147-A177-3AD203B41FA5}">
                          <a16:colId xmlns:a16="http://schemas.microsoft.com/office/drawing/2014/main" val="839494729"/>
                        </a:ext>
                      </a:extLst>
                    </a:gridCol>
                    <a:gridCol w="681377">
                      <a:extLst>
                        <a:ext uri="{9D8B030D-6E8A-4147-A177-3AD203B41FA5}">
                          <a16:colId xmlns:a16="http://schemas.microsoft.com/office/drawing/2014/main" val="2878524761"/>
                        </a:ext>
                      </a:extLst>
                    </a:gridCol>
                    <a:gridCol w="681377">
                      <a:extLst>
                        <a:ext uri="{9D8B030D-6E8A-4147-A177-3AD203B41FA5}">
                          <a16:colId xmlns:a16="http://schemas.microsoft.com/office/drawing/2014/main" val="2860061651"/>
                        </a:ext>
                      </a:extLst>
                    </a:gridCol>
                  </a:tblGrid>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blipFill>
                          <a:blip r:embed="rId5"/>
                          <a:stretch>
                            <a:fillRect l="-1852" t="-1961" r="-400000" b="-350980"/>
                          </a:stretch>
                        </a:blipFill>
                      </a:tcPr>
                    </a:tc>
                    <a:tc>
                      <a:txBody>
                        <a:bodyPr/>
                        <a:lstStyle/>
                        <a:p>
                          <a:pPr algn="ctr"/>
                          <a:r>
                            <a:rPr lang="en-US"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00000" t="-1961" r="-101852" b="-35098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00000" t="-1961" r="-1852" b="-350980"/>
                          </a:stretch>
                        </a:blipFill>
                      </a:tcPr>
                    </a:tc>
                    <a:extLst>
                      <a:ext uri="{0D108BD9-81ED-4DB2-BD59-A6C34878D82A}">
                        <a16:rowId xmlns:a16="http://schemas.microsoft.com/office/drawing/2014/main" val="1104933594"/>
                      </a:ext>
                    </a:extLst>
                  </a:tr>
                  <a:tr h="627599">
                    <a:tc>
                      <a:txBody>
                        <a:bodyPr/>
                        <a:lstStyle/>
                        <a:p>
                          <a:pPr algn="ctr"/>
                          <a:r>
                            <a:rPr lang="en-US"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dirty="0">
                              <a:solidFill>
                                <a:schemeClr val="tx1"/>
                              </a:solidFill>
                            </a:rPr>
                            <a:t>0.98</a:t>
                          </a:r>
                        </a:p>
                        <a:p>
                          <a:pPr algn="l"/>
                          <a:r>
                            <a:rPr lang="en-US" sz="1200" dirty="0">
                              <a:solidFill>
                                <a:schemeClr val="tx1"/>
                              </a:solidFill>
                            </a:rPr>
                            <a:t>0.02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sz="1200" dirty="0">
                              <a:solidFill>
                                <a:schemeClr val="tx1"/>
                              </a:solidFill>
                            </a:rPr>
                            <a:t>0.95</a:t>
                          </a:r>
                        </a:p>
                        <a:p>
                          <a:pPr algn="l"/>
                          <a:r>
                            <a:rPr lang="en-US" sz="1200" dirty="0">
                              <a:solidFill>
                                <a:schemeClr val="tx1"/>
                              </a:solidFill>
                            </a:rPr>
                            <a:t>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sz="1200" dirty="0">
                              <a:solidFill>
                                <a:schemeClr val="tx1"/>
                              </a:solidFill>
                            </a:rPr>
                            <a:t>0.02</a:t>
                          </a:r>
                        </a:p>
                        <a:p>
                          <a:pPr algn="l"/>
                          <a:r>
                            <a:rPr lang="en-US" sz="1200" dirty="0">
                              <a:solidFill>
                                <a:schemeClr val="tx1"/>
                              </a:solidFill>
                            </a:rPr>
                            <a:t>0.98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3340710020"/>
                      </a:ext>
                    </a:extLst>
                  </a:tr>
                  <a:tr h="627599">
                    <a:tc>
                      <a:txBody>
                        <a:bodyPr/>
                        <a:lstStyle/>
                        <a:p>
                          <a:pPr algn="ctr"/>
                          <a:r>
                            <a:rPr lang="en-US"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200" dirty="0">
                              <a:solidFill>
                                <a:schemeClr val="tx1"/>
                              </a:solidFill>
                            </a:rPr>
                            <a:t>0.03</a:t>
                          </a:r>
                        </a:p>
                        <a:p>
                          <a:pPr algn="l"/>
                          <a:r>
                            <a:rPr lang="en-US" sz="1200" dirty="0">
                              <a:solidFill>
                                <a:schemeClr val="tx1"/>
                              </a:solidFill>
                            </a:rPr>
                            <a:t>0.97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sz="1200" dirty="0">
                              <a:solidFill>
                                <a:schemeClr val="tx1"/>
                              </a:solidFill>
                            </a:rPr>
                            <a:t>0.71</a:t>
                          </a:r>
                        </a:p>
                        <a:p>
                          <a:pPr algn="l"/>
                          <a:r>
                            <a:rPr lang="en-US" sz="1200" dirty="0">
                              <a:solidFill>
                                <a:schemeClr val="tx1"/>
                              </a:solidFill>
                            </a:rPr>
                            <a:t>0.29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sz="1200" dirty="0">
                              <a:solidFill>
                                <a:schemeClr val="tx1"/>
                              </a:solidFill>
                            </a:rPr>
                            <a:t>0.82</a:t>
                          </a:r>
                        </a:p>
                        <a:p>
                          <a:pPr algn="l"/>
                          <a:r>
                            <a:rPr lang="en-US" sz="1200" dirty="0">
                              <a:solidFill>
                                <a:schemeClr val="tx1"/>
                              </a:solidFill>
                            </a:rPr>
                            <a:t>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2324026115"/>
                      </a:ext>
                    </a:extLst>
                  </a:tr>
                  <a:tr h="36576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852" t="-520690" r="-400000" b="-175862"/>
                          </a:stretch>
                        </a:blip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3587893266"/>
                      </a:ext>
                    </a:extLst>
                  </a:tr>
                  <a:tr h="627599">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852" t="-360000" r="-400000" b="-2000"/>
                          </a:stretch>
                        </a:blipFill>
                      </a:tcPr>
                    </a:tc>
                    <a:tc>
                      <a:txBody>
                        <a:bodyPr/>
                        <a:lstStyle/>
                        <a:p>
                          <a:pPr algn="r"/>
                          <a:r>
                            <a:rPr lang="en-US" sz="1200" dirty="0">
                              <a:solidFill>
                                <a:schemeClr val="tx1"/>
                              </a:solidFill>
                            </a:rPr>
                            <a:t>0.01</a:t>
                          </a:r>
                        </a:p>
                        <a:p>
                          <a:pPr algn="l"/>
                          <a:r>
                            <a:rPr lang="en-US" sz="1200" dirty="0">
                              <a:solidFill>
                                <a:schemeClr val="tx1"/>
                              </a:solidFill>
                            </a:rPr>
                            <a:t>0.99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sz="1200" dirty="0">
                              <a:solidFill>
                                <a:schemeClr val="tx1"/>
                              </a:solidFill>
                            </a:rPr>
                            <a:t>0.13</a:t>
                          </a:r>
                        </a:p>
                        <a:p>
                          <a:pPr algn="l"/>
                          <a:r>
                            <a:rPr lang="en-US" sz="1200" dirty="0">
                              <a:solidFill>
                                <a:schemeClr val="tx1"/>
                              </a:solidFill>
                            </a:rPr>
                            <a:t>0.87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sz="1200" dirty="0">
                              <a:solidFill>
                                <a:schemeClr val="tx1"/>
                              </a:solidFill>
                            </a:rPr>
                            <a:t>0.07</a:t>
                          </a:r>
                        </a:p>
                        <a:p>
                          <a:pPr algn="l"/>
                          <a:r>
                            <a:rPr lang="en-US" sz="1200" dirty="0">
                              <a:solidFill>
                                <a:schemeClr val="tx1"/>
                              </a:solidFill>
                            </a:rPr>
                            <a:t>0.93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602945924"/>
                      </a:ext>
                    </a:extLst>
                  </a:tr>
                </a:tbl>
              </a:graphicData>
            </a:graphic>
          </p:graphicFrame>
        </mc:Fallback>
      </mc:AlternateContent>
      <p:sp>
        <p:nvSpPr>
          <p:cNvPr id="15" name="Triangle 14">
            <a:extLst>
              <a:ext uri="{FF2B5EF4-FFF2-40B4-BE49-F238E27FC236}">
                <a16:creationId xmlns:a16="http://schemas.microsoft.com/office/drawing/2014/main" id="{3052E3AD-AFD3-BD45-CA3B-2155EEAF4373}"/>
              </a:ext>
            </a:extLst>
          </p:cNvPr>
          <p:cNvSpPr/>
          <p:nvPr/>
        </p:nvSpPr>
        <p:spPr>
          <a:xfrm>
            <a:off x="2797509" y="3824067"/>
            <a:ext cx="639328" cy="551145"/>
          </a:xfrm>
          <a:prstGeom prst="triangle">
            <a:avLst>
              <a:gd name="adj" fmla="val 0"/>
            </a:avLst>
          </a:prstGeom>
          <a:noFill/>
          <a:ln w="28575">
            <a:solidFill>
              <a:srgbClr val="FF2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6FD9F7AC-585D-7907-7321-E03EA56DC915}"/>
              </a:ext>
            </a:extLst>
          </p:cNvPr>
          <p:cNvSpPr/>
          <p:nvPr/>
        </p:nvSpPr>
        <p:spPr>
          <a:xfrm rot="10800000">
            <a:off x="2816465" y="3781229"/>
            <a:ext cx="639328" cy="551145"/>
          </a:xfrm>
          <a:prstGeom prst="triangle">
            <a:avLst>
              <a:gd name="adj" fmla="val 0"/>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38EABD-3ED1-00E4-8069-1B7B00D54523}"/>
                  </a:ext>
                </a:extLst>
              </p:cNvPr>
              <p:cNvSpPr txBox="1"/>
              <p:nvPr/>
            </p:nvSpPr>
            <p:spPr>
              <a:xfrm>
                <a:off x="2816464" y="2557554"/>
                <a:ext cx="766172" cy="4576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1" i="0" smtClean="0">
                              <a:latin typeface="Cambria Math" panose="02040503050406030204" pitchFamily="18" charset="0"/>
                            </a:rPr>
                            <m:t>𝐏</m:t>
                          </m:r>
                        </m:e>
                        <m:sub>
                          <m:r>
                            <a:rPr lang="en-US" b="0" i="1" smtClean="0">
                              <a:latin typeface="Cambria Math" panose="02040503050406030204" pitchFamily="18" charset="0"/>
                            </a:rPr>
                            <m:t>2,1</m:t>
                          </m:r>
                        </m:sub>
                        <m:sup>
                          <m:d>
                            <m:dPr>
                              <m:ctrlPr>
                                <a:rPr lang="en-US" b="0" i="1" smtClean="0">
                                  <a:latin typeface="Cambria Math" panose="02040503050406030204" pitchFamily="18" charset="0"/>
                                </a:rPr>
                              </m:ctrlPr>
                            </m:dPr>
                            <m:e>
                              <m:r>
                                <a:rPr lang="en-US" b="0" i="1" smtClean="0">
                                  <a:latin typeface="Cambria Math" panose="02040503050406030204" pitchFamily="18" charset="0"/>
                                </a:rPr>
                                <m:t>+1</m:t>
                              </m:r>
                            </m:e>
                          </m:d>
                        </m:sup>
                      </m:sSubSup>
                    </m:oMath>
                  </m:oMathPara>
                </a14:m>
                <a:endParaRPr lang="en-US" dirty="0"/>
              </a:p>
            </p:txBody>
          </p:sp>
        </mc:Choice>
        <mc:Fallback xmlns="">
          <p:sp>
            <p:nvSpPr>
              <p:cNvPr id="20" name="TextBox 19">
                <a:extLst>
                  <a:ext uri="{FF2B5EF4-FFF2-40B4-BE49-F238E27FC236}">
                    <a16:creationId xmlns:a16="http://schemas.microsoft.com/office/drawing/2014/main" id="{DB38EABD-3ED1-00E4-8069-1B7B00D54523}"/>
                  </a:ext>
                </a:extLst>
              </p:cNvPr>
              <p:cNvSpPr txBox="1">
                <a:spLocks noRot="1" noChangeAspect="1" noMove="1" noResize="1" noEditPoints="1" noAdjustHandles="1" noChangeArrowheads="1" noChangeShapeType="1" noTextEdit="1"/>
              </p:cNvSpPr>
              <p:nvPr/>
            </p:nvSpPr>
            <p:spPr>
              <a:xfrm>
                <a:off x="2816464" y="2557554"/>
                <a:ext cx="766172" cy="45768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ED8A37F-621C-C979-FE3D-338C2501C595}"/>
                  </a:ext>
                </a:extLst>
              </p:cNvPr>
              <p:cNvSpPr txBox="1"/>
              <p:nvPr/>
            </p:nvSpPr>
            <p:spPr>
              <a:xfrm>
                <a:off x="1817075" y="2592724"/>
                <a:ext cx="769441" cy="4576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a:latin typeface="Cambria Math" panose="02040503050406030204" pitchFamily="18" charset="0"/>
                            </a:rPr>
                            <m:t>𝐏</m:t>
                          </m:r>
                        </m:e>
                        <m:sub>
                          <m:r>
                            <a:rPr lang="en-US" i="1">
                              <a:latin typeface="Cambria Math" panose="02040503050406030204" pitchFamily="18" charset="0"/>
                            </a:rPr>
                            <m:t>2,1</m:t>
                          </m:r>
                        </m:sub>
                        <m:sup>
                          <m:d>
                            <m:dPr>
                              <m:ctrlPr>
                                <a:rPr lang="en-US" i="1">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1</m:t>
                              </m:r>
                            </m:e>
                          </m:d>
                        </m:sup>
                      </m:sSubSup>
                    </m:oMath>
                  </m:oMathPara>
                </a14:m>
                <a:endParaRPr lang="en-US" dirty="0"/>
              </a:p>
            </p:txBody>
          </p:sp>
        </mc:Choice>
        <mc:Fallback xmlns="">
          <p:sp>
            <p:nvSpPr>
              <p:cNvPr id="26" name="TextBox 25">
                <a:extLst>
                  <a:ext uri="{FF2B5EF4-FFF2-40B4-BE49-F238E27FC236}">
                    <a16:creationId xmlns:a16="http://schemas.microsoft.com/office/drawing/2014/main" id="{1ED8A37F-621C-C979-FE3D-338C2501C595}"/>
                  </a:ext>
                </a:extLst>
              </p:cNvPr>
              <p:cNvSpPr txBox="1">
                <a:spLocks noRot="1" noChangeAspect="1" noMove="1" noResize="1" noEditPoints="1" noAdjustHandles="1" noChangeArrowheads="1" noChangeShapeType="1" noTextEdit="1"/>
              </p:cNvSpPr>
              <p:nvPr/>
            </p:nvSpPr>
            <p:spPr>
              <a:xfrm>
                <a:off x="1817075" y="2592724"/>
                <a:ext cx="769441" cy="457689"/>
              </a:xfrm>
              <a:prstGeom prst="rect">
                <a:avLst/>
              </a:prstGeom>
              <a:blipFill>
                <a:blip r:embed="rId7"/>
                <a:stretch>
                  <a:fillRect/>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8BE7516A-8F6D-118A-9761-D81EFC09379C}"/>
              </a:ext>
            </a:extLst>
          </p:cNvPr>
          <p:cNvCxnSpPr>
            <a:cxnSpLocks/>
            <a:stCxn id="17" idx="2"/>
            <a:endCxn id="20" idx="2"/>
          </p:cNvCxnSpPr>
          <p:nvPr/>
        </p:nvCxnSpPr>
        <p:spPr>
          <a:xfrm flipH="1" flipV="1">
            <a:off x="3199550" y="3015243"/>
            <a:ext cx="256243" cy="765986"/>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AA6F7DA-1E61-8CE9-78F0-129EA350804B}"/>
              </a:ext>
            </a:extLst>
          </p:cNvPr>
          <p:cNvCxnSpPr>
            <a:cxnSpLocks/>
            <a:stCxn id="15" idx="1"/>
            <a:endCxn id="26" idx="2"/>
          </p:cNvCxnSpPr>
          <p:nvPr/>
        </p:nvCxnSpPr>
        <p:spPr>
          <a:xfrm flipH="1" flipV="1">
            <a:off x="2201796" y="3050413"/>
            <a:ext cx="595713" cy="10492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riangle 37">
            <a:extLst>
              <a:ext uri="{FF2B5EF4-FFF2-40B4-BE49-F238E27FC236}">
                <a16:creationId xmlns:a16="http://schemas.microsoft.com/office/drawing/2014/main" id="{F8281A09-0B71-9088-86DB-04289664D8DD}"/>
              </a:ext>
            </a:extLst>
          </p:cNvPr>
          <p:cNvSpPr/>
          <p:nvPr/>
        </p:nvSpPr>
        <p:spPr>
          <a:xfrm>
            <a:off x="2129585" y="3804988"/>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CA503AE0-57C8-E191-93B3-92648B740B06}"/>
              </a:ext>
            </a:extLst>
          </p:cNvPr>
          <p:cNvSpPr/>
          <p:nvPr/>
        </p:nvSpPr>
        <p:spPr>
          <a:xfrm rot="10800000">
            <a:off x="2129585" y="5424846"/>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391BC62C-9E26-1BD9-6EE4-6C298269363B}"/>
              </a:ext>
            </a:extLst>
          </p:cNvPr>
          <p:cNvSpPr/>
          <p:nvPr/>
        </p:nvSpPr>
        <p:spPr>
          <a:xfrm>
            <a:off x="2129585" y="4468391"/>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C34994F4-F4A0-3BA0-CF22-6BC688CEE1B2}"/>
                  </a:ext>
                </a:extLst>
              </p:cNvPr>
              <p:cNvSpPr txBox="1"/>
              <p:nvPr/>
            </p:nvSpPr>
            <p:spPr>
              <a:xfrm>
                <a:off x="212769" y="4107404"/>
                <a:ext cx="1146916" cy="13145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rPr>
                        <m:t>𝐲</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m:t>
                                </m:r>
                                <m:r>
                                  <a:rPr lang="en-US" b="0" i="1" smtClean="0">
                                    <a:latin typeface="Cambria Math" panose="02040503050406030204" pitchFamily="18" charset="0"/>
                                  </a:rPr>
                                  <m:t>1</m:t>
                                </m:r>
                              </m:e>
                            </m:mr>
                            <m:mr>
                              <m:e>
                                <m:r>
                                  <a:rPr lang="en-US" b="0" i="1" smtClean="0">
                                    <a:latin typeface="Cambria Math" panose="02040503050406030204" pitchFamily="18" charset="0"/>
                                  </a:rPr>
                                  <m:t>−1</m:t>
                                </m:r>
                              </m:e>
                            </m:mr>
                            <m:mr>
                              <m:e>
                                <m:m>
                                  <m:mPr>
                                    <m:mcs>
                                      <m:mc>
                                        <m:mcPr>
                                          <m:count m:val="1"/>
                                          <m:mcJc m:val="center"/>
                                        </m:mcPr>
                                      </m:mc>
                                    </m:mcs>
                                    <m:ctrlPr>
                                      <a:rPr lang="en-US" b="0" i="1" smtClean="0">
                                        <a:latin typeface="Cambria Math" panose="02040503050406030204" pitchFamily="18" charset="0"/>
                                      </a:rPr>
                                    </m:ctrlPr>
                                  </m:mPr>
                                  <m:mr>
                                    <m:e>
                                      <m:r>
                                        <a:rPr lang="en-US" b="0" i="1" smtClean="0">
                                          <a:latin typeface="Cambria Math" panose="02040503050406030204" pitchFamily="18" charset="0"/>
                                        </a:rPr>
                                        <m:t>⋮</m:t>
                                      </m:r>
                                    </m:e>
                                  </m:mr>
                                  <m:mr>
                                    <m:e>
                                      <m:r>
                                        <a:rPr lang="en-US" b="0" i="1" smtClean="0">
                                          <a:latin typeface="Cambria Math" panose="02040503050406030204" pitchFamily="18" charset="0"/>
                                        </a:rPr>
                                        <m:t>⋮</m:t>
                                      </m:r>
                                    </m:e>
                                  </m:mr>
                                  <m:mr>
                                    <m:e>
                                      <m:r>
                                        <a:rPr lang="en-US" b="0" i="1" smtClean="0">
                                          <a:latin typeface="Cambria Math" panose="02040503050406030204" pitchFamily="18" charset="0"/>
                                        </a:rPr>
                                        <m:t>+1</m:t>
                                      </m:r>
                                    </m:e>
                                  </m:mr>
                                </m:m>
                              </m:e>
                            </m:mr>
                          </m:m>
                        </m:e>
                      </m:d>
                    </m:oMath>
                  </m:oMathPara>
                </a14:m>
                <a:endParaRPr lang="en-US" dirty="0"/>
              </a:p>
            </p:txBody>
          </p:sp>
        </mc:Choice>
        <mc:Fallback xmlns="">
          <p:sp>
            <p:nvSpPr>
              <p:cNvPr id="41" name="TextBox 40">
                <a:extLst>
                  <a:ext uri="{FF2B5EF4-FFF2-40B4-BE49-F238E27FC236}">
                    <a16:creationId xmlns:a16="http://schemas.microsoft.com/office/drawing/2014/main" id="{C34994F4-F4A0-3BA0-CF22-6BC688CEE1B2}"/>
                  </a:ext>
                </a:extLst>
              </p:cNvPr>
              <p:cNvSpPr txBox="1">
                <a:spLocks noRot="1" noChangeAspect="1" noMove="1" noResize="1" noEditPoints="1" noAdjustHandles="1" noChangeArrowheads="1" noChangeShapeType="1" noTextEdit="1"/>
              </p:cNvSpPr>
              <p:nvPr/>
            </p:nvSpPr>
            <p:spPr>
              <a:xfrm>
                <a:off x="212769" y="4107404"/>
                <a:ext cx="1146916" cy="1314591"/>
              </a:xfrm>
              <a:prstGeom prst="rect">
                <a:avLst/>
              </a:prstGeom>
              <a:blipFill>
                <a:blip r:embed="rId8"/>
                <a:stretch>
                  <a:fillRect b="-2885"/>
                </a:stretch>
              </a:blipFill>
            </p:spPr>
            <p:txBody>
              <a:bodyPr/>
              <a:lstStyle/>
              <a:p>
                <a:r>
                  <a:rPr lang="en-US">
                    <a:noFill/>
                  </a:rPr>
                  <a:t> </a:t>
                </a:r>
              </a:p>
            </p:txBody>
          </p:sp>
        </mc:Fallback>
      </mc:AlternateContent>
      <p:sp>
        <p:nvSpPr>
          <p:cNvPr id="43" name="Triangle 42">
            <a:extLst>
              <a:ext uri="{FF2B5EF4-FFF2-40B4-BE49-F238E27FC236}">
                <a16:creationId xmlns:a16="http://schemas.microsoft.com/office/drawing/2014/main" id="{F2CFD6AC-05D9-794A-7019-31AF3606E3D6}"/>
              </a:ext>
            </a:extLst>
          </p:cNvPr>
          <p:cNvSpPr/>
          <p:nvPr/>
        </p:nvSpPr>
        <p:spPr>
          <a:xfrm rot="10800000">
            <a:off x="2825430" y="5417314"/>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B473060B-6640-1CEC-422B-657CAA36A67A}"/>
              </a:ext>
            </a:extLst>
          </p:cNvPr>
          <p:cNvSpPr/>
          <p:nvPr/>
        </p:nvSpPr>
        <p:spPr>
          <a:xfrm>
            <a:off x="2825430" y="4460859"/>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iangle 47">
            <a:extLst>
              <a:ext uri="{FF2B5EF4-FFF2-40B4-BE49-F238E27FC236}">
                <a16:creationId xmlns:a16="http://schemas.microsoft.com/office/drawing/2014/main" id="{9B5CF12C-D67B-357A-9FD9-F23E4FCF7E54}"/>
              </a:ext>
            </a:extLst>
          </p:cNvPr>
          <p:cNvSpPr/>
          <p:nvPr/>
        </p:nvSpPr>
        <p:spPr>
          <a:xfrm>
            <a:off x="4169965" y="3801306"/>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iangle 49">
            <a:extLst>
              <a:ext uri="{FF2B5EF4-FFF2-40B4-BE49-F238E27FC236}">
                <a16:creationId xmlns:a16="http://schemas.microsoft.com/office/drawing/2014/main" id="{23FDA092-0996-9484-2F1C-140E564C26BE}"/>
              </a:ext>
            </a:extLst>
          </p:cNvPr>
          <p:cNvSpPr/>
          <p:nvPr/>
        </p:nvSpPr>
        <p:spPr>
          <a:xfrm rot="10800000">
            <a:off x="4169965" y="5413769"/>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iangle 50">
            <a:extLst>
              <a:ext uri="{FF2B5EF4-FFF2-40B4-BE49-F238E27FC236}">
                <a16:creationId xmlns:a16="http://schemas.microsoft.com/office/drawing/2014/main" id="{18261081-2F3C-CB18-FB04-37B6DD08409E}"/>
              </a:ext>
            </a:extLst>
          </p:cNvPr>
          <p:cNvSpPr/>
          <p:nvPr/>
        </p:nvSpPr>
        <p:spPr>
          <a:xfrm>
            <a:off x="4169965" y="4457314"/>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355BD39-FC2A-0787-B66E-606B01D0738C}"/>
                  </a:ext>
                </a:extLst>
              </p:cNvPr>
              <p:cNvSpPr txBox="1"/>
              <p:nvPr/>
            </p:nvSpPr>
            <p:spPr>
              <a:xfrm>
                <a:off x="1817075" y="6004779"/>
                <a:ext cx="10298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ℙ</m:t>
                      </m:r>
                      <m:d>
                        <m:dPr>
                          <m:ctrlPr>
                            <a:rPr lang="en-US" sz="1400" b="0" i="1" smtClean="0">
                              <a:latin typeface="Cambria Math" panose="02040503050406030204" pitchFamily="18" charset="0"/>
                              <a:ea typeface="Cambria Math" panose="02040503050406030204" pitchFamily="18" charset="0"/>
                            </a:rPr>
                          </m:ctrlPr>
                        </m:dPr>
                        <m:e>
                          <m:r>
                            <a:rPr lang="en-US" sz="1400" b="1" i="0" smtClean="0">
                              <a:latin typeface="Cambria Math" panose="02040503050406030204" pitchFamily="18" charset="0"/>
                              <a:ea typeface="Cambria Math" panose="02040503050406030204" pitchFamily="18" charset="0"/>
                            </a:rPr>
                            <m:t>𝐲</m:t>
                          </m:r>
                          <m:r>
                            <a:rPr lang="en-US" sz="1400" b="1" i="0" smtClean="0">
                              <a:latin typeface="Cambria Math" panose="02040503050406030204" pitchFamily="18" charset="0"/>
                              <a:ea typeface="Cambria Math" panose="02040503050406030204" pitchFamily="18" charset="0"/>
                            </a:rPr>
                            <m:t>|</m:t>
                          </m:r>
                          <m:r>
                            <a:rPr lang="en-US" sz="1400" b="1" i="0" smtClean="0">
                              <a:latin typeface="Cambria Math" panose="02040503050406030204" pitchFamily="18" charset="0"/>
                              <a:ea typeface="Cambria Math" panose="02040503050406030204" pitchFamily="18" charset="0"/>
                            </a:rPr>
                            <m:t>𝐇</m:t>
                          </m:r>
                          <m:r>
                            <a:rPr lang="en-US" sz="1400" b="1" i="0" smtClean="0">
                              <a:latin typeface="Cambria Math" panose="02040503050406030204" pitchFamily="18" charset="0"/>
                              <a:ea typeface="Cambria Math" panose="02040503050406030204" pitchFamily="18" charset="0"/>
                            </a:rPr>
                            <m:t>,</m:t>
                          </m:r>
                          <m:sSub>
                            <m:sSubPr>
                              <m:ctrlPr>
                                <a:rPr lang="en-US" sz="1400" b="1" i="1" smtClean="0">
                                  <a:latin typeface="Cambria Math" panose="02040503050406030204" pitchFamily="18" charset="0"/>
                                  <a:ea typeface="Cambria Math" panose="02040503050406030204" pitchFamily="18" charset="0"/>
                                </a:rPr>
                              </m:ctrlPr>
                            </m:sSubPr>
                            <m:e>
                              <m:r>
                                <a:rPr lang="en-US" sz="1400" b="1" i="0" smtClean="0">
                                  <a:latin typeface="Cambria Math" panose="02040503050406030204" pitchFamily="18" charset="0"/>
                                  <a:ea typeface="Cambria Math" panose="02040503050406030204" pitchFamily="18" charset="0"/>
                                </a:rPr>
                                <m:t>𝐬</m:t>
                              </m:r>
                            </m:e>
                            <m:sub>
                              <m:r>
                                <a:rPr lang="en-US" sz="1400" b="1" i="1" smtClean="0">
                                  <a:latin typeface="Cambria Math" panose="02040503050406030204" pitchFamily="18" charset="0"/>
                                  <a:ea typeface="Cambria Math" panose="02040503050406030204" pitchFamily="18" charset="0"/>
                                </a:rPr>
                                <m:t>𝟏</m:t>
                              </m:r>
                            </m:sub>
                          </m:sSub>
                        </m:e>
                      </m:d>
                    </m:oMath>
                  </m:oMathPara>
                </a14:m>
                <a:endParaRPr lang="en-US" sz="1400" dirty="0"/>
              </a:p>
            </p:txBody>
          </p:sp>
        </mc:Choice>
        <mc:Fallback xmlns="">
          <p:sp>
            <p:nvSpPr>
              <p:cNvPr id="52" name="TextBox 51">
                <a:extLst>
                  <a:ext uri="{FF2B5EF4-FFF2-40B4-BE49-F238E27FC236}">
                    <a16:creationId xmlns:a16="http://schemas.microsoft.com/office/drawing/2014/main" id="{2355BD39-FC2A-0787-B66E-606B01D0738C}"/>
                  </a:ext>
                </a:extLst>
              </p:cNvPr>
              <p:cNvSpPr txBox="1">
                <a:spLocks noRot="1" noChangeAspect="1" noMove="1" noResize="1" noEditPoints="1" noAdjustHandles="1" noChangeArrowheads="1" noChangeShapeType="1" noTextEdit="1"/>
              </p:cNvSpPr>
              <p:nvPr/>
            </p:nvSpPr>
            <p:spPr>
              <a:xfrm>
                <a:off x="1817075" y="6004779"/>
                <a:ext cx="1029897" cy="307777"/>
              </a:xfrm>
              <a:prstGeom prst="rect">
                <a:avLst/>
              </a:prstGeom>
              <a:blipFill>
                <a:blip r:embed="rId9"/>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E218724-26B9-734A-8B07-A92980D30EE6}"/>
                  </a:ext>
                </a:extLst>
              </p:cNvPr>
              <p:cNvSpPr txBox="1"/>
              <p:nvPr/>
            </p:nvSpPr>
            <p:spPr>
              <a:xfrm>
                <a:off x="2734028" y="5995408"/>
                <a:ext cx="10298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ℙ</m:t>
                      </m:r>
                      <m:d>
                        <m:dPr>
                          <m:ctrlPr>
                            <a:rPr lang="en-US" sz="1400" b="0" i="1" smtClean="0">
                              <a:latin typeface="Cambria Math" panose="02040503050406030204" pitchFamily="18" charset="0"/>
                              <a:ea typeface="Cambria Math" panose="02040503050406030204" pitchFamily="18" charset="0"/>
                            </a:rPr>
                          </m:ctrlPr>
                        </m:dPr>
                        <m:e>
                          <m:r>
                            <a:rPr lang="en-US" sz="1400" b="1" i="0" smtClean="0">
                              <a:latin typeface="Cambria Math" panose="02040503050406030204" pitchFamily="18" charset="0"/>
                              <a:ea typeface="Cambria Math" panose="02040503050406030204" pitchFamily="18" charset="0"/>
                            </a:rPr>
                            <m:t>𝐲</m:t>
                          </m:r>
                          <m:r>
                            <a:rPr lang="en-US" sz="1400" b="1" i="0" smtClean="0">
                              <a:latin typeface="Cambria Math" panose="02040503050406030204" pitchFamily="18" charset="0"/>
                              <a:ea typeface="Cambria Math" panose="02040503050406030204" pitchFamily="18" charset="0"/>
                            </a:rPr>
                            <m:t>|</m:t>
                          </m:r>
                          <m:r>
                            <a:rPr lang="en-US" sz="1400" b="1" i="0" smtClean="0">
                              <a:latin typeface="Cambria Math" panose="02040503050406030204" pitchFamily="18" charset="0"/>
                              <a:ea typeface="Cambria Math" panose="02040503050406030204" pitchFamily="18" charset="0"/>
                            </a:rPr>
                            <m:t>𝐇</m:t>
                          </m:r>
                          <m:r>
                            <a:rPr lang="en-US" sz="1400" b="1" i="0" smtClean="0">
                              <a:latin typeface="Cambria Math" panose="02040503050406030204" pitchFamily="18" charset="0"/>
                              <a:ea typeface="Cambria Math" panose="02040503050406030204" pitchFamily="18" charset="0"/>
                            </a:rPr>
                            <m:t>,</m:t>
                          </m:r>
                          <m:sSub>
                            <m:sSubPr>
                              <m:ctrlPr>
                                <a:rPr lang="en-US" sz="1400" b="1" i="1" smtClean="0">
                                  <a:latin typeface="Cambria Math" panose="02040503050406030204" pitchFamily="18" charset="0"/>
                                  <a:ea typeface="Cambria Math" panose="02040503050406030204" pitchFamily="18" charset="0"/>
                                </a:rPr>
                              </m:ctrlPr>
                            </m:sSubPr>
                            <m:e>
                              <m:r>
                                <a:rPr lang="en-US" sz="1400" b="1" i="0" smtClean="0">
                                  <a:latin typeface="Cambria Math" panose="02040503050406030204" pitchFamily="18" charset="0"/>
                                  <a:ea typeface="Cambria Math" panose="02040503050406030204" pitchFamily="18" charset="0"/>
                                </a:rPr>
                                <m:t>𝐬</m:t>
                              </m:r>
                            </m:e>
                            <m:sub>
                              <m:r>
                                <a:rPr lang="en-US" sz="1400" b="1" i="1" smtClean="0">
                                  <a:latin typeface="Cambria Math" panose="02040503050406030204" pitchFamily="18" charset="0"/>
                                  <a:ea typeface="Cambria Math" panose="02040503050406030204" pitchFamily="18" charset="0"/>
                                </a:rPr>
                                <m:t>𝟐</m:t>
                              </m:r>
                            </m:sub>
                          </m:sSub>
                        </m:e>
                      </m:d>
                    </m:oMath>
                  </m:oMathPara>
                </a14:m>
                <a:endParaRPr lang="en-US" sz="1400" dirty="0"/>
              </a:p>
            </p:txBody>
          </p:sp>
        </mc:Choice>
        <mc:Fallback xmlns="">
          <p:sp>
            <p:nvSpPr>
              <p:cNvPr id="53" name="TextBox 52">
                <a:extLst>
                  <a:ext uri="{FF2B5EF4-FFF2-40B4-BE49-F238E27FC236}">
                    <a16:creationId xmlns:a16="http://schemas.microsoft.com/office/drawing/2014/main" id="{6E218724-26B9-734A-8B07-A92980D30EE6}"/>
                  </a:ext>
                </a:extLst>
              </p:cNvPr>
              <p:cNvSpPr txBox="1">
                <a:spLocks noRot="1" noChangeAspect="1" noMove="1" noResize="1" noEditPoints="1" noAdjustHandles="1" noChangeArrowheads="1" noChangeShapeType="1" noTextEdit="1"/>
              </p:cNvSpPr>
              <p:nvPr/>
            </p:nvSpPr>
            <p:spPr>
              <a:xfrm>
                <a:off x="2734028" y="5995408"/>
                <a:ext cx="1029897" cy="307777"/>
              </a:xfrm>
              <a:prstGeom prst="rect">
                <a:avLst/>
              </a:prstGeom>
              <a:blipFill>
                <a:blip r:embed="rId10"/>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6774CDF-6F25-396E-710D-EFFA0B53D508}"/>
                  </a:ext>
                </a:extLst>
              </p:cNvPr>
              <p:cNvSpPr txBox="1"/>
              <p:nvPr/>
            </p:nvSpPr>
            <p:spPr>
              <a:xfrm>
                <a:off x="4002281" y="5997110"/>
                <a:ext cx="107157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ℙ</m:t>
                      </m:r>
                      <m:d>
                        <m:dPr>
                          <m:ctrlPr>
                            <a:rPr lang="en-US" sz="1400" b="0" i="1" smtClean="0">
                              <a:latin typeface="Cambria Math" panose="02040503050406030204" pitchFamily="18" charset="0"/>
                              <a:ea typeface="Cambria Math" panose="02040503050406030204" pitchFamily="18" charset="0"/>
                            </a:rPr>
                          </m:ctrlPr>
                        </m:dPr>
                        <m:e>
                          <m:r>
                            <a:rPr lang="en-US" sz="1400" b="1" i="0" smtClean="0">
                              <a:latin typeface="Cambria Math" panose="02040503050406030204" pitchFamily="18" charset="0"/>
                              <a:ea typeface="Cambria Math" panose="02040503050406030204" pitchFamily="18" charset="0"/>
                            </a:rPr>
                            <m:t>𝐲</m:t>
                          </m:r>
                          <m:r>
                            <a:rPr lang="en-US" sz="1400" b="1" i="0" smtClean="0">
                              <a:latin typeface="Cambria Math" panose="02040503050406030204" pitchFamily="18" charset="0"/>
                              <a:ea typeface="Cambria Math" panose="02040503050406030204" pitchFamily="18" charset="0"/>
                            </a:rPr>
                            <m:t>|</m:t>
                          </m:r>
                          <m:r>
                            <a:rPr lang="en-US" sz="1400" b="1" i="0" smtClean="0">
                              <a:latin typeface="Cambria Math" panose="02040503050406030204" pitchFamily="18" charset="0"/>
                              <a:ea typeface="Cambria Math" panose="02040503050406030204" pitchFamily="18" charset="0"/>
                            </a:rPr>
                            <m:t>𝐇</m:t>
                          </m:r>
                          <m:r>
                            <a:rPr lang="en-US" sz="1400" b="1" i="0" smtClean="0">
                              <a:latin typeface="Cambria Math" panose="02040503050406030204" pitchFamily="18" charset="0"/>
                              <a:ea typeface="Cambria Math" panose="02040503050406030204" pitchFamily="18" charset="0"/>
                            </a:rPr>
                            <m:t>,</m:t>
                          </m:r>
                          <m:sSub>
                            <m:sSubPr>
                              <m:ctrlPr>
                                <a:rPr lang="en-US" sz="1400" b="1" i="1" smtClean="0">
                                  <a:latin typeface="Cambria Math" panose="02040503050406030204" pitchFamily="18" charset="0"/>
                                  <a:ea typeface="Cambria Math" panose="02040503050406030204" pitchFamily="18" charset="0"/>
                                </a:rPr>
                              </m:ctrlPr>
                            </m:sSubPr>
                            <m:e>
                              <m:r>
                                <a:rPr lang="en-US" sz="1400" b="1" i="0" smtClean="0">
                                  <a:latin typeface="Cambria Math" panose="02040503050406030204" pitchFamily="18" charset="0"/>
                                  <a:ea typeface="Cambria Math" panose="02040503050406030204" pitchFamily="18" charset="0"/>
                                </a:rPr>
                                <m:t>𝐬</m:t>
                              </m:r>
                            </m:e>
                            <m:sub>
                              <m:r>
                                <a:rPr lang="en-US" sz="1400" b="1" i="1" smtClean="0">
                                  <a:latin typeface="Cambria Math" panose="02040503050406030204" pitchFamily="18" charset="0"/>
                                  <a:ea typeface="Cambria Math" panose="02040503050406030204" pitchFamily="18" charset="0"/>
                                </a:rPr>
                                <m:t>𝑲</m:t>
                              </m:r>
                            </m:sub>
                          </m:sSub>
                        </m:e>
                      </m:d>
                    </m:oMath>
                  </m:oMathPara>
                </a14:m>
                <a:endParaRPr lang="en-US" sz="1400" dirty="0"/>
              </a:p>
            </p:txBody>
          </p:sp>
        </mc:Choice>
        <mc:Fallback xmlns="">
          <p:sp>
            <p:nvSpPr>
              <p:cNvPr id="54" name="TextBox 53">
                <a:extLst>
                  <a:ext uri="{FF2B5EF4-FFF2-40B4-BE49-F238E27FC236}">
                    <a16:creationId xmlns:a16="http://schemas.microsoft.com/office/drawing/2014/main" id="{06774CDF-6F25-396E-710D-EFFA0B53D508}"/>
                  </a:ext>
                </a:extLst>
              </p:cNvPr>
              <p:cNvSpPr txBox="1">
                <a:spLocks noRot="1" noChangeAspect="1" noMove="1" noResize="1" noEditPoints="1" noAdjustHandles="1" noChangeArrowheads="1" noChangeShapeType="1" noTextEdit="1"/>
              </p:cNvSpPr>
              <p:nvPr/>
            </p:nvSpPr>
            <p:spPr>
              <a:xfrm>
                <a:off x="4002281" y="5997110"/>
                <a:ext cx="1071575" cy="307777"/>
              </a:xfrm>
              <a:prstGeom prst="rect">
                <a:avLst/>
              </a:prstGeom>
              <a:blipFill>
                <a:blip r:embed="rId11"/>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 name="Table 12">
                <a:extLst>
                  <a:ext uri="{FF2B5EF4-FFF2-40B4-BE49-F238E27FC236}">
                    <a16:creationId xmlns:a16="http://schemas.microsoft.com/office/drawing/2014/main" id="{562872CC-9112-B105-6D92-FFE7D5DCC500}"/>
                  </a:ext>
                </a:extLst>
              </p:cNvPr>
              <p:cNvGraphicFramePr>
                <a:graphicFrameLocks noGrp="1"/>
              </p:cNvGraphicFramePr>
              <p:nvPr>
                <p:extLst>
                  <p:ext uri="{D42A27DB-BD31-4B8C-83A1-F6EECF244321}">
                    <p14:modId xmlns:p14="http://schemas.microsoft.com/office/powerpoint/2010/main" val="1160972417"/>
                  </p:ext>
                </p:extLst>
              </p:nvPr>
            </p:nvGraphicFramePr>
            <p:xfrm>
              <a:off x="5340289" y="3091949"/>
              <a:ext cx="3406885" cy="2962258"/>
            </p:xfrm>
            <a:graphic>
              <a:graphicData uri="http://schemas.openxmlformats.org/drawingml/2006/table">
                <a:tbl>
                  <a:tblPr firstRow="1" bandRow="1">
                    <a:tableStyleId>{5C22544A-7EE6-4342-B048-85BDC9FD1C3A}</a:tableStyleId>
                  </a:tblPr>
                  <a:tblGrid>
                    <a:gridCol w="681377">
                      <a:extLst>
                        <a:ext uri="{9D8B030D-6E8A-4147-A177-3AD203B41FA5}">
                          <a16:colId xmlns:a16="http://schemas.microsoft.com/office/drawing/2014/main" val="3458597273"/>
                        </a:ext>
                      </a:extLst>
                    </a:gridCol>
                    <a:gridCol w="681377">
                      <a:extLst>
                        <a:ext uri="{9D8B030D-6E8A-4147-A177-3AD203B41FA5}">
                          <a16:colId xmlns:a16="http://schemas.microsoft.com/office/drawing/2014/main" val="2541795080"/>
                        </a:ext>
                      </a:extLst>
                    </a:gridCol>
                    <a:gridCol w="681377">
                      <a:extLst>
                        <a:ext uri="{9D8B030D-6E8A-4147-A177-3AD203B41FA5}">
                          <a16:colId xmlns:a16="http://schemas.microsoft.com/office/drawing/2014/main" val="839494729"/>
                        </a:ext>
                      </a:extLst>
                    </a:gridCol>
                    <a:gridCol w="681377">
                      <a:extLst>
                        <a:ext uri="{9D8B030D-6E8A-4147-A177-3AD203B41FA5}">
                          <a16:colId xmlns:a16="http://schemas.microsoft.com/office/drawing/2014/main" val="2878524761"/>
                        </a:ext>
                      </a:extLst>
                    </a:gridCol>
                    <a:gridCol w="681377">
                      <a:extLst>
                        <a:ext uri="{9D8B030D-6E8A-4147-A177-3AD203B41FA5}">
                          <a16:colId xmlns:a16="http://schemas.microsoft.com/office/drawing/2014/main" val="2860061651"/>
                        </a:ext>
                      </a:extLst>
                    </a:gridCol>
                  </a:tblGrid>
                  <a:tr h="570362">
                    <a:tc>
                      <a:txBody>
                        <a:bodyPr/>
                        <a:lstStyle/>
                        <a:p>
                          <a:pPr/>
                          <a14:m>
                            <m:oMathPara xmlns:m="http://schemas.openxmlformats.org/officeDocument/2006/math">
                              <m:oMathParaPr>
                                <m:jc m:val="right"/>
                              </m:oMathParaPr>
                              <m:oMath xmlns:m="http://schemas.openxmlformats.org/officeDocument/2006/math">
                                <m:r>
                                  <a:rPr lang="en-US" b="0" i="1" smtClean="0">
                                    <a:solidFill>
                                      <a:schemeClr val="tx1"/>
                                    </a:solidFill>
                                    <a:latin typeface="Cambria Math" panose="02040503050406030204" pitchFamily="18" charset="0"/>
                                  </a:rPr>
                                  <m:t>𝑘</m:t>
                                </m:r>
                              </m:oMath>
                            </m:oMathPara>
                          </a14:m>
                          <a:endParaRPr lang="en-US" b="0" i="0" dirty="0">
                            <a:solidFill>
                              <a:schemeClr val="tx1"/>
                            </a:solidFill>
                            <a:latin typeface="+mn-lt"/>
                          </a:endParaRPr>
                        </a:p>
                        <a:p>
                          <a:pPr/>
                          <a14:m>
                            <m:oMathPara xmlns:m="http://schemas.openxmlformats.org/officeDocument/2006/math">
                              <m:oMathParaPr>
                                <m:jc m:val="left"/>
                              </m:oMathParaPr>
                              <m:oMath xmlns:m="http://schemas.openxmlformats.org/officeDocument/2006/math">
                                <m:r>
                                  <a:rPr lang="en-US" b="0" i="1" smtClean="0">
                                    <a:solidFill>
                                      <a:schemeClr val="tx1"/>
                                    </a:solidFill>
                                    <a:latin typeface="Cambria Math" panose="02040503050406030204" pitchFamily="18" charset="0"/>
                                  </a:rPr>
                                  <m:t>𝑖</m:t>
                                </m:r>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r>
                            <a:rPr lang="en-US"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𝐾</m:t>
                                </m:r>
                              </m:oMath>
                            </m:oMathPara>
                          </a14:m>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4933594"/>
                      </a:ext>
                    </a:extLst>
                  </a:tr>
                  <a:tr h="627599">
                    <a:tc>
                      <a:txBody>
                        <a:bodyPr/>
                        <a:lstStyle/>
                        <a:p>
                          <a:pPr algn="ctr"/>
                          <a:r>
                            <a:rPr lang="en-US"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dirty="0">
                              <a:solidFill>
                                <a:schemeClr val="tx1"/>
                              </a:solidFill>
                            </a:rPr>
                            <a:t>1.0</a:t>
                          </a:r>
                        </a:p>
                        <a:p>
                          <a:pPr algn="l"/>
                          <a:r>
                            <a:rPr lang="en-US" dirty="0">
                              <a:solidFill>
                                <a:srgbClr val="FF0000"/>
                              </a:solidFill>
                            </a:rPr>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dirty="0">
                              <a:solidFill>
                                <a:schemeClr val="tx1"/>
                              </a:solidFill>
                            </a:rPr>
                            <a:t>1.0</a:t>
                          </a:r>
                        </a:p>
                        <a:p>
                          <a:pPr algn="l"/>
                          <a:r>
                            <a:rPr lang="en-US" dirty="0">
                              <a:solidFill>
                                <a:srgbClr val="FF0000"/>
                              </a:solidFill>
                            </a:rPr>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dirty="0">
                              <a:solidFill>
                                <a:srgbClr val="FF0000"/>
                              </a:solidFill>
                            </a:rPr>
                            <a:t>0.0</a:t>
                          </a:r>
                        </a:p>
                        <a:p>
                          <a:pPr algn="l"/>
                          <a:r>
                            <a:rPr lang="en-US"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3340710020"/>
                      </a:ext>
                    </a:extLst>
                  </a:tr>
                  <a:tr h="627599">
                    <a:tc>
                      <a:txBody>
                        <a:bodyPr/>
                        <a:lstStyle/>
                        <a:p>
                          <a:pPr algn="ctr"/>
                          <a:r>
                            <a:rPr lang="en-US"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dirty="0">
                              <a:solidFill>
                                <a:srgbClr val="FF0000"/>
                              </a:solidFill>
                            </a:rPr>
                            <a:t>0.0</a:t>
                          </a:r>
                        </a:p>
                        <a:p>
                          <a:pPr algn="l"/>
                          <a:r>
                            <a:rPr lang="en-US"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dirty="0">
                              <a:solidFill>
                                <a:schemeClr val="tx1"/>
                              </a:solidFill>
                            </a:rPr>
                            <a:t>0.7</a:t>
                          </a:r>
                        </a:p>
                        <a:p>
                          <a:pPr algn="l"/>
                          <a:r>
                            <a:rPr lang="en-US" dirty="0">
                              <a:solidFill>
                                <a:schemeClr val="tx1"/>
                              </a:solidFill>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dirty="0">
                              <a:solidFill>
                                <a:schemeClr val="tx1"/>
                              </a:solidFill>
                            </a:rPr>
                            <a:t>0.8</a:t>
                          </a:r>
                        </a:p>
                        <a:p>
                          <a:pPr algn="l"/>
                          <a:r>
                            <a:rPr lang="en-US" dirty="0">
                              <a:solidFill>
                                <a:schemeClr val="tx1"/>
                              </a:solidFill>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2324026115"/>
                      </a:ext>
                    </a:extLst>
                  </a:tr>
                  <a:tr h="401938">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3587893266"/>
                      </a:ext>
                    </a:extLst>
                  </a:tr>
                  <a:tr h="627599">
                    <a:tc>
                      <a:txBody>
                        <a:bodyP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2</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𝑁</m:t>
                                    </m:r>
                                  </m:e>
                                  <m:sub>
                                    <m:r>
                                      <a:rPr lang="en-US" b="0" i="1" smtClean="0">
                                        <a:solidFill>
                                          <a:schemeClr val="tx1"/>
                                        </a:solidFill>
                                        <a:latin typeface="Cambria Math" panose="02040503050406030204" pitchFamily="18" charset="0"/>
                                      </a:rPr>
                                      <m:t>𝑟</m:t>
                                    </m:r>
                                  </m:sub>
                                </m:sSub>
                              </m:oMath>
                            </m:oMathPara>
                          </a14:m>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dirty="0">
                              <a:solidFill>
                                <a:srgbClr val="FF0000"/>
                              </a:solidFill>
                            </a:rPr>
                            <a:t>0.0</a:t>
                          </a:r>
                        </a:p>
                        <a:p>
                          <a:pPr algn="l"/>
                          <a:r>
                            <a:rPr lang="en-US"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dirty="0">
                              <a:solidFill>
                                <a:schemeClr val="tx1"/>
                              </a:solidFill>
                            </a:rPr>
                            <a:t>0.1</a:t>
                          </a:r>
                        </a:p>
                        <a:p>
                          <a:pPr algn="l"/>
                          <a:r>
                            <a:rPr lang="en-US" dirty="0">
                              <a:solidFill>
                                <a:schemeClr val="tx1"/>
                              </a:solidFill>
                            </a:rPr>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dirty="0">
                              <a:solidFill>
                                <a:srgbClr val="FF0000"/>
                              </a:solidFill>
                            </a:rPr>
                            <a:t>0.0</a:t>
                          </a:r>
                        </a:p>
                        <a:p>
                          <a:pPr algn="l"/>
                          <a:r>
                            <a:rPr lang="en-US"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602945924"/>
                      </a:ext>
                    </a:extLst>
                  </a:tr>
                </a:tbl>
              </a:graphicData>
            </a:graphic>
          </p:graphicFrame>
        </mc:Choice>
        <mc:Fallback xmlns="">
          <p:graphicFrame>
            <p:nvGraphicFramePr>
              <p:cNvPr id="3" name="Table 12">
                <a:extLst>
                  <a:ext uri="{FF2B5EF4-FFF2-40B4-BE49-F238E27FC236}">
                    <a16:creationId xmlns:a16="http://schemas.microsoft.com/office/drawing/2014/main" id="{562872CC-9112-B105-6D92-FFE7D5DCC500}"/>
                  </a:ext>
                </a:extLst>
              </p:cNvPr>
              <p:cNvGraphicFramePr>
                <a:graphicFrameLocks noGrp="1"/>
              </p:cNvGraphicFramePr>
              <p:nvPr>
                <p:extLst>
                  <p:ext uri="{D42A27DB-BD31-4B8C-83A1-F6EECF244321}">
                    <p14:modId xmlns:p14="http://schemas.microsoft.com/office/powerpoint/2010/main" val="1160972417"/>
                  </p:ext>
                </p:extLst>
              </p:nvPr>
            </p:nvGraphicFramePr>
            <p:xfrm>
              <a:off x="5340289" y="3091949"/>
              <a:ext cx="3406885" cy="2962258"/>
            </p:xfrm>
            <a:graphic>
              <a:graphicData uri="http://schemas.openxmlformats.org/drawingml/2006/table">
                <a:tbl>
                  <a:tblPr firstRow="1" bandRow="1">
                    <a:tableStyleId>{5C22544A-7EE6-4342-B048-85BDC9FD1C3A}</a:tableStyleId>
                  </a:tblPr>
                  <a:tblGrid>
                    <a:gridCol w="681377">
                      <a:extLst>
                        <a:ext uri="{9D8B030D-6E8A-4147-A177-3AD203B41FA5}">
                          <a16:colId xmlns:a16="http://schemas.microsoft.com/office/drawing/2014/main" val="3458597273"/>
                        </a:ext>
                      </a:extLst>
                    </a:gridCol>
                    <a:gridCol w="681377">
                      <a:extLst>
                        <a:ext uri="{9D8B030D-6E8A-4147-A177-3AD203B41FA5}">
                          <a16:colId xmlns:a16="http://schemas.microsoft.com/office/drawing/2014/main" val="2541795080"/>
                        </a:ext>
                      </a:extLst>
                    </a:gridCol>
                    <a:gridCol w="681377">
                      <a:extLst>
                        <a:ext uri="{9D8B030D-6E8A-4147-A177-3AD203B41FA5}">
                          <a16:colId xmlns:a16="http://schemas.microsoft.com/office/drawing/2014/main" val="839494729"/>
                        </a:ext>
                      </a:extLst>
                    </a:gridCol>
                    <a:gridCol w="681377">
                      <a:extLst>
                        <a:ext uri="{9D8B030D-6E8A-4147-A177-3AD203B41FA5}">
                          <a16:colId xmlns:a16="http://schemas.microsoft.com/office/drawing/2014/main" val="2878524761"/>
                        </a:ext>
                      </a:extLst>
                    </a:gridCol>
                    <a:gridCol w="681377">
                      <a:extLst>
                        <a:ext uri="{9D8B030D-6E8A-4147-A177-3AD203B41FA5}">
                          <a16:colId xmlns:a16="http://schemas.microsoft.com/office/drawing/2014/main" val="2860061651"/>
                        </a:ext>
                      </a:extLst>
                    </a:gridCol>
                  </a:tblGrid>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blipFill>
                          <a:blip r:embed="rId12"/>
                          <a:stretch>
                            <a:fillRect l="-1852" t="-1961" r="-400000" b="-374510"/>
                          </a:stretch>
                        </a:blipFill>
                      </a:tcPr>
                    </a:tc>
                    <a:tc>
                      <a:txBody>
                        <a:bodyPr/>
                        <a:lstStyle/>
                        <a:p>
                          <a:pPr algn="ctr"/>
                          <a:r>
                            <a:rPr lang="en-US"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2"/>
                          <a:stretch>
                            <a:fillRect l="-300000" t="-1961" r="-101852" b="-37451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2"/>
                          <a:stretch>
                            <a:fillRect l="-400000" t="-1961" r="-1852" b="-374510"/>
                          </a:stretch>
                        </a:blipFill>
                      </a:tcPr>
                    </a:tc>
                    <a:extLst>
                      <a:ext uri="{0D108BD9-81ED-4DB2-BD59-A6C34878D82A}">
                        <a16:rowId xmlns:a16="http://schemas.microsoft.com/office/drawing/2014/main" val="1104933594"/>
                      </a:ext>
                    </a:extLst>
                  </a:tr>
                  <a:tr h="640080">
                    <a:tc>
                      <a:txBody>
                        <a:bodyPr/>
                        <a:lstStyle/>
                        <a:p>
                          <a:pPr algn="ctr"/>
                          <a:r>
                            <a:rPr lang="en-US"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dirty="0">
                              <a:solidFill>
                                <a:schemeClr val="tx1"/>
                              </a:solidFill>
                            </a:rPr>
                            <a:t>1.0</a:t>
                          </a:r>
                        </a:p>
                        <a:p>
                          <a:pPr algn="l"/>
                          <a:r>
                            <a:rPr lang="en-US" dirty="0">
                              <a:solidFill>
                                <a:srgbClr val="FF0000"/>
                              </a:solidFill>
                            </a:rPr>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dirty="0">
                              <a:solidFill>
                                <a:schemeClr val="tx1"/>
                              </a:solidFill>
                            </a:rPr>
                            <a:t>1.0</a:t>
                          </a:r>
                        </a:p>
                        <a:p>
                          <a:pPr algn="l"/>
                          <a:r>
                            <a:rPr lang="en-US" dirty="0">
                              <a:solidFill>
                                <a:srgbClr val="FF0000"/>
                              </a:solidFill>
                            </a:rPr>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dirty="0">
                              <a:solidFill>
                                <a:srgbClr val="FF0000"/>
                              </a:solidFill>
                            </a:rPr>
                            <a:t>0.0</a:t>
                          </a:r>
                        </a:p>
                        <a:p>
                          <a:pPr algn="l"/>
                          <a:r>
                            <a:rPr lang="en-US"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3340710020"/>
                      </a:ext>
                    </a:extLst>
                  </a:tr>
                  <a:tr h="640080">
                    <a:tc>
                      <a:txBody>
                        <a:bodyPr/>
                        <a:lstStyle/>
                        <a:p>
                          <a:pPr algn="ctr"/>
                          <a:r>
                            <a:rPr lang="en-US"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dirty="0">
                              <a:solidFill>
                                <a:srgbClr val="FF0000"/>
                              </a:solidFill>
                            </a:rPr>
                            <a:t>0.0</a:t>
                          </a:r>
                        </a:p>
                        <a:p>
                          <a:pPr algn="l"/>
                          <a:r>
                            <a:rPr lang="en-US"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dirty="0">
                              <a:solidFill>
                                <a:schemeClr val="tx1"/>
                              </a:solidFill>
                            </a:rPr>
                            <a:t>0.7</a:t>
                          </a:r>
                        </a:p>
                        <a:p>
                          <a:pPr algn="l"/>
                          <a:r>
                            <a:rPr lang="en-US" dirty="0">
                              <a:solidFill>
                                <a:schemeClr val="tx1"/>
                              </a:solidFill>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dirty="0">
                              <a:solidFill>
                                <a:schemeClr val="tx1"/>
                              </a:solidFill>
                            </a:rPr>
                            <a:t>0.8</a:t>
                          </a:r>
                        </a:p>
                        <a:p>
                          <a:pPr algn="l"/>
                          <a:r>
                            <a:rPr lang="en-US" dirty="0">
                              <a:solidFill>
                                <a:schemeClr val="tx1"/>
                              </a:solidFill>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2324026115"/>
                      </a:ext>
                    </a:extLst>
                  </a:tr>
                  <a:tr h="401938">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2"/>
                          <a:stretch>
                            <a:fillRect l="-1852" t="-493548" r="-400000" b="-190323"/>
                          </a:stretch>
                        </a:blipFill>
                      </a:tcPr>
                    </a:tc>
                    <a:tc>
                      <a:txBody>
                        <a:bodyPr/>
                        <a:lstStyle/>
                        <a:p>
                          <a:pPr algn="ctr"/>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3587893266"/>
                      </a:ext>
                    </a:extLst>
                  </a:tr>
                  <a:tr h="6400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2"/>
                          <a:stretch>
                            <a:fillRect l="-1852" t="-360784" r="-400000" b="-15686"/>
                          </a:stretch>
                        </a:blipFill>
                      </a:tcPr>
                    </a:tc>
                    <a:tc>
                      <a:txBody>
                        <a:bodyPr/>
                        <a:lstStyle/>
                        <a:p>
                          <a:pPr algn="r"/>
                          <a:r>
                            <a:rPr lang="en-US" dirty="0">
                              <a:solidFill>
                                <a:srgbClr val="FF0000"/>
                              </a:solidFill>
                            </a:rPr>
                            <a:t>0.0</a:t>
                          </a:r>
                        </a:p>
                        <a:p>
                          <a:pPr algn="l"/>
                          <a:r>
                            <a:rPr lang="en-US"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dirty="0">
                              <a:solidFill>
                                <a:schemeClr val="tx1"/>
                              </a:solidFill>
                            </a:rPr>
                            <a:t>0.1</a:t>
                          </a:r>
                        </a:p>
                        <a:p>
                          <a:pPr algn="l"/>
                          <a:r>
                            <a:rPr lang="en-US" dirty="0">
                              <a:solidFill>
                                <a:schemeClr val="tx1"/>
                              </a:solidFill>
                            </a:rPr>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r"/>
                          <a:r>
                            <a:rPr lang="en-US" dirty="0">
                              <a:solidFill>
                                <a:srgbClr val="FF0000"/>
                              </a:solidFill>
                            </a:rPr>
                            <a:t>0.0</a:t>
                          </a:r>
                        </a:p>
                        <a:p>
                          <a:pPr algn="l"/>
                          <a:r>
                            <a:rPr lang="en-US"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extLst>
                      <a:ext uri="{0D108BD9-81ED-4DB2-BD59-A6C34878D82A}">
                        <a16:rowId xmlns:a16="http://schemas.microsoft.com/office/drawing/2014/main" val="602945924"/>
                      </a:ext>
                    </a:extLst>
                  </a:tr>
                </a:tbl>
              </a:graphicData>
            </a:graphic>
          </p:graphicFrame>
        </mc:Fallback>
      </mc:AlternateContent>
      <p:pic>
        <p:nvPicPr>
          <p:cNvPr id="36" name="Picture 35" descr="A picture containing font, white, line, diagram&#10;&#10;Description automatically generated">
            <a:extLst>
              <a:ext uri="{FF2B5EF4-FFF2-40B4-BE49-F238E27FC236}">
                <a16:creationId xmlns:a16="http://schemas.microsoft.com/office/drawing/2014/main" id="{8988E363-3CDB-22B3-B3B1-09F4311CED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70800" y="1840751"/>
            <a:ext cx="2857500" cy="711200"/>
          </a:xfrm>
          <a:prstGeom prst="rect">
            <a:avLst/>
          </a:prstGeom>
        </p:spPr>
      </p:pic>
      <p:pic>
        <p:nvPicPr>
          <p:cNvPr id="45" name="Picture 44" descr="A black text on a white background&#10;&#10;Description automatically generated with low confidence">
            <a:extLst>
              <a:ext uri="{FF2B5EF4-FFF2-40B4-BE49-F238E27FC236}">
                <a16:creationId xmlns:a16="http://schemas.microsoft.com/office/drawing/2014/main" id="{04B75498-A2DC-9732-7E09-9EF42BFE908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6287" y="1842752"/>
            <a:ext cx="4292600" cy="800100"/>
          </a:xfrm>
          <a:prstGeom prst="rect">
            <a:avLst/>
          </a:prstGeom>
        </p:spPr>
      </p:pic>
      <p:sp>
        <p:nvSpPr>
          <p:cNvPr id="55" name="TextBox 54">
            <a:extLst>
              <a:ext uri="{FF2B5EF4-FFF2-40B4-BE49-F238E27FC236}">
                <a16:creationId xmlns:a16="http://schemas.microsoft.com/office/drawing/2014/main" id="{5A3F36E9-9AB3-0E05-A114-3C8D0FCAAE97}"/>
              </a:ext>
            </a:extLst>
          </p:cNvPr>
          <p:cNvSpPr txBox="1"/>
          <p:nvPr/>
        </p:nvSpPr>
        <p:spPr>
          <a:xfrm>
            <a:off x="2712339" y="1541440"/>
            <a:ext cx="902811" cy="369332"/>
          </a:xfrm>
          <a:prstGeom prst="rect">
            <a:avLst/>
          </a:prstGeom>
          <a:noFill/>
        </p:spPr>
        <p:txBody>
          <a:bodyPr wrap="none" rtlCol="0">
            <a:spAutoFit/>
          </a:bodyPr>
          <a:lstStyle/>
          <a:p>
            <a:r>
              <a:rPr lang="en-US" dirty="0">
                <a:solidFill>
                  <a:srgbClr val="0000FF"/>
                </a:solidFill>
              </a:rPr>
              <a:t>Full CSI</a:t>
            </a:r>
          </a:p>
        </p:txBody>
      </p:sp>
      <p:sp>
        <p:nvSpPr>
          <p:cNvPr id="56" name="TextBox 55">
            <a:extLst>
              <a:ext uri="{FF2B5EF4-FFF2-40B4-BE49-F238E27FC236}">
                <a16:creationId xmlns:a16="http://schemas.microsoft.com/office/drawing/2014/main" id="{58AEBDA2-2E4A-544E-7A9B-076CDB7AC7A8}"/>
              </a:ext>
            </a:extLst>
          </p:cNvPr>
          <p:cNvSpPr txBox="1"/>
          <p:nvPr/>
        </p:nvSpPr>
        <p:spPr>
          <a:xfrm>
            <a:off x="6499106" y="1541440"/>
            <a:ext cx="1582484" cy="369332"/>
          </a:xfrm>
          <a:prstGeom prst="rect">
            <a:avLst/>
          </a:prstGeom>
          <a:noFill/>
        </p:spPr>
        <p:txBody>
          <a:bodyPr wrap="none" rtlCol="0">
            <a:spAutoFit/>
          </a:bodyPr>
          <a:lstStyle/>
          <a:p>
            <a:r>
              <a:rPr lang="en-US" dirty="0">
                <a:solidFill>
                  <a:srgbClr val="0000FF"/>
                </a:solidFill>
              </a:rPr>
              <a:t>Learning-based</a:t>
            </a:r>
          </a:p>
        </p:txBody>
      </p:sp>
      <p:sp>
        <p:nvSpPr>
          <p:cNvPr id="60" name="Triangle 59">
            <a:extLst>
              <a:ext uri="{FF2B5EF4-FFF2-40B4-BE49-F238E27FC236}">
                <a16:creationId xmlns:a16="http://schemas.microsoft.com/office/drawing/2014/main" id="{164D6307-5BA2-966C-846E-B51DC7B4DC35}"/>
              </a:ext>
            </a:extLst>
          </p:cNvPr>
          <p:cNvSpPr/>
          <p:nvPr/>
        </p:nvSpPr>
        <p:spPr>
          <a:xfrm>
            <a:off x="2825430" y="3851516"/>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iangle 64">
            <a:extLst>
              <a:ext uri="{FF2B5EF4-FFF2-40B4-BE49-F238E27FC236}">
                <a16:creationId xmlns:a16="http://schemas.microsoft.com/office/drawing/2014/main" id="{B48E7F09-8F47-DBF3-8B35-786422758118}"/>
              </a:ext>
            </a:extLst>
          </p:cNvPr>
          <p:cNvSpPr/>
          <p:nvPr/>
        </p:nvSpPr>
        <p:spPr>
          <a:xfrm>
            <a:off x="6036473" y="3792811"/>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iangle 65">
            <a:extLst>
              <a:ext uri="{FF2B5EF4-FFF2-40B4-BE49-F238E27FC236}">
                <a16:creationId xmlns:a16="http://schemas.microsoft.com/office/drawing/2014/main" id="{E8E11702-1E4B-DDB7-2038-134A7699781A}"/>
              </a:ext>
            </a:extLst>
          </p:cNvPr>
          <p:cNvSpPr/>
          <p:nvPr/>
        </p:nvSpPr>
        <p:spPr>
          <a:xfrm rot="10800000">
            <a:off x="6036473" y="5412669"/>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iangle 66">
            <a:extLst>
              <a:ext uri="{FF2B5EF4-FFF2-40B4-BE49-F238E27FC236}">
                <a16:creationId xmlns:a16="http://schemas.microsoft.com/office/drawing/2014/main" id="{B2DF5688-FF85-C8FA-ABD6-11D06AD8F127}"/>
              </a:ext>
            </a:extLst>
          </p:cNvPr>
          <p:cNvSpPr/>
          <p:nvPr/>
        </p:nvSpPr>
        <p:spPr>
          <a:xfrm>
            <a:off x="6036473" y="4456214"/>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iangle 67">
            <a:extLst>
              <a:ext uri="{FF2B5EF4-FFF2-40B4-BE49-F238E27FC236}">
                <a16:creationId xmlns:a16="http://schemas.microsoft.com/office/drawing/2014/main" id="{7BF1745D-E567-EA1B-245C-BD92889C05DB}"/>
              </a:ext>
            </a:extLst>
          </p:cNvPr>
          <p:cNvSpPr/>
          <p:nvPr/>
        </p:nvSpPr>
        <p:spPr>
          <a:xfrm>
            <a:off x="6717901" y="3801020"/>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iangle 69">
            <a:extLst>
              <a:ext uri="{FF2B5EF4-FFF2-40B4-BE49-F238E27FC236}">
                <a16:creationId xmlns:a16="http://schemas.microsoft.com/office/drawing/2014/main" id="{3D81C8A4-7316-017B-972E-CA6C92FB9ADB}"/>
              </a:ext>
            </a:extLst>
          </p:cNvPr>
          <p:cNvSpPr/>
          <p:nvPr/>
        </p:nvSpPr>
        <p:spPr>
          <a:xfrm rot="10800000">
            <a:off x="6717901" y="5420878"/>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iangle 70">
            <a:extLst>
              <a:ext uri="{FF2B5EF4-FFF2-40B4-BE49-F238E27FC236}">
                <a16:creationId xmlns:a16="http://schemas.microsoft.com/office/drawing/2014/main" id="{F670A312-D6E9-5493-24A1-11E253359850}"/>
              </a:ext>
            </a:extLst>
          </p:cNvPr>
          <p:cNvSpPr/>
          <p:nvPr/>
        </p:nvSpPr>
        <p:spPr>
          <a:xfrm>
            <a:off x="6717901" y="4464423"/>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riangle 71">
            <a:extLst>
              <a:ext uri="{FF2B5EF4-FFF2-40B4-BE49-F238E27FC236}">
                <a16:creationId xmlns:a16="http://schemas.microsoft.com/office/drawing/2014/main" id="{89E6BB3C-5690-231C-3EE4-C82B2BC615A3}"/>
              </a:ext>
            </a:extLst>
          </p:cNvPr>
          <p:cNvSpPr/>
          <p:nvPr/>
        </p:nvSpPr>
        <p:spPr>
          <a:xfrm>
            <a:off x="8093604" y="3801020"/>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iangle 72">
            <a:extLst>
              <a:ext uri="{FF2B5EF4-FFF2-40B4-BE49-F238E27FC236}">
                <a16:creationId xmlns:a16="http://schemas.microsoft.com/office/drawing/2014/main" id="{DC5B92AD-44B0-6EE3-644F-23A07BEA7E63}"/>
              </a:ext>
            </a:extLst>
          </p:cNvPr>
          <p:cNvSpPr/>
          <p:nvPr/>
        </p:nvSpPr>
        <p:spPr>
          <a:xfrm rot="10800000">
            <a:off x="8093604" y="5420878"/>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iangle 73">
            <a:extLst>
              <a:ext uri="{FF2B5EF4-FFF2-40B4-BE49-F238E27FC236}">
                <a16:creationId xmlns:a16="http://schemas.microsoft.com/office/drawing/2014/main" id="{BDF5A866-C50B-ECE4-5D07-EB9A1F4BF41E}"/>
              </a:ext>
            </a:extLst>
          </p:cNvPr>
          <p:cNvSpPr/>
          <p:nvPr/>
        </p:nvSpPr>
        <p:spPr>
          <a:xfrm>
            <a:off x="8093604" y="4464423"/>
            <a:ext cx="639328" cy="551145"/>
          </a:xfrm>
          <a:prstGeom prst="triangle">
            <a:avLst>
              <a:gd name="adj" fmla="val 0"/>
            </a:avLst>
          </a:prstGeom>
          <a:solidFill>
            <a:srgbClr val="009051">
              <a:alpha val="30000"/>
            </a:srgbClr>
          </a:solid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D2E1204A-394A-AF0A-B4C5-1F732E2613EC}"/>
              </a:ext>
            </a:extLst>
          </p:cNvPr>
          <p:cNvSpPr txBox="1"/>
          <p:nvPr/>
        </p:nvSpPr>
        <p:spPr>
          <a:xfrm>
            <a:off x="3108490" y="6456551"/>
            <a:ext cx="6138155" cy="276999"/>
          </a:xfrm>
          <a:prstGeom prst="rect">
            <a:avLst/>
          </a:prstGeom>
          <a:noFill/>
        </p:spPr>
        <p:txBody>
          <a:bodyPr wrap="none" rtlCol="0">
            <a:spAutoFit/>
          </a:bodyPr>
          <a:lstStyle/>
          <a:p>
            <a:pPr algn="ctr"/>
            <a:r>
              <a:rPr lang="en-US" sz="1200" dirty="0">
                <a:solidFill>
                  <a:schemeClr val="bg1"/>
                </a:solidFill>
              </a:rPr>
              <a:t>Contribution #3: Learning-Based ML Detection for Massive MIMO Systems with One-bit ADCs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75C9710-2EDB-6666-96FD-38D944E3D6EA}"/>
                  </a:ext>
                </a:extLst>
              </p:cNvPr>
              <p:cNvSpPr txBox="1"/>
              <p:nvPr/>
            </p:nvSpPr>
            <p:spPr>
              <a:xfrm>
                <a:off x="6569341" y="2640434"/>
                <a:ext cx="11341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m:rPr>
                              <m:sty m:val="p"/>
                            </m:rPr>
                            <a:rPr lang="en-US" b="0" i="0" smtClean="0">
                              <a:latin typeface="Cambria Math" panose="02040503050406030204" pitchFamily="18" charset="0"/>
                            </a:rPr>
                            <m:t>tr</m:t>
                          </m:r>
                        </m:sub>
                      </m:sSub>
                      <m:r>
                        <a:rPr lang="en-US" b="0" i="1" smtClean="0">
                          <a:latin typeface="Cambria Math" panose="02040503050406030204" pitchFamily="18" charset="0"/>
                        </a:rPr>
                        <m:t>=10</m:t>
                      </m:r>
                    </m:oMath>
                  </m:oMathPara>
                </a14:m>
                <a:endParaRPr lang="en-US" dirty="0"/>
              </a:p>
            </p:txBody>
          </p:sp>
        </mc:Choice>
        <mc:Fallback xmlns="">
          <p:sp>
            <p:nvSpPr>
              <p:cNvPr id="8" name="TextBox 7">
                <a:extLst>
                  <a:ext uri="{FF2B5EF4-FFF2-40B4-BE49-F238E27FC236}">
                    <a16:creationId xmlns:a16="http://schemas.microsoft.com/office/drawing/2014/main" id="{675C9710-2EDB-6666-96FD-38D944E3D6EA}"/>
                  </a:ext>
                </a:extLst>
              </p:cNvPr>
              <p:cNvSpPr txBox="1">
                <a:spLocks noRot="1" noChangeAspect="1" noMove="1" noResize="1" noEditPoints="1" noAdjustHandles="1" noChangeArrowheads="1" noChangeShapeType="1" noTextEdit="1"/>
              </p:cNvSpPr>
              <p:nvPr/>
            </p:nvSpPr>
            <p:spPr>
              <a:xfrm>
                <a:off x="6569341" y="2640434"/>
                <a:ext cx="1134157"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C938D06-F060-E826-CBBF-6DCFD74CB2E0}"/>
                  </a:ext>
                </a:extLst>
              </p:cNvPr>
              <p:cNvSpPr txBox="1"/>
              <p:nvPr/>
            </p:nvSpPr>
            <p:spPr>
              <a:xfrm>
                <a:off x="5851244" y="6055483"/>
                <a:ext cx="10298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ℙ</m:t>
                      </m:r>
                      <m:d>
                        <m:dPr>
                          <m:ctrlPr>
                            <a:rPr lang="en-US" sz="1400" b="0" i="1" smtClean="0">
                              <a:latin typeface="Cambria Math" panose="02040503050406030204" pitchFamily="18" charset="0"/>
                              <a:ea typeface="Cambria Math" panose="02040503050406030204" pitchFamily="18" charset="0"/>
                            </a:rPr>
                          </m:ctrlPr>
                        </m:dPr>
                        <m:e>
                          <m:r>
                            <a:rPr lang="en-US" sz="1400" b="1" i="0" smtClean="0">
                              <a:latin typeface="Cambria Math" panose="02040503050406030204" pitchFamily="18" charset="0"/>
                              <a:ea typeface="Cambria Math" panose="02040503050406030204" pitchFamily="18" charset="0"/>
                            </a:rPr>
                            <m:t>𝐲</m:t>
                          </m:r>
                          <m:r>
                            <a:rPr lang="en-US" sz="1400" b="1" i="0" smtClean="0">
                              <a:latin typeface="Cambria Math" panose="02040503050406030204" pitchFamily="18" charset="0"/>
                              <a:ea typeface="Cambria Math" panose="02040503050406030204" pitchFamily="18" charset="0"/>
                            </a:rPr>
                            <m:t>|</m:t>
                          </m:r>
                          <m:r>
                            <a:rPr lang="en-US" sz="1400" b="1" i="0" smtClean="0">
                              <a:latin typeface="Cambria Math" panose="02040503050406030204" pitchFamily="18" charset="0"/>
                              <a:ea typeface="Cambria Math" panose="02040503050406030204" pitchFamily="18" charset="0"/>
                            </a:rPr>
                            <m:t>𝐇</m:t>
                          </m:r>
                          <m:r>
                            <a:rPr lang="en-US" sz="1400" b="1" i="0" smtClean="0">
                              <a:latin typeface="Cambria Math" panose="02040503050406030204" pitchFamily="18" charset="0"/>
                              <a:ea typeface="Cambria Math" panose="02040503050406030204" pitchFamily="18" charset="0"/>
                            </a:rPr>
                            <m:t>,</m:t>
                          </m:r>
                          <m:sSub>
                            <m:sSubPr>
                              <m:ctrlPr>
                                <a:rPr lang="en-US" sz="1400" b="1" i="1" smtClean="0">
                                  <a:latin typeface="Cambria Math" panose="02040503050406030204" pitchFamily="18" charset="0"/>
                                  <a:ea typeface="Cambria Math" panose="02040503050406030204" pitchFamily="18" charset="0"/>
                                </a:rPr>
                              </m:ctrlPr>
                            </m:sSubPr>
                            <m:e>
                              <m:r>
                                <a:rPr lang="en-US" sz="1400" b="1" i="0" smtClean="0">
                                  <a:latin typeface="Cambria Math" panose="02040503050406030204" pitchFamily="18" charset="0"/>
                                  <a:ea typeface="Cambria Math" panose="02040503050406030204" pitchFamily="18" charset="0"/>
                                </a:rPr>
                                <m:t>𝐬</m:t>
                              </m:r>
                            </m:e>
                            <m:sub>
                              <m:r>
                                <a:rPr lang="en-US" sz="1400" b="1" i="1" smtClean="0">
                                  <a:latin typeface="Cambria Math" panose="02040503050406030204" pitchFamily="18" charset="0"/>
                                  <a:ea typeface="Cambria Math" panose="02040503050406030204" pitchFamily="18" charset="0"/>
                                </a:rPr>
                                <m:t>𝟏</m:t>
                              </m:r>
                            </m:sub>
                          </m:sSub>
                        </m:e>
                      </m:d>
                    </m:oMath>
                  </m:oMathPara>
                </a14:m>
                <a:endParaRPr lang="en-US" sz="1400" dirty="0"/>
              </a:p>
            </p:txBody>
          </p:sp>
        </mc:Choice>
        <mc:Fallback xmlns="">
          <p:sp>
            <p:nvSpPr>
              <p:cNvPr id="11" name="TextBox 10">
                <a:extLst>
                  <a:ext uri="{FF2B5EF4-FFF2-40B4-BE49-F238E27FC236}">
                    <a16:creationId xmlns:a16="http://schemas.microsoft.com/office/drawing/2014/main" id="{6C938D06-F060-E826-CBBF-6DCFD74CB2E0}"/>
                  </a:ext>
                </a:extLst>
              </p:cNvPr>
              <p:cNvSpPr txBox="1">
                <a:spLocks noRot="1" noChangeAspect="1" noMove="1" noResize="1" noEditPoints="1" noAdjustHandles="1" noChangeArrowheads="1" noChangeShapeType="1" noTextEdit="1"/>
              </p:cNvSpPr>
              <p:nvPr/>
            </p:nvSpPr>
            <p:spPr>
              <a:xfrm>
                <a:off x="5851244" y="6055483"/>
                <a:ext cx="1029897" cy="307777"/>
              </a:xfrm>
              <a:prstGeom prst="rect">
                <a:avLst/>
              </a:prstGeom>
              <a:blipFill>
                <a:blip r:embed="rId16"/>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1DC0FBF-1089-76BB-1AD1-9054FCA17ECE}"/>
                  </a:ext>
                </a:extLst>
              </p:cNvPr>
              <p:cNvSpPr txBox="1"/>
              <p:nvPr/>
            </p:nvSpPr>
            <p:spPr>
              <a:xfrm>
                <a:off x="6768197" y="6046112"/>
                <a:ext cx="10298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ℙ</m:t>
                      </m:r>
                      <m:d>
                        <m:dPr>
                          <m:ctrlPr>
                            <a:rPr lang="en-US" sz="1400" b="0" i="1" smtClean="0">
                              <a:latin typeface="Cambria Math" panose="02040503050406030204" pitchFamily="18" charset="0"/>
                              <a:ea typeface="Cambria Math" panose="02040503050406030204" pitchFamily="18" charset="0"/>
                            </a:rPr>
                          </m:ctrlPr>
                        </m:dPr>
                        <m:e>
                          <m:r>
                            <a:rPr lang="en-US" sz="1400" b="1" i="0" smtClean="0">
                              <a:latin typeface="Cambria Math" panose="02040503050406030204" pitchFamily="18" charset="0"/>
                              <a:ea typeface="Cambria Math" panose="02040503050406030204" pitchFamily="18" charset="0"/>
                            </a:rPr>
                            <m:t>𝐲</m:t>
                          </m:r>
                          <m:r>
                            <a:rPr lang="en-US" sz="1400" b="1" i="0" smtClean="0">
                              <a:latin typeface="Cambria Math" panose="02040503050406030204" pitchFamily="18" charset="0"/>
                              <a:ea typeface="Cambria Math" panose="02040503050406030204" pitchFamily="18" charset="0"/>
                            </a:rPr>
                            <m:t>|</m:t>
                          </m:r>
                          <m:r>
                            <a:rPr lang="en-US" sz="1400" b="1" i="0" smtClean="0">
                              <a:latin typeface="Cambria Math" panose="02040503050406030204" pitchFamily="18" charset="0"/>
                              <a:ea typeface="Cambria Math" panose="02040503050406030204" pitchFamily="18" charset="0"/>
                            </a:rPr>
                            <m:t>𝐇</m:t>
                          </m:r>
                          <m:r>
                            <a:rPr lang="en-US" sz="1400" b="1" i="0" smtClean="0">
                              <a:latin typeface="Cambria Math" panose="02040503050406030204" pitchFamily="18" charset="0"/>
                              <a:ea typeface="Cambria Math" panose="02040503050406030204" pitchFamily="18" charset="0"/>
                            </a:rPr>
                            <m:t>,</m:t>
                          </m:r>
                          <m:sSub>
                            <m:sSubPr>
                              <m:ctrlPr>
                                <a:rPr lang="en-US" sz="1400" b="1" i="1" smtClean="0">
                                  <a:latin typeface="Cambria Math" panose="02040503050406030204" pitchFamily="18" charset="0"/>
                                  <a:ea typeface="Cambria Math" panose="02040503050406030204" pitchFamily="18" charset="0"/>
                                </a:rPr>
                              </m:ctrlPr>
                            </m:sSubPr>
                            <m:e>
                              <m:r>
                                <a:rPr lang="en-US" sz="1400" b="1" i="0" smtClean="0">
                                  <a:latin typeface="Cambria Math" panose="02040503050406030204" pitchFamily="18" charset="0"/>
                                  <a:ea typeface="Cambria Math" panose="02040503050406030204" pitchFamily="18" charset="0"/>
                                </a:rPr>
                                <m:t>𝐬</m:t>
                              </m:r>
                            </m:e>
                            <m:sub>
                              <m:r>
                                <a:rPr lang="en-US" sz="1400" b="1" i="1" smtClean="0">
                                  <a:latin typeface="Cambria Math" panose="02040503050406030204" pitchFamily="18" charset="0"/>
                                  <a:ea typeface="Cambria Math" panose="02040503050406030204" pitchFamily="18" charset="0"/>
                                </a:rPr>
                                <m:t>𝟐</m:t>
                              </m:r>
                            </m:sub>
                          </m:sSub>
                        </m:e>
                      </m:d>
                    </m:oMath>
                  </m:oMathPara>
                </a14:m>
                <a:endParaRPr lang="en-US" sz="1400" dirty="0"/>
              </a:p>
            </p:txBody>
          </p:sp>
        </mc:Choice>
        <mc:Fallback xmlns="">
          <p:sp>
            <p:nvSpPr>
              <p:cNvPr id="16" name="TextBox 15">
                <a:extLst>
                  <a:ext uri="{FF2B5EF4-FFF2-40B4-BE49-F238E27FC236}">
                    <a16:creationId xmlns:a16="http://schemas.microsoft.com/office/drawing/2014/main" id="{11DC0FBF-1089-76BB-1AD1-9054FCA17ECE}"/>
                  </a:ext>
                </a:extLst>
              </p:cNvPr>
              <p:cNvSpPr txBox="1">
                <a:spLocks noRot="1" noChangeAspect="1" noMove="1" noResize="1" noEditPoints="1" noAdjustHandles="1" noChangeArrowheads="1" noChangeShapeType="1" noTextEdit="1"/>
              </p:cNvSpPr>
              <p:nvPr/>
            </p:nvSpPr>
            <p:spPr>
              <a:xfrm>
                <a:off x="6768197" y="6046112"/>
                <a:ext cx="1029897" cy="307777"/>
              </a:xfrm>
              <a:prstGeom prst="rect">
                <a:avLst/>
              </a:prstGeom>
              <a:blipFill>
                <a:blip r:embed="rId17"/>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DA50BB9-654E-B586-A7A4-BC0556EFAA3D}"/>
                  </a:ext>
                </a:extLst>
              </p:cNvPr>
              <p:cNvSpPr txBox="1"/>
              <p:nvPr/>
            </p:nvSpPr>
            <p:spPr>
              <a:xfrm>
                <a:off x="7877480" y="6054207"/>
                <a:ext cx="107157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ℙ</m:t>
                      </m:r>
                      <m:d>
                        <m:dPr>
                          <m:ctrlPr>
                            <a:rPr lang="en-US" sz="1400" b="0" i="1" smtClean="0">
                              <a:latin typeface="Cambria Math" panose="02040503050406030204" pitchFamily="18" charset="0"/>
                              <a:ea typeface="Cambria Math" panose="02040503050406030204" pitchFamily="18" charset="0"/>
                            </a:rPr>
                          </m:ctrlPr>
                        </m:dPr>
                        <m:e>
                          <m:r>
                            <a:rPr lang="en-US" sz="1400" b="1" i="0" smtClean="0">
                              <a:latin typeface="Cambria Math" panose="02040503050406030204" pitchFamily="18" charset="0"/>
                              <a:ea typeface="Cambria Math" panose="02040503050406030204" pitchFamily="18" charset="0"/>
                            </a:rPr>
                            <m:t>𝐲</m:t>
                          </m:r>
                          <m:r>
                            <a:rPr lang="en-US" sz="1400" b="1" i="0" smtClean="0">
                              <a:latin typeface="Cambria Math" panose="02040503050406030204" pitchFamily="18" charset="0"/>
                              <a:ea typeface="Cambria Math" panose="02040503050406030204" pitchFamily="18" charset="0"/>
                            </a:rPr>
                            <m:t>|</m:t>
                          </m:r>
                          <m:r>
                            <a:rPr lang="en-US" sz="1400" b="1" i="0" smtClean="0">
                              <a:latin typeface="Cambria Math" panose="02040503050406030204" pitchFamily="18" charset="0"/>
                              <a:ea typeface="Cambria Math" panose="02040503050406030204" pitchFamily="18" charset="0"/>
                            </a:rPr>
                            <m:t>𝐇</m:t>
                          </m:r>
                          <m:r>
                            <a:rPr lang="en-US" sz="1400" b="1" i="0" smtClean="0">
                              <a:latin typeface="Cambria Math" panose="02040503050406030204" pitchFamily="18" charset="0"/>
                              <a:ea typeface="Cambria Math" panose="02040503050406030204" pitchFamily="18" charset="0"/>
                            </a:rPr>
                            <m:t>,</m:t>
                          </m:r>
                          <m:sSub>
                            <m:sSubPr>
                              <m:ctrlPr>
                                <a:rPr lang="en-US" sz="1400" b="1" i="1" smtClean="0">
                                  <a:latin typeface="Cambria Math" panose="02040503050406030204" pitchFamily="18" charset="0"/>
                                  <a:ea typeface="Cambria Math" panose="02040503050406030204" pitchFamily="18" charset="0"/>
                                </a:rPr>
                              </m:ctrlPr>
                            </m:sSubPr>
                            <m:e>
                              <m:r>
                                <a:rPr lang="en-US" sz="1400" b="1" i="0" smtClean="0">
                                  <a:latin typeface="Cambria Math" panose="02040503050406030204" pitchFamily="18" charset="0"/>
                                  <a:ea typeface="Cambria Math" panose="02040503050406030204" pitchFamily="18" charset="0"/>
                                </a:rPr>
                                <m:t>𝐬</m:t>
                              </m:r>
                            </m:e>
                            <m:sub>
                              <m:r>
                                <a:rPr lang="en-US" sz="1400" b="1" i="1" smtClean="0">
                                  <a:latin typeface="Cambria Math" panose="02040503050406030204" pitchFamily="18" charset="0"/>
                                  <a:ea typeface="Cambria Math" panose="02040503050406030204" pitchFamily="18" charset="0"/>
                                </a:rPr>
                                <m:t>𝑲</m:t>
                              </m:r>
                            </m:sub>
                          </m:sSub>
                        </m:e>
                      </m:d>
                    </m:oMath>
                  </m:oMathPara>
                </a14:m>
                <a:endParaRPr lang="en-US" sz="1400" dirty="0"/>
              </a:p>
            </p:txBody>
          </p:sp>
        </mc:Choice>
        <mc:Fallback xmlns="">
          <p:sp>
            <p:nvSpPr>
              <p:cNvPr id="18" name="TextBox 17">
                <a:extLst>
                  <a:ext uri="{FF2B5EF4-FFF2-40B4-BE49-F238E27FC236}">
                    <a16:creationId xmlns:a16="http://schemas.microsoft.com/office/drawing/2014/main" id="{ADA50BB9-654E-B586-A7A4-BC0556EFAA3D}"/>
                  </a:ext>
                </a:extLst>
              </p:cNvPr>
              <p:cNvSpPr txBox="1">
                <a:spLocks noRot="1" noChangeAspect="1" noMove="1" noResize="1" noEditPoints="1" noAdjustHandles="1" noChangeArrowheads="1" noChangeShapeType="1" noTextEdit="1"/>
              </p:cNvSpPr>
              <p:nvPr/>
            </p:nvSpPr>
            <p:spPr>
              <a:xfrm>
                <a:off x="7877480" y="6054207"/>
                <a:ext cx="1071575" cy="307777"/>
              </a:xfrm>
              <a:prstGeom prst="rect">
                <a:avLst/>
              </a:prstGeom>
              <a:blipFill>
                <a:blip r:embed="rId18"/>
                <a:stretch>
                  <a:fillRect b="-7692"/>
                </a:stretch>
              </a:blipFill>
            </p:spPr>
            <p:txBody>
              <a:bodyPr/>
              <a:lstStyle/>
              <a:p>
                <a:r>
                  <a:rPr lang="en-US">
                    <a:noFill/>
                  </a:rPr>
                  <a:t> </a:t>
                </a:r>
              </a:p>
            </p:txBody>
          </p:sp>
        </mc:Fallback>
      </mc:AlternateContent>
      <p:pic>
        <p:nvPicPr>
          <p:cNvPr id="22" name="Picture 21" descr="A picture containing text, font, white, typography&#10;&#10;Description automatically generated">
            <a:extLst>
              <a:ext uri="{FF2B5EF4-FFF2-40B4-BE49-F238E27FC236}">
                <a16:creationId xmlns:a16="http://schemas.microsoft.com/office/drawing/2014/main" id="{47DC439A-5BD3-CCBE-F50C-9945AA056546}"/>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t="5118"/>
          <a:stretch/>
        </p:blipFill>
        <p:spPr>
          <a:xfrm>
            <a:off x="5447507" y="603024"/>
            <a:ext cx="2654300" cy="783247"/>
          </a:xfrm>
          <a:prstGeom prst="rect">
            <a:avLst/>
          </a:prstGeom>
        </p:spPr>
      </p:pic>
      <p:pic>
        <p:nvPicPr>
          <p:cNvPr id="24" name="Picture 23" descr="A picture containing font, typography, white, calligraphy&#10;&#10;Description automatically generated">
            <a:extLst>
              <a:ext uri="{FF2B5EF4-FFF2-40B4-BE49-F238E27FC236}">
                <a16:creationId xmlns:a16="http://schemas.microsoft.com/office/drawing/2014/main" id="{1E6F4599-71CD-A754-FB79-6F022A4089B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545810" y="803793"/>
            <a:ext cx="2730500" cy="393700"/>
          </a:xfrm>
          <a:prstGeom prst="rect">
            <a:avLst/>
          </a:prstGeom>
        </p:spPr>
      </p:pic>
    </p:spTree>
    <p:extLst>
      <p:ext uri="{BB962C8B-B14F-4D97-AF65-F5344CB8AC3E}">
        <p14:creationId xmlns:p14="http://schemas.microsoft.com/office/powerpoint/2010/main" val="257685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p:bldP spid="26" grpId="0"/>
      <p:bldP spid="38" grpId="0" animBg="1"/>
      <p:bldP spid="39" grpId="0" animBg="1"/>
      <p:bldP spid="40" grpId="0" animBg="1"/>
      <p:bldP spid="41" grpId="0"/>
      <p:bldP spid="43" grpId="0" animBg="1"/>
      <p:bldP spid="44" grpId="0" animBg="1"/>
      <p:bldP spid="48" grpId="0" animBg="1"/>
      <p:bldP spid="50" grpId="0" animBg="1"/>
      <p:bldP spid="51" grpId="0" animBg="1"/>
      <p:bldP spid="52" grpId="0"/>
      <p:bldP spid="53" grpId="0"/>
      <p:bldP spid="54" grpId="0"/>
      <p:bldP spid="55" grpId="0"/>
      <p:bldP spid="56" grpId="0"/>
      <p:bldP spid="60" grpId="0" animBg="1"/>
      <p:bldP spid="65" grpId="0" animBg="1"/>
      <p:bldP spid="66" grpId="0" animBg="1"/>
      <p:bldP spid="67" grpId="0" animBg="1"/>
      <p:bldP spid="68" grpId="0" animBg="1"/>
      <p:bldP spid="70" grpId="0" animBg="1"/>
      <p:bldP spid="71" grpId="0" animBg="1"/>
      <p:bldP spid="72" grpId="0" animBg="1"/>
      <p:bldP spid="73" grpId="0" animBg="1"/>
      <p:bldP spid="74" grpId="0" animBg="1"/>
      <p:bldP spid="8" grpId="0"/>
      <p:bldP spid="11"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72D715-6FC5-067F-8AB8-15E4A1AFF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970" y="1152367"/>
            <a:ext cx="4790369" cy="396749"/>
          </a:xfrm>
          <a:prstGeom prst="rect">
            <a:avLst/>
          </a:prstGeom>
        </p:spPr>
      </p:pic>
      <p:sp>
        <p:nvSpPr>
          <p:cNvPr id="2" name="Title 1"/>
          <p:cNvSpPr>
            <a:spLocks noGrp="1"/>
          </p:cNvSpPr>
          <p:nvPr>
            <p:ph type="title"/>
          </p:nvPr>
        </p:nvSpPr>
        <p:spPr/>
        <p:txBody>
          <a:bodyPr>
            <a:normAutofit/>
          </a:bodyPr>
          <a:lstStyle/>
          <a:p>
            <a:r>
              <a:rPr lang="en-US" sz="2800" dirty="0">
                <a:latin typeface="Gill Sans MT" charset="0"/>
                <a:ea typeface="Gill Sans MT" charset="0"/>
                <a:cs typeface="Gill Sans MT" charset="0"/>
              </a:rPr>
              <a:t>Dither-and-Learn</a:t>
            </a:r>
          </a:p>
        </p:txBody>
      </p:sp>
      <p:sp>
        <p:nvSpPr>
          <p:cNvPr id="4" name="Slide Number Placeholder 3"/>
          <p:cNvSpPr>
            <a:spLocks noGrp="1"/>
          </p:cNvSpPr>
          <p:nvPr>
            <p:ph type="sldNum" sz="quarter" idx="12"/>
          </p:nvPr>
        </p:nvSpPr>
        <p:spPr/>
        <p:txBody>
          <a:bodyPr/>
          <a:lstStyle/>
          <a:p>
            <a:fld id="{A35B1E83-3AB9-40D0-BD85-A7F15E15F8BD}" type="slidenum">
              <a:rPr lang="en-US" smtClean="0"/>
              <a:pPr/>
              <a:t>19</a:t>
            </a:fld>
            <a:r>
              <a:rPr lang="en-US" sz="1600" dirty="0"/>
              <a:t>/32</a:t>
            </a:r>
          </a:p>
        </p:txBody>
      </p:sp>
      <p:sp>
        <p:nvSpPr>
          <p:cNvPr id="291" name="TextBox 290">
            <a:extLst>
              <a:ext uri="{FF2B5EF4-FFF2-40B4-BE49-F238E27FC236}">
                <a16:creationId xmlns:a16="http://schemas.microsoft.com/office/drawing/2014/main" id="{9988DC17-7D89-2F40-9BE7-6C8646198078}"/>
              </a:ext>
            </a:extLst>
          </p:cNvPr>
          <p:cNvSpPr txBox="1"/>
          <p:nvPr/>
        </p:nvSpPr>
        <p:spPr>
          <a:xfrm>
            <a:off x="393812" y="651591"/>
            <a:ext cx="4331892" cy="461665"/>
          </a:xfrm>
          <a:prstGeom prst="rect">
            <a:avLst/>
          </a:prstGeom>
          <a:noFill/>
        </p:spPr>
        <p:txBody>
          <a:bodyPr wrap="none" rtlCol="0">
            <a:spAutoFit/>
          </a:bodyPr>
          <a:lstStyle/>
          <a:p>
            <a:pPr marL="457200" indent="-457200">
              <a:buFont typeface="Wingdings" charset="2"/>
              <a:buChar char="q"/>
            </a:pPr>
            <a:r>
              <a:rPr lang="en-US" sz="2400" dirty="0"/>
              <a:t>Dithered and quantized signal</a:t>
            </a:r>
          </a:p>
        </p:txBody>
      </p:sp>
      <p:sp>
        <p:nvSpPr>
          <p:cNvPr id="292" name="Rounded Rectangle 291">
            <a:extLst>
              <a:ext uri="{FF2B5EF4-FFF2-40B4-BE49-F238E27FC236}">
                <a16:creationId xmlns:a16="http://schemas.microsoft.com/office/drawing/2014/main" id="{F89F74E3-EC10-4C45-A298-439E0E32628F}"/>
              </a:ext>
            </a:extLst>
          </p:cNvPr>
          <p:cNvSpPr/>
          <p:nvPr/>
        </p:nvSpPr>
        <p:spPr>
          <a:xfrm>
            <a:off x="7120197" y="729867"/>
            <a:ext cx="4580671" cy="75230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00"/>
                </a:solidFill>
              </a:rPr>
              <a:t>Much less likely to have zero probabilities</a:t>
            </a:r>
            <a:endParaRPr lang="en-US" sz="2000" dirty="0"/>
          </a:p>
        </p:txBody>
      </p:sp>
      <p:sp>
        <p:nvSpPr>
          <p:cNvPr id="119" name="TextBox 118">
            <a:extLst>
              <a:ext uri="{FF2B5EF4-FFF2-40B4-BE49-F238E27FC236}">
                <a16:creationId xmlns:a16="http://schemas.microsoft.com/office/drawing/2014/main" id="{100EF4BB-96B9-5548-9228-35D6168D0250}"/>
              </a:ext>
            </a:extLst>
          </p:cNvPr>
          <p:cNvSpPr txBox="1"/>
          <p:nvPr/>
        </p:nvSpPr>
        <p:spPr>
          <a:xfrm>
            <a:off x="422467" y="4214579"/>
            <a:ext cx="3634328" cy="461665"/>
          </a:xfrm>
          <a:prstGeom prst="rect">
            <a:avLst/>
          </a:prstGeom>
          <a:noFill/>
        </p:spPr>
        <p:txBody>
          <a:bodyPr wrap="none" rtlCol="0">
            <a:spAutoFit/>
          </a:bodyPr>
          <a:lstStyle/>
          <a:p>
            <a:pPr marL="457200" indent="-457200">
              <a:buFont typeface="Wingdings" charset="2"/>
              <a:buChar char="q"/>
            </a:pPr>
            <a:r>
              <a:rPr lang="en-US" sz="2400" dirty="0"/>
              <a:t>Learning stage (training)</a:t>
            </a:r>
          </a:p>
        </p:txBody>
      </p:sp>
      <p:sp>
        <p:nvSpPr>
          <p:cNvPr id="120" name="TextBox 119">
            <a:extLst>
              <a:ext uri="{FF2B5EF4-FFF2-40B4-BE49-F238E27FC236}">
                <a16:creationId xmlns:a16="http://schemas.microsoft.com/office/drawing/2014/main" id="{F6D3AB01-AFD2-8D4E-8296-7D813B63CE6E}"/>
              </a:ext>
            </a:extLst>
          </p:cNvPr>
          <p:cNvSpPr txBox="1"/>
          <p:nvPr/>
        </p:nvSpPr>
        <p:spPr>
          <a:xfrm>
            <a:off x="932699" y="4627577"/>
            <a:ext cx="5938613" cy="769441"/>
          </a:xfrm>
          <a:prstGeom prst="rect">
            <a:avLst/>
          </a:prstGeom>
          <a:noFill/>
        </p:spPr>
        <p:txBody>
          <a:bodyPr wrap="none" rtlCol="0">
            <a:spAutoFit/>
          </a:bodyPr>
          <a:lstStyle/>
          <a:p>
            <a:pPr marL="342900" indent="-342900">
              <a:buFont typeface="Wingdings" charset="2"/>
              <a:buChar char="§"/>
            </a:pPr>
            <a:r>
              <a:rPr lang="en-US" sz="2200" dirty="0"/>
              <a:t>Count # of +1 and -1 based on dithered signals</a:t>
            </a:r>
          </a:p>
          <a:p>
            <a:pPr marL="342900" indent="-342900">
              <a:buFont typeface="Wingdings" charset="2"/>
              <a:buChar char="§"/>
            </a:pPr>
            <a:r>
              <a:rPr lang="en-US" altLang="ko-KR" sz="2200" dirty="0"/>
              <a:t>Estimate the </a:t>
            </a:r>
            <a:r>
              <a:rPr lang="en-US" sz="2200" dirty="0"/>
              <a:t>likelihood probabilities</a:t>
            </a:r>
          </a:p>
        </p:txBody>
      </p:sp>
      <p:sp>
        <p:nvSpPr>
          <p:cNvPr id="121" name="TextBox 120">
            <a:extLst>
              <a:ext uri="{FF2B5EF4-FFF2-40B4-BE49-F238E27FC236}">
                <a16:creationId xmlns:a16="http://schemas.microsoft.com/office/drawing/2014/main" id="{C2433FEA-AD2C-7D4A-BAEA-516768ED7098}"/>
              </a:ext>
            </a:extLst>
          </p:cNvPr>
          <p:cNvSpPr txBox="1"/>
          <p:nvPr/>
        </p:nvSpPr>
        <p:spPr>
          <a:xfrm>
            <a:off x="420320" y="5280790"/>
            <a:ext cx="2702984" cy="461665"/>
          </a:xfrm>
          <a:prstGeom prst="rect">
            <a:avLst/>
          </a:prstGeom>
          <a:noFill/>
        </p:spPr>
        <p:txBody>
          <a:bodyPr wrap="none" rtlCol="0">
            <a:spAutoFit/>
          </a:bodyPr>
          <a:lstStyle/>
          <a:p>
            <a:pPr marL="457200" indent="-457200">
              <a:buFont typeface="Wingdings" charset="2"/>
              <a:buChar char="q"/>
            </a:pPr>
            <a:r>
              <a:rPr lang="en-US" sz="2400" dirty="0"/>
              <a:t>De-noising stage</a:t>
            </a:r>
          </a:p>
        </p:txBody>
      </p:sp>
      <p:sp>
        <p:nvSpPr>
          <p:cNvPr id="122" name="Rectangle 121">
            <a:extLst>
              <a:ext uri="{FF2B5EF4-FFF2-40B4-BE49-F238E27FC236}">
                <a16:creationId xmlns:a16="http://schemas.microsoft.com/office/drawing/2014/main" id="{E805FA9E-12EF-5045-B62A-DDAFCB78DEC7}"/>
              </a:ext>
            </a:extLst>
          </p:cNvPr>
          <p:cNvSpPr/>
          <p:nvPr/>
        </p:nvSpPr>
        <p:spPr>
          <a:xfrm>
            <a:off x="8325300" y="2337724"/>
            <a:ext cx="3359061" cy="9932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extBox 123">
            <a:extLst>
              <a:ext uri="{FF2B5EF4-FFF2-40B4-BE49-F238E27FC236}">
                <a16:creationId xmlns:a16="http://schemas.microsoft.com/office/drawing/2014/main" id="{4C872157-839B-314E-9161-1B2B2D5A1406}"/>
              </a:ext>
            </a:extLst>
          </p:cNvPr>
          <p:cNvSpPr txBox="1"/>
          <p:nvPr/>
        </p:nvSpPr>
        <p:spPr>
          <a:xfrm>
            <a:off x="941871" y="5706340"/>
            <a:ext cx="5094664" cy="769441"/>
          </a:xfrm>
          <a:prstGeom prst="rect">
            <a:avLst/>
          </a:prstGeom>
          <a:noFill/>
        </p:spPr>
        <p:txBody>
          <a:bodyPr wrap="none" rtlCol="0">
            <a:spAutoFit/>
          </a:bodyPr>
          <a:lstStyle/>
          <a:p>
            <a:pPr marL="342900" indent="-342900">
              <a:buFont typeface="Wingdings" charset="2"/>
              <a:buChar char="§"/>
            </a:pPr>
            <a:r>
              <a:rPr lang="en-US" sz="2200" dirty="0"/>
              <a:t>Use SNR estimates and dithering noise</a:t>
            </a:r>
          </a:p>
          <a:p>
            <a:pPr marL="342900" indent="-342900">
              <a:buFont typeface="Wingdings" charset="2"/>
              <a:buChar char="§"/>
            </a:pPr>
            <a:r>
              <a:rPr lang="en-US" sz="2200" dirty="0"/>
              <a:t>Update the likelihood probabilities</a:t>
            </a:r>
          </a:p>
        </p:txBody>
      </p:sp>
      <p:sp>
        <p:nvSpPr>
          <p:cNvPr id="126" name="Rectangle 125">
            <a:extLst>
              <a:ext uri="{FF2B5EF4-FFF2-40B4-BE49-F238E27FC236}">
                <a16:creationId xmlns:a16="http://schemas.microsoft.com/office/drawing/2014/main" id="{BBD96B5C-0262-D94C-9593-DC75F1A5012C}"/>
              </a:ext>
            </a:extLst>
          </p:cNvPr>
          <p:cNvSpPr/>
          <p:nvPr/>
        </p:nvSpPr>
        <p:spPr>
          <a:xfrm>
            <a:off x="8440849" y="3711664"/>
            <a:ext cx="3005187" cy="2653605"/>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2016BB5-3B73-0349-A311-6EF0A70BB5FC}"/>
              </a:ext>
            </a:extLst>
          </p:cNvPr>
          <p:cNvSpPr txBox="1"/>
          <p:nvPr/>
        </p:nvSpPr>
        <p:spPr>
          <a:xfrm>
            <a:off x="4696102" y="777876"/>
            <a:ext cx="1384674" cy="369332"/>
          </a:xfrm>
          <a:prstGeom prst="rect">
            <a:avLst/>
          </a:prstGeom>
          <a:noFill/>
        </p:spPr>
        <p:txBody>
          <a:bodyPr wrap="none" rtlCol="0">
            <a:spAutoFit/>
          </a:bodyPr>
          <a:lstStyle/>
          <a:p>
            <a:r>
              <a:rPr lang="en-US" dirty="0">
                <a:solidFill>
                  <a:srgbClr val="0000FF"/>
                </a:solidFill>
              </a:rPr>
              <a:t>known to BS</a:t>
            </a:r>
          </a:p>
        </p:txBody>
      </p:sp>
      <p:sp>
        <p:nvSpPr>
          <p:cNvPr id="5" name="Oval 4">
            <a:extLst>
              <a:ext uri="{FF2B5EF4-FFF2-40B4-BE49-F238E27FC236}">
                <a16:creationId xmlns:a16="http://schemas.microsoft.com/office/drawing/2014/main" id="{76B1185F-97A0-9541-88FD-360F6AA73693}"/>
              </a:ext>
            </a:extLst>
          </p:cNvPr>
          <p:cNvSpPr/>
          <p:nvPr/>
        </p:nvSpPr>
        <p:spPr>
          <a:xfrm>
            <a:off x="3919592" y="1082597"/>
            <a:ext cx="488062" cy="488062"/>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6445303-3C50-AEF7-AFB1-05AA17AD09D3}"/>
                  </a:ext>
                </a:extLst>
              </p:cNvPr>
              <p:cNvSpPr txBox="1"/>
              <p:nvPr/>
            </p:nvSpPr>
            <p:spPr>
              <a:xfrm>
                <a:off x="5148470" y="1572681"/>
                <a:ext cx="3475631" cy="384336"/>
              </a:xfrm>
              <a:prstGeom prst="rect">
                <a:avLst/>
              </a:prstGeom>
              <a:noFill/>
            </p:spPr>
            <p:txBody>
              <a:bodyPr wrap="none" rtlCol="0">
                <a:spAutoFit/>
              </a:bodyPr>
              <a:lstStyle/>
              <a:p>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𝜎</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oMath>
                </a14:m>
                <a:r>
                  <a:rPr lang="en-US" dirty="0"/>
                  <a:t> dithering power at </a:t>
                </a:r>
                <a14:m>
                  <m:oMath xmlns:m="http://schemas.openxmlformats.org/officeDocument/2006/math">
                    <m:r>
                      <a:rPr lang="en-US" b="0" i="1" smtClean="0">
                        <a:latin typeface="Cambria Math" panose="02040503050406030204" pitchFamily="18" charset="0"/>
                      </a:rPr>
                      <m:t>𝑖</m:t>
                    </m:r>
                  </m:oMath>
                </a14:m>
                <a:r>
                  <a:rPr lang="en-US" dirty="0" err="1"/>
                  <a:t>th</a:t>
                </a:r>
                <a:r>
                  <a:rPr lang="en-US" dirty="0"/>
                  <a:t> antenna</a:t>
                </a:r>
              </a:p>
            </p:txBody>
          </p:sp>
        </mc:Choice>
        <mc:Fallback xmlns="">
          <p:sp>
            <p:nvSpPr>
              <p:cNvPr id="17" name="TextBox 16">
                <a:extLst>
                  <a:ext uri="{FF2B5EF4-FFF2-40B4-BE49-F238E27FC236}">
                    <a16:creationId xmlns:a16="http://schemas.microsoft.com/office/drawing/2014/main" id="{F6445303-3C50-AEF7-AFB1-05AA17AD09D3}"/>
                  </a:ext>
                </a:extLst>
              </p:cNvPr>
              <p:cNvSpPr txBox="1">
                <a:spLocks noRot="1" noChangeAspect="1" noMove="1" noResize="1" noEditPoints="1" noAdjustHandles="1" noChangeArrowheads="1" noChangeShapeType="1" noTextEdit="1"/>
              </p:cNvSpPr>
              <p:nvPr/>
            </p:nvSpPr>
            <p:spPr>
              <a:xfrm>
                <a:off x="5148470" y="1572681"/>
                <a:ext cx="3475631" cy="384336"/>
              </a:xfrm>
              <a:prstGeom prst="rect">
                <a:avLst/>
              </a:prstGeom>
              <a:blipFill>
                <a:blip r:embed="rId4"/>
                <a:stretch>
                  <a:fillRect t="-3125" b="-18750"/>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8A23867A-8A2F-B244-677E-3E4EE656C62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37286" y="2358090"/>
            <a:ext cx="3009900" cy="952500"/>
          </a:xfrm>
          <a:prstGeom prst="rect">
            <a:avLst/>
          </a:prstGeom>
        </p:spPr>
      </p:pic>
      <p:pic>
        <p:nvPicPr>
          <p:cNvPr id="21" name="Picture 20">
            <a:extLst>
              <a:ext uri="{FF2B5EF4-FFF2-40B4-BE49-F238E27FC236}">
                <a16:creationId xmlns:a16="http://schemas.microsoft.com/office/drawing/2014/main" id="{98A2C8AD-D763-BA9B-EF39-A63CA982DFC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2336" y="3608037"/>
            <a:ext cx="2933700" cy="1600200"/>
          </a:xfrm>
          <a:prstGeom prst="rect">
            <a:avLst/>
          </a:prstGeom>
        </p:spPr>
      </p:pic>
      <p:pic>
        <p:nvPicPr>
          <p:cNvPr id="26" name="Picture 25">
            <a:extLst>
              <a:ext uri="{FF2B5EF4-FFF2-40B4-BE49-F238E27FC236}">
                <a16:creationId xmlns:a16="http://schemas.microsoft.com/office/drawing/2014/main" id="{54AA9318-01DC-4E72-1C2E-202E2DC5CA2D}"/>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34196" y="5450870"/>
            <a:ext cx="2451100" cy="914400"/>
          </a:xfrm>
          <a:prstGeom prst="rect">
            <a:avLst/>
          </a:prstGeom>
        </p:spPr>
      </p:pic>
      <p:sp>
        <p:nvSpPr>
          <p:cNvPr id="28" name="Oval 27">
            <a:extLst>
              <a:ext uri="{FF2B5EF4-FFF2-40B4-BE49-F238E27FC236}">
                <a16:creationId xmlns:a16="http://schemas.microsoft.com/office/drawing/2014/main" id="{E8648334-AC19-09AD-FADD-0253C23CDC3B}"/>
              </a:ext>
            </a:extLst>
          </p:cNvPr>
          <p:cNvSpPr/>
          <p:nvPr/>
        </p:nvSpPr>
        <p:spPr>
          <a:xfrm>
            <a:off x="8512336" y="3834864"/>
            <a:ext cx="488062" cy="488062"/>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A6513F0-00DC-8810-258D-C597EEC5DED2}"/>
              </a:ext>
            </a:extLst>
          </p:cNvPr>
          <p:cNvSpPr/>
          <p:nvPr/>
        </p:nvSpPr>
        <p:spPr>
          <a:xfrm>
            <a:off x="10364408" y="5821808"/>
            <a:ext cx="488062" cy="488062"/>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2D7E5FA7-4C9D-480A-E50D-72B3BD3CA7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6485" y="1615389"/>
            <a:ext cx="3781985" cy="302559"/>
          </a:xfrm>
          <a:prstGeom prst="rect">
            <a:avLst/>
          </a:prstGeom>
        </p:spPr>
      </p:pic>
      <p:pic>
        <p:nvPicPr>
          <p:cNvPr id="16" name="Picture 15" descr="A picture containing diagram, line, plot, slope&#10;&#10;Description automatically generated">
            <a:extLst>
              <a:ext uri="{FF2B5EF4-FFF2-40B4-BE49-F238E27FC236}">
                <a16:creationId xmlns:a16="http://schemas.microsoft.com/office/drawing/2014/main" id="{7FC0C007-73FB-7551-5995-667FF8FCE5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1700" y="2002950"/>
            <a:ext cx="5478434" cy="2310586"/>
          </a:xfrm>
          <a:prstGeom prst="rect">
            <a:avLst/>
          </a:prstGeom>
        </p:spPr>
      </p:pic>
      <p:sp>
        <p:nvSpPr>
          <p:cNvPr id="18" name="TextBox 17">
            <a:extLst>
              <a:ext uri="{FF2B5EF4-FFF2-40B4-BE49-F238E27FC236}">
                <a16:creationId xmlns:a16="http://schemas.microsoft.com/office/drawing/2014/main" id="{8BDDB095-86BD-5E8A-EA7C-421471094BDC}"/>
              </a:ext>
            </a:extLst>
          </p:cNvPr>
          <p:cNvSpPr txBox="1"/>
          <p:nvPr/>
        </p:nvSpPr>
        <p:spPr>
          <a:xfrm>
            <a:off x="3108490" y="6456551"/>
            <a:ext cx="6138155" cy="276999"/>
          </a:xfrm>
          <a:prstGeom prst="rect">
            <a:avLst/>
          </a:prstGeom>
          <a:noFill/>
        </p:spPr>
        <p:txBody>
          <a:bodyPr wrap="none" rtlCol="0">
            <a:spAutoFit/>
          </a:bodyPr>
          <a:lstStyle/>
          <a:p>
            <a:pPr algn="ctr"/>
            <a:r>
              <a:rPr lang="en-US" sz="1200" dirty="0">
                <a:solidFill>
                  <a:schemeClr val="bg1"/>
                </a:solidFill>
              </a:rPr>
              <a:t>Contribution #3: Learning-Based ML Detection for Massive MIMO Systems with One-bit ADCs</a:t>
            </a:r>
          </a:p>
        </p:txBody>
      </p:sp>
    </p:spTree>
    <p:extLst>
      <p:ext uri="{BB962C8B-B14F-4D97-AF65-F5344CB8AC3E}">
        <p14:creationId xmlns:p14="http://schemas.microsoft.com/office/powerpoint/2010/main" val="396111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P spid="121" grpId="0"/>
      <p:bldP spid="122" grpId="0" animBg="1"/>
      <p:bldP spid="124" grpId="0"/>
      <p:bldP spid="126" grpId="0" animBg="1"/>
      <p:bldP spid="28"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BB3F-5C64-2C43-B1AD-111EAC14D13F}"/>
              </a:ext>
            </a:extLst>
          </p:cNvPr>
          <p:cNvSpPr>
            <a:spLocks noGrp="1"/>
          </p:cNvSpPr>
          <p:nvPr>
            <p:ph type="title"/>
          </p:nvPr>
        </p:nvSpPr>
        <p:spPr>
          <a:xfrm>
            <a:off x="406400" y="115887"/>
            <a:ext cx="10437948" cy="549275"/>
          </a:xfrm>
        </p:spPr>
        <p:txBody>
          <a:bodyPr>
            <a:normAutofit/>
          </a:bodyPr>
          <a:lstStyle/>
          <a:p>
            <a:r>
              <a:rPr lang="en-US" sz="2800" dirty="0">
                <a:latin typeface="Gill Sans MT" panose="020B0502020104020203" pitchFamily="34" charset="77"/>
              </a:rPr>
              <a:t>Outline</a:t>
            </a:r>
          </a:p>
        </p:txBody>
      </p:sp>
      <p:sp>
        <p:nvSpPr>
          <p:cNvPr id="4" name="Slide Number Placeholder 3">
            <a:extLst>
              <a:ext uri="{FF2B5EF4-FFF2-40B4-BE49-F238E27FC236}">
                <a16:creationId xmlns:a16="http://schemas.microsoft.com/office/drawing/2014/main" id="{B770381A-DD63-1145-82BA-7F5B81734171}"/>
              </a:ext>
            </a:extLst>
          </p:cNvPr>
          <p:cNvSpPr>
            <a:spLocks noGrp="1"/>
          </p:cNvSpPr>
          <p:nvPr>
            <p:ph type="sldNum" sz="quarter" idx="12"/>
          </p:nvPr>
        </p:nvSpPr>
        <p:spPr/>
        <p:txBody>
          <a:bodyPr/>
          <a:lstStyle/>
          <a:p>
            <a:fld id="{A35B1E83-3AB9-40D0-BD85-A7F15E15F8BD}" type="slidenum">
              <a:rPr lang="en-US" smtClean="0"/>
              <a:pPr/>
              <a:t>2</a:t>
            </a:fld>
            <a:r>
              <a:rPr lang="en-US" sz="1600" dirty="0"/>
              <a:t>/32</a:t>
            </a:r>
          </a:p>
        </p:txBody>
      </p:sp>
      <p:sp>
        <p:nvSpPr>
          <p:cNvPr id="125" name="TextBox 124">
            <a:extLst>
              <a:ext uri="{FF2B5EF4-FFF2-40B4-BE49-F238E27FC236}">
                <a16:creationId xmlns:a16="http://schemas.microsoft.com/office/drawing/2014/main" id="{F0A2697E-B31C-2F4F-8E50-C6CD22CAECB7}"/>
              </a:ext>
            </a:extLst>
          </p:cNvPr>
          <p:cNvSpPr txBox="1"/>
          <p:nvPr/>
        </p:nvSpPr>
        <p:spPr>
          <a:xfrm>
            <a:off x="260623" y="735955"/>
            <a:ext cx="11720467" cy="5386090"/>
          </a:xfrm>
          <a:prstGeom prst="rect">
            <a:avLst/>
          </a:prstGeom>
          <a:noFill/>
        </p:spPr>
        <p:txBody>
          <a:bodyPr wrap="square" rtlCol="0">
            <a:spAutoFit/>
          </a:bodyPr>
          <a:lstStyle/>
          <a:p>
            <a:pPr marL="285750" indent="-285750">
              <a:buFont typeface="Wingdings" pitchFamily="2" charset="2"/>
              <a:buChar char="q"/>
            </a:pPr>
            <a:r>
              <a:rPr lang="en-US" sz="2400" b="1" dirty="0">
                <a:latin typeface="Gill Sans MT" panose="020B0502020104020203" pitchFamily="34" charset="77"/>
              </a:rPr>
              <a:t>Motivation</a:t>
            </a:r>
            <a:endParaRPr lang="en-US" sz="2000" b="1" dirty="0">
              <a:latin typeface="Gill Sans MT" panose="020B0502020104020203" pitchFamily="34" charset="77"/>
            </a:endParaRPr>
          </a:p>
          <a:p>
            <a:pPr marL="285750" indent="-285750">
              <a:buFont typeface="Wingdings" pitchFamily="2" charset="2"/>
              <a:buChar char="q"/>
            </a:pPr>
            <a:endParaRPr lang="en-US" sz="2000" dirty="0">
              <a:latin typeface="Gill Sans MT" panose="020B0502020104020203" pitchFamily="34" charset="77"/>
            </a:endParaRPr>
          </a:p>
          <a:p>
            <a:pPr marL="285750" indent="-285750">
              <a:buFont typeface="Wingdings" pitchFamily="2" charset="2"/>
              <a:buChar char="q"/>
            </a:pPr>
            <a:r>
              <a:rPr lang="en-US" sz="2400" b="1" dirty="0">
                <a:latin typeface="Gill Sans MT" panose="020B0502020104020203" pitchFamily="34" charset="77"/>
              </a:rPr>
              <a:t>Review of Contribution #1: </a:t>
            </a:r>
            <a:r>
              <a:rPr lang="en-US" sz="2000" dirty="0">
                <a:latin typeface="Gill Sans MT" charset="0"/>
                <a:ea typeface="Gill Sans MT" charset="0"/>
                <a:cs typeface="Gill Sans MT" charset="0"/>
              </a:rPr>
              <a:t>Coordinated Beamforming and Power Control for Low-Resolution Systems: Total Power Minimization</a:t>
            </a:r>
          </a:p>
          <a:p>
            <a:pPr marL="285750" indent="-285750">
              <a:buFont typeface="Wingdings" pitchFamily="2" charset="2"/>
              <a:buChar char="q"/>
            </a:pPr>
            <a:endParaRPr lang="en-US" sz="2000" dirty="0">
              <a:latin typeface="Gill Sans MT" panose="020B0502020104020203" pitchFamily="34" charset="77"/>
            </a:endParaRPr>
          </a:p>
          <a:p>
            <a:pPr marL="285750" indent="-285750">
              <a:buFont typeface="Wingdings" pitchFamily="2" charset="2"/>
              <a:buChar char="q"/>
            </a:pPr>
            <a:endParaRPr lang="en-US" sz="2000" dirty="0">
              <a:latin typeface="Gill Sans MT" panose="020B0502020104020203" pitchFamily="34" charset="77"/>
            </a:endParaRPr>
          </a:p>
          <a:p>
            <a:pPr marL="285750" indent="-285750">
              <a:buFont typeface="Wingdings" pitchFamily="2" charset="2"/>
              <a:buChar char="q"/>
            </a:pPr>
            <a:r>
              <a:rPr lang="en-US" sz="2400" b="1" dirty="0">
                <a:latin typeface="Gill Sans MT" panose="020B0502020104020203" pitchFamily="34" charset="77"/>
              </a:rPr>
              <a:t>Contribution #2: </a:t>
            </a:r>
            <a:r>
              <a:rPr lang="en-US" sz="2000" dirty="0">
                <a:latin typeface="Gill Sans MT" panose="020B0502020104020203" pitchFamily="34" charset="77"/>
              </a:rPr>
              <a:t>Coordinated Per-Antenna Maximum Power Minimization for Low-Resolution Systems</a:t>
            </a:r>
          </a:p>
          <a:p>
            <a:pPr marL="285750" indent="-285750">
              <a:buFont typeface="Wingdings" pitchFamily="2" charset="2"/>
              <a:buChar char="q"/>
            </a:pPr>
            <a:endParaRPr lang="en-US" sz="2000" dirty="0">
              <a:latin typeface="Gill Sans MT" panose="020B0502020104020203" pitchFamily="34" charset="77"/>
            </a:endParaRPr>
          </a:p>
          <a:p>
            <a:pPr marL="285750" indent="-285750">
              <a:buFont typeface="Wingdings" pitchFamily="2" charset="2"/>
              <a:buChar char="q"/>
            </a:pPr>
            <a:endParaRPr lang="en-US" sz="2000" dirty="0">
              <a:latin typeface="Gill Sans MT" panose="020B0502020104020203" pitchFamily="34" charset="77"/>
            </a:endParaRPr>
          </a:p>
          <a:p>
            <a:pPr marL="285750" indent="-285750">
              <a:buFont typeface="Wingdings" pitchFamily="2" charset="2"/>
              <a:buChar char="q"/>
            </a:pPr>
            <a:r>
              <a:rPr lang="en-US" sz="2400" b="1" dirty="0">
                <a:latin typeface="Gill Sans MT" panose="020B0502020104020203" pitchFamily="34" charset="77"/>
              </a:rPr>
              <a:t>Contribution #3: </a:t>
            </a:r>
            <a:r>
              <a:rPr lang="en-US" sz="2000" dirty="0">
                <a:latin typeface="Gill Sans MT" panose="020B0502020104020203" pitchFamily="34" charset="77"/>
              </a:rPr>
              <a:t>Learning-Based Maximum Likelihood Detection with One-Bit ADCs</a:t>
            </a:r>
          </a:p>
          <a:p>
            <a:pPr marL="285750" indent="-285750">
              <a:buFont typeface="Wingdings" pitchFamily="2" charset="2"/>
              <a:buChar char="q"/>
            </a:pPr>
            <a:endParaRPr lang="en-US" sz="2000" dirty="0">
              <a:latin typeface="Gill Sans MT" panose="020B0502020104020203" pitchFamily="34" charset="77"/>
            </a:endParaRPr>
          </a:p>
          <a:p>
            <a:pPr marL="285750" indent="-285750">
              <a:buFont typeface="Wingdings" pitchFamily="2" charset="2"/>
              <a:buChar char="q"/>
            </a:pPr>
            <a:endParaRPr lang="en-US" sz="2000" dirty="0">
              <a:latin typeface="Gill Sans MT" panose="020B0502020104020203" pitchFamily="34" charset="77"/>
            </a:endParaRPr>
          </a:p>
          <a:p>
            <a:pPr marL="285750" indent="-285750">
              <a:buFont typeface="Wingdings" pitchFamily="2" charset="2"/>
              <a:buChar char="q"/>
            </a:pPr>
            <a:r>
              <a:rPr lang="en-US" sz="2400" b="1" dirty="0">
                <a:latin typeface="Gill Sans MT" panose="020B0502020104020203" pitchFamily="34" charset="77"/>
              </a:rPr>
              <a:t>Contribution #4: </a:t>
            </a:r>
            <a:r>
              <a:rPr lang="en-US" sz="2000" dirty="0">
                <a:latin typeface="Gill Sans MT" panose="020B0502020104020203" pitchFamily="34" charset="77"/>
              </a:rPr>
              <a:t>Joint Hybrid Beamforming and Power Control Using Deep Reinforcement Learning</a:t>
            </a:r>
          </a:p>
          <a:p>
            <a:pPr marL="285750" indent="-285750">
              <a:buFont typeface="Wingdings" pitchFamily="2" charset="2"/>
              <a:buChar char="q"/>
            </a:pPr>
            <a:endParaRPr lang="en-US" sz="2000" dirty="0">
              <a:latin typeface="Gill Sans MT" panose="020B0502020104020203" pitchFamily="34" charset="77"/>
            </a:endParaRPr>
          </a:p>
          <a:p>
            <a:endParaRPr lang="en-US" sz="2000" dirty="0">
              <a:latin typeface="Gill Sans MT" panose="020B0502020104020203" pitchFamily="34" charset="77"/>
            </a:endParaRPr>
          </a:p>
          <a:p>
            <a:pPr marL="285750" indent="-285750">
              <a:buFont typeface="Wingdings" pitchFamily="2" charset="2"/>
              <a:buChar char="q"/>
            </a:pPr>
            <a:r>
              <a:rPr lang="en-US" sz="2400" b="1" dirty="0">
                <a:latin typeface="Gill Sans MT" panose="020B0502020104020203" pitchFamily="34" charset="77"/>
              </a:rPr>
              <a:t>Conclusion and Future Works</a:t>
            </a:r>
          </a:p>
        </p:txBody>
      </p:sp>
    </p:spTree>
    <p:extLst>
      <p:ext uri="{BB962C8B-B14F-4D97-AF65-F5344CB8AC3E}">
        <p14:creationId xmlns:p14="http://schemas.microsoft.com/office/powerpoint/2010/main" val="305924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8F158F-A58A-CA49-937F-7F3BF2FFFFB7}"/>
              </a:ext>
            </a:extLst>
          </p:cNvPr>
          <p:cNvPicPr>
            <a:picLocks noChangeAspect="1"/>
          </p:cNvPicPr>
          <p:nvPr/>
        </p:nvPicPr>
        <p:blipFill rotWithShape="1">
          <a:blip r:embed="rId3"/>
          <a:srcRect r="63234"/>
          <a:stretch/>
        </p:blipFill>
        <p:spPr>
          <a:xfrm>
            <a:off x="5306106" y="2104373"/>
            <a:ext cx="2199083" cy="3026659"/>
          </a:xfrm>
          <a:prstGeom prst="rect">
            <a:avLst/>
          </a:prstGeom>
        </p:spPr>
      </p:pic>
      <p:sp>
        <p:nvSpPr>
          <p:cNvPr id="2" name="Title 1"/>
          <p:cNvSpPr>
            <a:spLocks noGrp="1"/>
          </p:cNvSpPr>
          <p:nvPr>
            <p:ph type="title"/>
          </p:nvPr>
        </p:nvSpPr>
        <p:spPr/>
        <p:txBody>
          <a:bodyPr>
            <a:normAutofit/>
          </a:bodyPr>
          <a:lstStyle/>
          <a:p>
            <a:r>
              <a:rPr lang="en-US" sz="2800" dirty="0">
                <a:latin typeface="Gill Sans MT" charset="0"/>
                <a:ea typeface="Gill Sans MT" charset="0"/>
                <a:cs typeface="Gill Sans MT" charset="0"/>
              </a:rPr>
              <a:t>SNR Learning</a:t>
            </a:r>
          </a:p>
        </p:txBody>
      </p:sp>
      <p:sp>
        <p:nvSpPr>
          <p:cNvPr id="4" name="Slide Number Placeholder 3"/>
          <p:cNvSpPr>
            <a:spLocks noGrp="1"/>
          </p:cNvSpPr>
          <p:nvPr>
            <p:ph type="sldNum" sz="quarter" idx="12"/>
          </p:nvPr>
        </p:nvSpPr>
        <p:spPr/>
        <p:txBody>
          <a:bodyPr/>
          <a:lstStyle/>
          <a:p>
            <a:fld id="{A35B1E83-3AB9-40D0-BD85-A7F15E15F8BD}" type="slidenum">
              <a:rPr lang="en-US" smtClean="0"/>
              <a:pPr/>
              <a:t>20</a:t>
            </a:fld>
            <a:r>
              <a:rPr lang="en-US" sz="1600" dirty="0"/>
              <a:t>/32</a:t>
            </a:r>
          </a:p>
        </p:txBody>
      </p:sp>
      <p:sp>
        <p:nvSpPr>
          <p:cNvPr id="7" name="TextBox 6"/>
          <p:cNvSpPr txBox="1"/>
          <p:nvPr/>
        </p:nvSpPr>
        <p:spPr>
          <a:xfrm>
            <a:off x="266286" y="1464040"/>
            <a:ext cx="2542684" cy="461665"/>
          </a:xfrm>
          <a:prstGeom prst="rect">
            <a:avLst/>
          </a:prstGeom>
          <a:noFill/>
        </p:spPr>
        <p:txBody>
          <a:bodyPr wrap="none" rtlCol="0">
            <a:spAutoFit/>
          </a:bodyPr>
          <a:lstStyle/>
          <a:p>
            <a:pPr marL="457200" indent="-457200">
              <a:buFont typeface="Wingdings" charset="2"/>
              <a:buChar char="q"/>
            </a:pPr>
            <a:r>
              <a:rPr lang="en-US" sz="2400" dirty="0"/>
              <a:t>Data collection</a:t>
            </a:r>
          </a:p>
        </p:txBody>
      </p:sp>
      <mc:AlternateContent xmlns:mc="http://schemas.openxmlformats.org/markup-compatibility/2006" xmlns:a14="http://schemas.microsoft.com/office/drawing/2010/main">
        <mc:Choice Requires="a14">
          <p:sp>
            <p:nvSpPr>
              <p:cNvPr id="69" name="TextBox 68"/>
              <p:cNvSpPr txBox="1"/>
              <p:nvPr/>
            </p:nvSpPr>
            <p:spPr>
              <a:xfrm>
                <a:off x="490768" y="2035175"/>
                <a:ext cx="5024207" cy="1505348"/>
              </a:xfrm>
              <a:prstGeom prst="rect">
                <a:avLst/>
              </a:prstGeom>
              <a:noFill/>
            </p:spPr>
            <p:txBody>
              <a:bodyPr wrap="square" rtlCol="0">
                <a:spAutoFit/>
              </a:bodyPr>
              <a:lstStyle/>
              <a:p>
                <a:pPr marL="342900" indent="-342900">
                  <a:buFont typeface="Wingdings" charset="2"/>
                  <a:buChar char="§"/>
                </a:pPr>
                <a:r>
                  <a:rPr lang="en-US" sz="2200" dirty="0"/>
                  <a:t>Equivalently thermal noise variance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𝑁</m:t>
                        </m:r>
                      </m:e>
                      <m:sub>
                        <m:r>
                          <a:rPr lang="en-US" sz="2200" b="0" i="1" smtClean="0">
                            <a:latin typeface="Cambria Math" panose="02040503050406030204" pitchFamily="18" charset="0"/>
                          </a:rPr>
                          <m:t>0</m:t>
                        </m:r>
                      </m:sub>
                    </m:sSub>
                  </m:oMath>
                </a14:m>
                <a:endParaRPr lang="en-US" sz="2200" dirty="0"/>
              </a:p>
              <a:p>
                <a:pPr marL="342900" indent="-342900">
                  <a:buFont typeface="Wingdings" charset="2"/>
                  <a:buChar char="§"/>
                </a:pPr>
                <a:r>
                  <a:rPr lang="en-US" sz="2200" dirty="0"/>
                  <a:t>Offline training measures average number of zeros </a:t>
                </a:r>
                <a14:m>
                  <m:oMath xmlns:m="http://schemas.openxmlformats.org/officeDocument/2006/math">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𝑛</m:t>
                        </m:r>
                      </m:e>
                      <m:sub>
                        <m:r>
                          <a:rPr lang="en-US" sz="2200" b="0" i="1" smtClean="0">
                            <a:latin typeface="Cambria Math" panose="02040503050406030204" pitchFamily="18" charset="0"/>
                          </a:rPr>
                          <m:t>𝑗</m:t>
                        </m:r>
                      </m:sub>
                      <m:sup>
                        <m:r>
                          <a:rPr lang="en-US" sz="2200" b="0" i="1" smtClean="0">
                            <a:latin typeface="Cambria Math" panose="02040503050406030204" pitchFamily="18" charset="0"/>
                          </a:rPr>
                          <m:t>0</m:t>
                        </m:r>
                      </m:sup>
                    </m:sSubSup>
                  </m:oMath>
                </a14:m>
                <a:endParaRPr lang="en-US" sz="2200" dirty="0"/>
              </a:p>
              <a:p>
                <a:pPr marL="342900" indent="-342900">
                  <a:buFont typeface="Wingdings" pitchFamily="2" charset="2"/>
                  <a:buChar char="§"/>
                </a:pPr>
                <a:r>
                  <a:rPr lang="en-US" sz="2200" dirty="0"/>
                  <a:t>BS obtains data set of </a:t>
                </a:r>
                <a14:m>
                  <m:oMath xmlns:m="http://schemas.openxmlformats.org/officeDocument/2006/math">
                    <m:d>
                      <m:dPr>
                        <m:ctrlPr>
                          <a:rPr lang="en-US" sz="2200" b="0" i="1" smtClean="0">
                            <a:latin typeface="Cambria Math" panose="02040503050406030204" pitchFamily="18" charset="0"/>
                          </a:rPr>
                        </m:ctrlPr>
                      </m:dPr>
                      <m:e>
                        <m:r>
                          <a:rPr lang="en-US" sz="2200" b="1" i="0" smtClean="0">
                            <a:latin typeface="Cambria Math" panose="02040503050406030204" pitchFamily="18" charset="0"/>
                          </a:rPr>
                          <m:t>𝐲</m:t>
                        </m:r>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𝑗</m:t>
                            </m:r>
                          </m:e>
                        </m:d>
                        <m:r>
                          <a:rPr lang="en-US" sz="2200" b="0" i="1" smtClean="0">
                            <a:latin typeface="Cambria Math" panose="02040503050406030204" pitchFamily="18" charset="0"/>
                          </a:rPr>
                          <m:t>;</m:t>
                        </m:r>
                        <m:r>
                          <a:rPr lang="en-US" sz="2200" b="0" i="1" smtClean="0">
                            <a:latin typeface="Cambria Math" panose="02040503050406030204" pitchFamily="18" charset="0"/>
                          </a:rPr>
                          <m:t>𝛾</m:t>
                        </m:r>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𝑗</m:t>
                            </m:r>
                          </m:e>
                        </m:d>
                        <m:r>
                          <a:rPr lang="en-US" sz="2200" b="0" i="1" smtClean="0">
                            <a:latin typeface="Cambria Math" panose="02040503050406030204" pitchFamily="18" charset="0"/>
                          </a:rPr>
                          <m:t> </m:t>
                        </m:r>
                      </m:e>
                    </m:d>
                  </m:oMath>
                </a14:m>
                <a:endParaRPr lang="en-US" sz="2200" dirty="0"/>
              </a:p>
            </p:txBody>
          </p:sp>
        </mc:Choice>
        <mc:Fallback xmlns="">
          <p:sp>
            <p:nvSpPr>
              <p:cNvPr id="69" name="TextBox 68"/>
              <p:cNvSpPr txBox="1">
                <a:spLocks noRot="1" noChangeAspect="1" noMove="1" noResize="1" noEditPoints="1" noAdjustHandles="1" noChangeArrowheads="1" noChangeShapeType="1" noTextEdit="1"/>
              </p:cNvSpPr>
              <p:nvPr/>
            </p:nvSpPr>
            <p:spPr>
              <a:xfrm>
                <a:off x="490768" y="2035175"/>
                <a:ext cx="5024207" cy="1505348"/>
              </a:xfrm>
              <a:prstGeom prst="rect">
                <a:avLst/>
              </a:prstGeom>
              <a:blipFill>
                <a:blip r:embed="rId4"/>
                <a:stretch>
                  <a:fillRect l="-1259" t="-3361" b="-7563"/>
                </a:stretch>
              </a:blipFill>
            </p:spPr>
            <p:txBody>
              <a:bodyPr/>
              <a:lstStyle/>
              <a:p>
                <a:r>
                  <a:rPr lang="en-US">
                    <a:noFill/>
                  </a:rPr>
                  <a:t> </a:t>
                </a:r>
              </a:p>
            </p:txBody>
          </p:sp>
        </mc:Fallback>
      </mc:AlternateContent>
      <p:sp>
        <p:nvSpPr>
          <p:cNvPr id="115" name="Rectangle 114">
            <a:extLst>
              <a:ext uri="{FF2B5EF4-FFF2-40B4-BE49-F238E27FC236}">
                <a16:creationId xmlns:a16="http://schemas.microsoft.com/office/drawing/2014/main" id="{E8A2C2A7-89B7-1B40-8033-D0A0165B053D}"/>
              </a:ext>
            </a:extLst>
          </p:cNvPr>
          <p:cNvSpPr/>
          <p:nvPr/>
        </p:nvSpPr>
        <p:spPr>
          <a:xfrm>
            <a:off x="5325988" y="1561062"/>
            <a:ext cx="6509691" cy="360417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18D78A97-BD40-754E-A191-982E473D9AE4}"/>
              </a:ext>
            </a:extLst>
          </p:cNvPr>
          <p:cNvSpPr/>
          <p:nvPr/>
        </p:nvSpPr>
        <p:spPr>
          <a:xfrm>
            <a:off x="5334131" y="1552879"/>
            <a:ext cx="6492120" cy="428807"/>
          </a:xfrm>
          <a:prstGeom prst="rect">
            <a:avLst/>
          </a:prstGeom>
          <a:solidFill>
            <a:schemeClr val="accent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C4860907-B5A8-934E-BEB2-6F58603103B6}"/>
              </a:ext>
            </a:extLst>
          </p:cNvPr>
          <p:cNvSpPr txBox="1"/>
          <p:nvPr/>
        </p:nvSpPr>
        <p:spPr>
          <a:xfrm>
            <a:off x="7897830" y="1582577"/>
            <a:ext cx="1611339" cy="369332"/>
          </a:xfrm>
          <a:prstGeom prst="rect">
            <a:avLst/>
          </a:prstGeom>
          <a:noFill/>
        </p:spPr>
        <p:txBody>
          <a:bodyPr wrap="none" rtlCol="0">
            <a:spAutoFit/>
          </a:bodyPr>
          <a:lstStyle/>
          <a:p>
            <a:r>
              <a:rPr lang="en-US" b="1" dirty="0">
                <a:solidFill>
                  <a:schemeClr val="bg1"/>
                </a:solidFill>
              </a:rPr>
              <a:t>SNR learning</a:t>
            </a:r>
          </a:p>
        </p:txBody>
      </p:sp>
      <p:sp>
        <p:nvSpPr>
          <p:cNvPr id="104" name="TextBox 103">
            <a:extLst>
              <a:ext uri="{FF2B5EF4-FFF2-40B4-BE49-F238E27FC236}">
                <a16:creationId xmlns:a16="http://schemas.microsoft.com/office/drawing/2014/main" id="{270924BF-F6EF-CE48-BD79-A3577AEE7FE2}"/>
              </a:ext>
            </a:extLst>
          </p:cNvPr>
          <p:cNvSpPr txBox="1"/>
          <p:nvPr/>
        </p:nvSpPr>
        <p:spPr>
          <a:xfrm>
            <a:off x="266286" y="3856924"/>
            <a:ext cx="1675652" cy="461665"/>
          </a:xfrm>
          <a:prstGeom prst="rect">
            <a:avLst/>
          </a:prstGeom>
          <a:noFill/>
        </p:spPr>
        <p:txBody>
          <a:bodyPr wrap="none" rtlCol="0">
            <a:spAutoFit/>
          </a:bodyPr>
          <a:lstStyle/>
          <a:p>
            <a:pPr marL="457200" indent="-457200">
              <a:buFont typeface="Wingdings" charset="2"/>
              <a:buChar char="q"/>
            </a:pPr>
            <a:r>
              <a:rPr lang="en-US" sz="2400" dirty="0"/>
              <a:t>Mapping</a:t>
            </a:r>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3F7DB88C-A91D-2247-BBA0-67ACD6F25C19}"/>
                  </a:ext>
                </a:extLst>
              </p:cNvPr>
              <p:cNvSpPr txBox="1"/>
              <p:nvPr/>
            </p:nvSpPr>
            <p:spPr>
              <a:xfrm>
                <a:off x="490768" y="4395800"/>
                <a:ext cx="4133824" cy="769441"/>
              </a:xfrm>
              <a:prstGeom prst="rect">
                <a:avLst/>
              </a:prstGeom>
              <a:noFill/>
            </p:spPr>
            <p:txBody>
              <a:bodyPr wrap="none" rtlCol="0">
                <a:spAutoFit/>
              </a:bodyPr>
              <a:lstStyle/>
              <a:p>
                <a:pPr marL="342900" indent="-342900">
                  <a:buFont typeface="Wingdings" charset="2"/>
                  <a:buChar char="§"/>
                </a:pPr>
                <a:r>
                  <a:rPr lang="en-US" sz="2200" dirty="0"/>
                  <a:t>Supervised learning</a:t>
                </a:r>
              </a:p>
              <a:p>
                <a:pPr marL="342900" indent="-342900">
                  <a:buFont typeface="Wingdings" charset="2"/>
                  <a:buChar char="§"/>
                </a:pPr>
                <a:r>
                  <a:rPr lang="en-US" sz="2200" dirty="0"/>
                  <a:t>Provides estimated value of </a:t>
                </a:r>
                <a14:m>
                  <m:oMath xmlns:m="http://schemas.openxmlformats.org/officeDocument/2006/math">
                    <m:sSub>
                      <m:sSubPr>
                        <m:ctrlPr>
                          <a:rPr lang="en-US" sz="2200" b="0" i="1" smtClean="0">
                            <a:latin typeface="Cambria Math" panose="02040503050406030204" pitchFamily="18" charset="0"/>
                          </a:rPr>
                        </m:ctrlPr>
                      </m:sSubPr>
                      <m:e>
                        <m:r>
                          <a:rPr lang="en-US" sz="2200" i="1">
                            <a:latin typeface="Cambria Math" panose="02040503050406030204" pitchFamily="18" charset="0"/>
                          </a:rPr>
                          <m:t>𝑁</m:t>
                        </m:r>
                      </m:e>
                      <m:sub>
                        <m:r>
                          <a:rPr lang="en-US" sz="2200" b="0" i="1" smtClean="0">
                            <a:latin typeface="Cambria Math" panose="02040503050406030204" pitchFamily="18" charset="0"/>
                          </a:rPr>
                          <m:t>0</m:t>
                        </m:r>
                      </m:sub>
                    </m:sSub>
                  </m:oMath>
                </a14:m>
                <a:r>
                  <a:rPr lang="en-US" sz="2200" dirty="0"/>
                  <a:t> </a:t>
                </a:r>
              </a:p>
            </p:txBody>
          </p:sp>
        </mc:Choice>
        <mc:Fallback xmlns="">
          <p:sp>
            <p:nvSpPr>
              <p:cNvPr id="105" name="TextBox 104">
                <a:extLst>
                  <a:ext uri="{FF2B5EF4-FFF2-40B4-BE49-F238E27FC236}">
                    <a16:creationId xmlns:a16="http://schemas.microsoft.com/office/drawing/2014/main" id="{3F7DB88C-A91D-2247-BBA0-67ACD6F25C19}"/>
                  </a:ext>
                </a:extLst>
              </p:cNvPr>
              <p:cNvSpPr txBox="1">
                <a:spLocks noRot="1" noChangeAspect="1" noMove="1" noResize="1" noEditPoints="1" noAdjustHandles="1" noChangeArrowheads="1" noChangeShapeType="1" noTextEdit="1"/>
              </p:cNvSpPr>
              <p:nvPr/>
            </p:nvSpPr>
            <p:spPr>
              <a:xfrm>
                <a:off x="490768" y="4395800"/>
                <a:ext cx="4133824" cy="769441"/>
              </a:xfrm>
              <a:prstGeom prst="rect">
                <a:avLst/>
              </a:prstGeom>
              <a:blipFill>
                <a:blip r:embed="rId5"/>
                <a:stretch>
                  <a:fillRect l="-1529" t="-4918" b="-1639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AD9FEF22-7215-2483-31C4-AE998FDF2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2087" y="2543111"/>
            <a:ext cx="4634163" cy="2374649"/>
          </a:xfrm>
          <a:prstGeom prst="rect">
            <a:avLst/>
          </a:prstGeom>
        </p:spPr>
      </p:pic>
      <p:sp>
        <p:nvSpPr>
          <p:cNvPr id="3" name="TextBox 2">
            <a:extLst>
              <a:ext uri="{FF2B5EF4-FFF2-40B4-BE49-F238E27FC236}">
                <a16:creationId xmlns:a16="http://schemas.microsoft.com/office/drawing/2014/main" id="{FE566949-72BA-267B-C14D-3DDB9168F8D3}"/>
              </a:ext>
            </a:extLst>
          </p:cNvPr>
          <p:cNvSpPr txBox="1"/>
          <p:nvPr/>
        </p:nvSpPr>
        <p:spPr>
          <a:xfrm>
            <a:off x="3108490" y="6456551"/>
            <a:ext cx="6138155" cy="276999"/>
          </a:xfrm>
          <a:prstGeom prst="rect">
            <a:avLst/>
          </a:prstGeom>
          <a:noFill/>
        </p:spPr>
        <p:txBody>
          <a:bodyPr wrap="none" rtlCol="0">
            <a:spAutoFit/>
          </a:bodyPr>
          <a:lstStyle/>
          <a:p>
            <a:pPr algn="ctr"/>
            <a:r>
              <a:rPr lang="en-US" sz="1200" dirty="0">
                <a:solidFill>
                  <a:schemeClr val="bg1"/>
                </a:solidFill>
              </a:rPr>
              <a:t>Contribution #3: Learning-Based ML Detection for Massive MIMO Systems with One-bit ADCs</a:t>
            </a:r>
          </a:p>
        </p:txBody>
      </p:sp>
    </p:spTree>
    <p:extLst>
      <p:ext uri="{BB962C8B-B14F-4D97-AF65-F5344CB8AC3E}">
        <p14:creationId xmlns:p14="http://schemas.microsoft.com/office/powerpoint/2010/main" val="3795736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Gill Sans MT" charset="0"/>
                <a:ea typeface="Gill Sans MT" charset="0"/>
                <a:cs typeface="Gill Sans MT" charset="0"/>
              </a:rPr>
              <a:t>Dither Power Update</a:t>
            </a:r>
          </a:p>
        </p:txBody>
      </p:sp>
      <p:sp>
        <p:nvSpPr>
          <p:cNvPr id="4" name="Slide Number Placeholder 3"/>
          <p:cNvSpPr>
            <a:spLocks noGrp="1"/>
          </p:cNvSpPr>
          <p:nvPr>
            <p:ph type="sldNum" sz="quarter" idx="12"/>
          </p:nvPr>
        </p:nvSpPr>
        <p:spPr/>
        <p:txBody>
          <a:bodyPr/>
          <a:lstStyle/>
          <a:p>
            <a:fld id="{A35B1E83-3AB9-40D0-BD85-A7F15E15F8BD}" type="slidenum">
              <a:rPr lang="en-US" smtClean="0"/>
              <a:pPr/>
              <a:t>21</a:t>
            </a:fld>
            <a:r>
              <a:rPr lang="en-US" sz="1600" dirty="0"/>
              <a:t>/32</a:t>
            </a:r>
          </a:p>
        </p:txBody>
      </p:sp>
      <p:sp>
        <p:nvSpPr>
          <p:cNvPr id="291" name="TextBox 290">
            <a:extLst>
              <a:ext uri="{FF2B5EF4-FFF2-40B4-BE49-F238E27FC236}">
                <a16:creationId xmlns:a16="http://schemas.microsoft.com/office/drawing/2014/main" id="{9988DC17-7D89-2F40-9BE7-6C8646198078}"/>
              </a:ext>
            </a:extLst>
          </p:cNvPr>
          <p:cNvSpPr txBox="1"/>
          <p:nvPr/>
        </p:nvSpPr>
        <p:spPr>
          <a:xfrm>
            <a:off x="339536" y="661530"/>
            <a:ext cx="5065041" cy="461665"/>
          </a:xfrm>
          <a:prstGeom prst="rect">
            <a:avLst/>
          </a:prstGeom>
          <a:noFill/>
        </p:spPr>
        <p:txBody>
          <a:bodyPr wrap="none" rtlCol="0">
            <a:spAutoFit/>
          </a:bodyPr>
          <a:lstStyle/>
          <a:p>
            <a:pPr marL="457200" indent="-457200">
              <a:buFont typeface="Wingdings" charset="2"/>
              <a:buChar char="q"/>
            </a:pPr>
            <a:r>
              <a:rPr lang="en-US" sz="2400" dirty="0"/>
              <a:t>Dithering power is hyperparameter</a:t>
            </a:r>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100EF4BB-96B9-5548-9228-35D6168D0250}"/>
                  </a:ext>
                </a:extLst>
              </p:cNvPr>
              <p:cNvSpPr txBox="1"/>
              <p:nvPr/>
            </p:nvSpPr>
            <p:spPr>
              <a:xfrm>
                <a:off x="492486" y="4070770"/>
                <a:ext cx="6204712" cy="461665"/>
              </a:xfrm>
              <a:prstGeom prst="rect">
                <a:avLst/>
              </a:prstGeom>
              <a:noFill/>
            </p:spPr>
            <p:txBody>
              <a:bodyPr wrap="none" rtlCol="0">
                <a:spAutoFit/>
              </a:bodyPr>
              <a:lstStyle/>
              <a:p>
                <a:pPr marL="457200" indent="-457200">
                  <a:buFont typeface="Wingdings" charset="2"/>
                  <a:buChar char="q"/>
                </a:pPr>
                <a14:m>
                  <m:oMath xmlns:m="http://schemas.openxmlformats.org/officeDocument/2006/math">
                    <m:r>
                      <a:rPr lang="en-US" sz="2400" b="0" i="1" smtClean="0">
                        <a:latin typeface="Cambria Math" panose="02040503050406030204" pitchFamily="18" charset="0"/>
                      </a:rPr>
                      <m:t>𝑁</m:t>
                    </m:r>
                  </m:oMath>
                </a14:m>
                <a:r>
                  <a:rPr lang="en-US" sz="2400" dirty="0"/>
                  <a:t>-step incremental dither-and-learning (</a:t>
                </a:r>
                <a:r>
                  <a:rPr lang="en-US" sz="2400" i="1" dirty="0" err="1"/>
                  <a:t>iDL</a:t>
                </a:r>
                <a:r>
                  <a:rPr lang="en-US" sz="2400" dirty="0"/>
                  <a:t>)</a:t>
                </a:r>
              </a:p>
            </p:txBody>
          </p:sp>
        </mc:Choice>
        <mc:Fallback xmlns="">
          <p:sp>
            <p:nvSpPr>
              <p:cNvPr id="119" name="TextBox 118">
                <a:extLst>
                  <a:ext uri="{FF2B5EF4-FFF2-40B4-BE49-F238E27FC236}">
                    <a16:creationId xmlns:a16="http://schemas.microsoft.com/office/drawing/2014/main" id="{100EF4BB-96B9-5548-9228-35D6168D0250}"/>
                  </a:ext>
                </a:extLst>
              </p:cNvPr>
              <p:cNvSpPr txBox="1">
                <a:spLocks noRot="1" noChangeAspect="1" noMove="1" noResize="1" noEditPoints="1" noAdjustHandles="1" noChangeArrowheads="1" noChangeShapeType="1" noTextEdit="1"/>
              </p:cNvSpPr>
              <p:nvPr/>
            </p:nvSpPr>
            <p:spPr>
              <a:xfrm>
                <a:off x="492486" y="4070770"/>
                <a:ext cx="6204712" cy="461665"/>
              </a:xfrm>
              <a:prstGeom prst="rect">
                <a:avLst/>
              </a:prstGeom>
              <a:blipFill>
                <a:blip r:embed="rId3"/>
                <a:stretch>
                  <a:fillRect l="-1224" t="-10526" b="-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F6D3AB01-AFD2-8D4E-8296-7D813B63CE6E}"/>
                  </a:ext>
                </a:extLst>
              </p:cNvPr>
              <p:cNvSpPr txBox="1"/>
              <p:nvPr/>
            </p:nvSpPr>
            <p:spPr>
              <a:xfrm>
                <a:off x="839681" y="4563673"/>
                <a:ext cx="8156656" cy="1464953"/>
              </a:xfrm>
              <a:prstGeom prst="rect">
                <a:avLst/>
              </a:prstGeom>
              <a:noFill/>
            </p:spPr>
            <p:txBody>
              <a:bodyPr wrap="none" rtlCol="0">
                <a:spAutoFit/>
              </a:bodyPr>
              <a:lstStyle/>
              <a:p>
                <a:pPr marL="342900" indent="-342900">
                  <a:buFont typeface="Wingdings" charset="2"/>
                  <a:buChar char="§"/>
                </a:pPr>
                <a:r>
                  <a:rPr lang="en-US" sz="2200" dirty="0"/>
                  <a:t>Divide each training block into </a:t>
                </a:r>
                <a14:m>
                  <m:oMath xmlns:m="http://schemas.openxmlformats.org/officeDocument/2006/math">
                    <m:r>
                      <a:rPr lang="en-US" sz="2200" b="0" i="1" smtClean="0">
                        <a:latin typeface="Cambria Math" panose="02040503050406030204" pitchFamily="18" charset="0"/>
                      </a:rPr>
                      <m:t>𝑁</m:t>
                    </m:r>
                  </m:oMath>
                </a14:m>
                <a:r>
                  <a:rPr lang="en-US" sz="2200" dirty="0"/>
                  <a:t> sub-blocks</a:t>
                </a:r>
              </a:p>
              <a:p>
                <a:pPr marL="342900" indent="-342900">
                  <a:buFont typeface="Wingdings" charset="2"/>
                  <a:buChar char="§"/>
                </a:pPr>
                <a:r>
                  <a:rPr lang="en-US" sz="2200" dirty="0"/>
                  <a:t>Set </a:t>
                </a:r>
                <a14:m>
                  <m:oMath xmlns:m="http://schemas.openxmlformats.org/officeDocument/2006/math">
                    <m:r>
                      <a:rPr lang="en-US" sz="2200" i="1" smtClean="0">
                        <a:latin typeface="Cambria Math" panose="02040503050406030204" pitchFamily="18" charset="0"/>
                        <a:ea typeface="Cambria Math" panose="02040503050406030204" pitchFamily="18" charset="0"/>
                      </a:rPr>
                      <m:t>𝕀</m:t>
                    </m:r>
                    <m:r>
                      <a:rPr lang="en-US" sz="2200" b="0" i="1" smtClean="0">
                        <a:latin typeface="Cambria Math" panose="02040503050406030204" pitchFamily="18" charset="0"/>
                        <a:ea typeface="Cambria Math" panose="02040503050406030204" pitchFamily="18" charset="0"/>
                      </a:rPr>
                      <m:t>←1</m:t>
                    </m:r>
                  </m:oMath>
                </a14:m>
                <a:r>
                  <a:rPr lang="en-US" sz="2200" dirty="0"/>
                  <a:t> if BS </a:t>
                </a:r>
                <a:r>
                  <a:rPr lang="en-US" sz="2200" b="1" dirty="0"/>
                  <a:t>does not </a:t>
                </a:r>
                <a:r>
                  <a:rPr lang="en-US" sz="2200" dirty="0"/>
                  <a:t>find change in sign at </a:t>
                </a:r>
                <a14:m>
                  <m:oMath xmlns:m="http://schemas.openxmlformats.org/officeDocument/2006/math">
                    <m:r>
                      <a:rPr lang="en-US" sz="2200" i="1" dirty="0">
                        <a:latin typeface="Cambria Math" panose="02040503050406030204" pitchFamily="18" charset="0"/>
                      </a:rPr>
                      <m:t>𝑛</m:t>
                    </m:r>
                  </m:oMath>
                </a14:m>
                <a:r>
                  <a:rPr lang="en-US" sz="2200" dirty="0" err="1"/>
                  <a:t>th</a:t>
                </a:r>
                <a:r>
                  <a:rPr lang="en-US" sz="2200" dirty="0"/>
                  <a:t> sub-block</a:t>
                </a:r>
              </a:p>
              <a:p>
                <a:pPr marL="342900" indent="-342900">
                  <a:buFont typeface="Wingdings" charset="2"/>
                  <a:buChar char="§"/>
                </a:pPr>
                <a:r>
                  <a:rPr lang="en-US" sz="2200" dirty="0"/>
                  <a:t>Set </a:t>
                </a:r>
                <a14:m>
                  <m:oMath xmlns:m="http://schemas.openxmlformats.org/officeDocument/2006/math">
                    <m:r>
                      <a:rPr lang="en-US" sz="2200" i="1">
                        <a:latin typeface="Cambria Math" panose="02040503050406030204" pitchFamily="18" charset="0"/>
                        <a:ea typeface="Cambria Math" panose="02040503050406030204" pitchFamily="18" charset="0"/>
                      </a:rPr>
                      <m:t>𝕀</m:t>
                    </m:r>
                    <m:r>
                      <a:rPr lang="en-US" sz="2200" i="1">
                        <a:latin typeface="Cambria Math" panose="02040503050406030204" pitchFamily="18" charset="0"/>
                        <a:ea typeface="Cambria Math" panose="02040503050406030204" pitchFamily="18" charset="0"/>
                      </a:rPr>
                      <m:t>←0</m:t>
                    </m:r>
                  </m:oMath>
                </a14:m>
                <a:r>
                  <a:rPr lang="en-US" sz="2200" dirty="0"/>
                  <a:t> If BS </a:t>
                </a:r>
                <a:r>
                  <a:rPr lang="en-US" sz="2200" b="1" dirty="0"/>
                  <a:t>does</a:t>
                </a:r>
                <a:r>
                  <a:rPr lang="en-US" sz="2200" dirty="0"/>
                  <a:t> find change in sign at </a:t>
                </a:r>
                <a14:m>
                  <m:oMath xmlns:m="http://schemas.openxmlformats.org/officeDocument/2006/math">
                    <m:r>
                      <a:rPr lang="en-US" sz="2200" i="1" dirty="0" smtClean="0">
                        <a:latin typeface="Cambria Math" panose="02040503050406030204" pitchFamily="18" charset="0"/>
                      </a:rPr>
                      <m:t>𝑛</m:t>
                    </m:r>
                  </m:oMath>
                </a14:m>
                <a:r>
                  <a:rPr lang="en-US" sz="2200" dirty="0" err="1"/>
                  <a:t>th</a:t>
                </a:r>
                <a:r>
                  <a:rPr lang="en-US" sz="2200" dirty="0"/>
                  <a:t> sub-block</a:t>
                </a:r>
              </a:p>
              <a:p>
                <a:pPr marL="342900" indent="-342900">
                  <a:buFont typeface="Wingdings" charset="2"/>
                  <a:buChar char="§"/>
                </a:pPr>
                <a:r>
                  <a:rPr lang="en-US" sz="2200" dirty="0"/>
                  <a:t>BS updates dithering power at the </a:t>
                </a:r>
                <a14:m>
                  <m:oMath xmlns:m="http://schemas.openxmlformats.org/officeDocument/2006/math">
                    <m:r>
                      <a:rPr lang="en-US" sz="2200" i="1" dirty="0" smtClean="0">
                        <a:latin typeface="Cambria Math" panose="02040503050406030204" pitchFamily="18" charset="0"/>
                      </a:rPr>
                      <m:t>𝑖</m:t>
                    </m:r>
                  </m:oMath>
                </a14:m>
                <a:r>
                  <a:rPr lang="en-US" sz="2200" dirty="0" err="1"/>
                  <a:t>th</a:t>
                </a:r>
                <a:r>
                  <a:rPr lang="en-US" sz="2200" dirty="0"/>
                  <a:t> antenna as </a:t>
                </a:r>
                <a14:m>
                  <m:oMath xmlns:m="http://schemas.openxmlformats.org/officeDocument/2006/math">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𝜎</m:t>
                        </m:r>
                      </m:e>
                      <m:sub>
                        <m:r>
                          <a:rPr lang="en-US" sz="2200" b="0" i="1" smtClean="0">
                            <a:latin typeface="Cambria Math" panose="02040503050406030204" pitchFamily="18" charset="0"/>
                          </a:rPr>
                          <m:t>𝑖</m:t>
                        </m:r>
                      </m:sub>
                      <m:sup>
                        <m:r>
                          <a:rPr lang="en-US" sz="2200" b="0" i="1" smtClean="0">
                            <a:latin typeface="Cambria Math" panose="02040503050406030204" pitchFamily="18" charset="0"/>
                          </a:rPr>
                          <m:t>2</m:t>
                        </m:r>
                      </m:sup>
                    </m:sSubSup>
                    <m:r>
                      <a:rPr lang="en-US" sz="2200" b="0" i="1" smtClean="0">
                        <a:latin typeface="Cambria Math" panose="02040503050406030204" pitchFamily="18" charset="0"/>
                      </a:rPr>
                      <m:t>←</m:t>
                    </m:r>
                    <m:sSubSup>
                      <m:sSubSupPr>
                        <m:ctrlPr>
                          <a:rPr lang="en-US" sz="2200" i="1">
                            <a:latin typeface="Cambria Math" panose="02040503050406030204" pitchFamily="18" charset="0"/>
                          </a:rPr>
                        </m:ctrlPr>
                      </m:sSubSupPr>
                      <m:e>
                        <m:r>
                          <a:rPr lang="en-US" sz="2200" i="1">
                            <a:latin typeface="Cambria Math" panose="02040503050406030204" pitchFamily="18" charset="0"/>
                          </a:rPr>
                          <m:t>𝜎</m:t>
                        </m:r>
                      </m:e>
                      <m:sub>
                        <m:r>
                          <a:rPr lang="en-US" sz="2200" i="1">
                            <a:latin typeface="Cambria Math" panose="02040503050406030204" pitchFamily="18" charset="0"/>
                          </a:rPr>
                          <m:t>𝑖</m:t>
                        </m:r>
                      </m:sub>
                      <m:sup>
                        <m:r>
                          <a:rPr lang="en-US" sz="2200" i="1">
                            <a:latin typeface="Cambria Math" panose="02040503050406030204" pitchFamily="18" charset="0"/>
                          </a:rPr>
                          <m:t>2</m:t>
                        </m:r>
                      </m:sup>
                    </m:sSubSup>
                    <m:r>
                      <a:rPr lang="en-US" sz="2200" b="0" i="1" smtClean="0">
                        <a:latin typeface="Cambria Math" panose="02040503050406030204" pitchFamily="18" charset="0"/>
                      </a:rPr>
                      <m:t>+</m:t>
                    </m:r>
                    <m:r>
                      <a:rPr lang="en-US" sz="2200" i="1">
                        <a:latin typeface="Cambria Math" panose="02040503050406030204" pitchFamily="18" charset="0"/>
                        <a:ea typeface="Cambria Math" panose="02040503050406030204" pitchFamily="18" charset="0"/>
                      </a:rPr>
                      <m:t>𝕀</m:t>
                    </m:r>
                    <m:r>
                      <a:rPr lang="en-US" sz="2200" b="0" i="1" smtClean="0">
                        <a:latin typeface="Cambria Math" panose="02040503050406030204" pitchFamily="18" charset="0"/>
                        <a:ea typeface="Cambria Math" panose="02040503050406030204" pitchFamily="18" charset="0"/>
                      </a:rPr>
                      <m:t>∆</m:t>
                    </m:r>
                  </m:oMath>
                </a14:m>
                <a:endParaRPr lang="en-US" sz="2200" dirty="0"/>
              </a:p>
            </p:txBody>
          </p:sp>
        </mc:Choice>
        <mc:Fallback xmlns="">
          <p:sp>
            <p:nvSpPr>
              <p:cNvPr id="120" name="TextBox 119">
                <a:extLst>
                  <a:ext uri="{FF2B5EF4-FFF2-40B4-BE49-F238E27FC236}">
                    <a16:creationId xmlns:a16="http://schemas.microsoft.com/office/drawing/2014/main" id="{F6D3AB01-AFD2-8D4E-8296-7D813B63CE6E}"/>
                  </a:ext>
                </a:extLst>
              </p:cNvPr>
              <p:cNvSpPr txBox="1">
                <a:spLocks noRot="1" noChangeAspect="1" noMove="1" noResize="1" noEditPoints="1" noAdjustHandles="1" noChangeArrowheads="1" noChangeShapeType="1" noTextEdit="1"/>
              </p:cNvSpPr>
              <p:nvPr/>
            </p:nvSpPr>
            <p:spPr>
              <a:xfrm>
                <a:off x="839681" y="4563673"/>
                <a:ext cx="8156656" cy="1464953"/>
              </a:xfrm>
              <a:prstGeom prst="rect">
                <a:avLst/>
              </a:prstGeom>
              <a:blipFill>
                <a:blip r:embed="rId4"/>
                <a:stretch>
                  <a:fillRect l="-933" t="-2586" b="-7759"/>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BB29908-9ABE-26F2-3905-B4D2257CC9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820" y="1988336"/>
            <a:ext cx="5828359" cy="1838708"/>
          </a:xfrm>
          <a:prstGeom prst="rect">
            <a:avLst/>
          </a:prstGeom>
        </p:spPr>
      </p:pic>
      <p:sp>
        <p:nvSpPr>
          <p:cNvPr id="8" name="TextBox 7">
            <a:extLst>
              <a:ext uri="{FF2B5EF4-FFF2-40B4-BE49-F238E27FC236}">
                <a16:creationId xmlns:a16="http://schemas.microsoft.com/office/drawing/2014/main" id="{66FA5C71-EACD-36E6-160F-B5F1D3DC25B0}"/>
              </a:ext>
            </a:extLst>
          </p:cNvPr>
          <p:cNvSpPr txBox="1"/>
          <p:nvPr/>
        </p:nvSpPr>
        <p:spPr>
          <a:xfrm>
            <a:off x="567657" y="1029552"/>
            <a:ext cx="12390678" cy="540469"/>
          </a:xfrm>
          <a:prstGeom prst="rect">
            <a:avLst/>
          </a:prstGeom>
          <a:noFill/>
        </p:spPr>
        <p:txBody>
          <a:bodyPr wrap="square" rtlCol="0">
            <a:spAutoFit/>
          </a:bodyPr>
          <a:lstStyle/>
          <a:p>
            <a:pPr marL="342900" indent="-342900">
              <a:lnSpc>
                <a:spcPct val="150000"/>
              </a:lnSpc>
              <a:buFont typeface="Wingdings" charset="2"/>
              <a:buChar char="§"/>
            </a:pPr>
            <a:r>
              <a:rPr lang="en-US" sz="2200" dirty="0"/>
              <a:t>The BS has to find </a:t>
            </a:r>
            <a:r>
              <a:rPr lang="en-US" sz="2200" b="1" dirty="0"/>
              <a:t>suitable dithering power </a:t>
            </a:r>
            <a:r>
              <a:rPr lang="en-US" sz="2200" dirty="0"/>
              <a:t>based on </a:t>
            </a:r>
            <a:r>
              <a:rPr lang="en-US" altLang="ko-KR" sz="2200" dirty="0"/>
              <a:t>the </a:t>
            </a:r>
            <a:r>
              <a:rPr lang="en-US" sz="2200" dirty="0"/>
              <a:t>behavior of observations</a:t>
            </a:r>
          </a:p>
        </p:txBody>
      </p:sp>
      <p:sp>
        <p:nvSpPr>
          <p:cNvPr id="3" name="TextBox 2">
            <a:extLst>
              <a:ext uri="{FF2B5EF4-FFF2-40B4-BE49-F238E27FC236}">
                <a16:creationId xmlns:a16="http://schemas.microsoft.com/office/drawing/2014/main" id="{9F615A50-675A-297D-3B92-AC1AE7DD5B19}"/>
              </a:ext>
            </a:extLst>
          </p:cNvPr>
          <p:cNvSpPr txBox="1"/>
          <p:nvPr/>
        </p:nvSpPr>
        <p:spPr>
          <a:xfrm>
            <a:off x="3108490" y="6456551"/>
            <a:ext cx="6138155" cy="276999"/>
          </a:xfrm>
          <a:prstGeom prst="rect">
            <a:avLst/>
          </a:prstGeom>
          <a:noFill/>
        </p:spPr>
        <p:txBody>
          <a:bodyPr wrap="none" rtlCol="0">
            <a:spAutoFit/>
          </a:bodyPr>
          <a:lstStyle/>
          <a:p>
            <a:pPr algn="ctr"/>
            <a:r>
              <a:rPr lang="en-US" sz="1200" dirty="0">
                <a:solidFill>
                  <a:schemeClr val="bg1"/>
                </a:solidFill>
              </a:rPr>
              <a:t>Contribution #3: Learning-Based ML Detection for Massive MIMO Systems with One-bit ADCs</a:t>
            </a:r>
          </a:p>
        </p:txBody>
      </p:sp>
    </p:spTree>
    <p:extLst>
      <p:ext uri="{BB962C8B-B14F-4D97-AF65-F5344CB8AC3E}">
        <p14:creationId xmlns:p14="http://schemas.microsoft.com/office/powerpoint/2010/main" val="194150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312234" y="1045071"/>
            <a:ext cx="11597268" cy="5323354"/>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2800" dirty="0">
                <a:latin typeface="Gill Sans MT" charset="0"/>
                <a:ea typeface="Gill Sans MT" charset="0"/>
                <a:cs typeface="Gill Sans MT" charset="0"/>
              </a:rPr>
              <a:t>Simulation Results</a:t>
            </a:r>
          </a:p>
        </p:txBody>
      </p:sp>
      <p:sp>
        <p:nvSpPr>
          <p:cNvPr id="26" name="Rectangle 25"/>
          <p:cNvSpPr/>
          <p:nvPr/>
        </p:nvSpPr>
        <p:spPr>
          <a:xfrm>
            <a:off x="312234" y="766354"/>
            <a:ext cx="11597268" cy="309362"/>
          </a:xfrm>
          <a:prstGeom prst="rect">
            <a:avLst/>
          </a:prstGeom>
          <a:solidFill>
            <a:schemeClr val="accent1">
              <a:lumMod val="75000"/>
            </a:schemeClr>
          </a:solidFill>
          <a:ln w="12700" cmpd="sng">
            <a:noFill/>
          </a:ln>
        </p:spPr>
        <p:txBody>
          <a:bodyPr wrap="square" anchor="ctr">
            <a:noAutofit/>
          </a:bodyPr>
          <a:lstStyle/>
          <a:p>
            <a:pPr algn="ctr"/>
            <a:r>
              <a:rPr lang="en-US" b="1" dirty="0">
                <a:solidFill>
                  <a:schemeClr val="bg1"/>
                </a:solidFill>
              </a:rPr>
              <a:t>Symbol Error Rate vs.  Transmit Power</a:t>
            </a:r>
          </a:p>
        </p:txBody>
      </p:sp>
      <p:sp>
        <p:nvSpPr>
          <p:cNvPr id="10" name="Slide Number Placeholder 3">
            <a:extLst>
              <a:ext uri="{FF2B5EF4-FFF2-40B4-BE49-F238E27FC236}">
                <a16:creationId xmlns:a16="http://schemas.microsoft.com/office/drawing/2014/main" id="{89D5715E-A550-2F6B-0153-C1FAF9873E0D}"/>
              </a:ext>
            </a:extLst>
          </p:cNvPr>
          <p:cNvSpPr>
            <a:spLocks noGrp="1"/>
          </p:cNvSpPr>
          <p:nvPr>
            <p:ph type="sldNum" sz="quarter" idx="12"/>
          </p:nvPr>
        </p:nvSpPr>
        <p:spPr>
          <a:xfrm>
            <a:off x="9237890" y="6427560"/>
            <a:ext cx="2743200" cy="365125"/>
          </a:xfrm>
        </p:spPr>
        <p:txBody>
          <a:bodyPr/>
          <a:lstStyle/>
          <a:p>
            <a:fld id="{A35B1E83-3AB9-40D0-BD85-A7F15E15F8BD}" type="slidenum">
              <a:rPr lang="en-US" smtClean="0"/>
              <a:pPr/>
              <a:t>22</a:t>
            </a:fld>
            <a:r>
              <a:rPr lang="en-US" sz="1600" dirty="0"/>
              <a:t>/32</a:t>
            </a:r>
          </a:p>
        </p:txBody>
      </p:sp>
      <p:sp>
        <p:nvSpPr>
          <p:cNvPr id="4" name="TextBox 3">
            <a:extLst>
              <a:ext uri="{FF2B5EF4-FFF2-40B4-BE49-F238E27FC236}">
                <a16:creationId xmlns:a16="http://schemas.microsoft.com/office/drawing/2014/main" id="{82982038-E3D4-3606-6C8E-E59732A1B4B7}"/>
              </a:ext>
            </a:extLst>
          </p:cNvPr>
          <p:cNvSpPr txBox="1"/>
          <p:nvPr/>
        </p:nvSpPr>
        <p:spPr>
          <a:xfrm>
            <a:off x="3108490" y="6456551"/>
            <a:ext cx="6138155" cy="276999"/>
          </a:xfrm>
          <a:prstGeom prst="rect">
            <a:avLst/>
          </a:prstGeom>
          <a:noFill/>
        </p:spPr>
        <p:txBody>
          <a:bodyPr wrap="none" rtlCol="0">
            <a:spAutoFit/>
          </a:bodyPr>
          <a:lstStyle/>
          <a:p>
            <a:pPr algn="ctr"/>
            <a:r>
              <a:rPr lang="en-US" sz="1200" dirty="0">
                <a:solidFill>
                  <a:schemeClr val="bg1"/>
                </a:solidFill>
              </a:rPr>
              <a:t>Contribution #3: Learning-Based ML Detection for Massive MIMO Systems with One-bit ADCs</a:t>
            </a:r>
          </a:p>
        </p:txBody>
      </p:sp>
      <p:pic>
        <p:nvPicPr>
          <p:cNvPr id="6" name="Picture 5">
            <a:extLst>
              <a:ext uri="{FF2B5EF4-FFF2-40B4-BE49-F238E27FC236}">
                <a16:creationId xmlns:a16="http://schemas.microsoft.com/office/drawing/2014/main" id="{68AC8AE3-D7B1-CF30-ABCA-D0630B559245}"/>
              </a:ext>
            </a:extLst>
          </p:cNvPr>
          <p:cNvPicPr>
            <a:picLocks noChangeAspect="1"/>
          </p:cNvPicPr>
          <p:nvPr/>
        </p:nvPicPr>
        <p:blipFill rotWithShape="1">
          <a:blip r:embed="rId3">
            <a:extLst>
              <a:ext uri="{28A0092B-C50C-407E-A947-70E740481C1C}">
                <a14:useLocalDpi xmlns:a14="http://schemas.microsoft.com/office/drawing/2010/main" val="0"/>
              </a:ext>
            </a:extLst>
          </a:blip>
          <a:srcRect l="1850" t="4260" r="7385" b="862"/>
          <a:stretch/>
        </p:blipFill>
        <p:spPr>
          <a:xfrm>
            <a:off x="6714390" y="1315351"/>
            <a:ext cx="4525058" cy="4190116"/>
          </a:xfrm>
          <a:prstGeom prst="rect">
            <a:avLst/>
          </a:prstGeom>
        </p:spPr>
      </p:pic>
      <p:sp>
        <p:nvSpPr>
          <p:cNvPr id="12" name="Rectangle 11">
            <a:extLst>
              <a:ext uri="{FF2B5EF4-FFF2-40B4-BE49-F238E27FC236}">
                <a16:creationId xmlns:a16="http://schemas.microsoft.com/office/drawing/2014/main" id="{2B63392C-4D95-9F95-3EEE-46EAF30B36E0}"/>
              </a:ext>
            </a:extLst>
          </p:cNvPr>
          <p:cNvSpPr/>
          <p:nvPr/>
        </p:nvSpPr>
        <p:spPr>
          <a:xfrm>
            <a:off x="1188940" y="5668194"/>
            <a:ext cx="4090539" cy="545930"/>
          </a:xfrm>
          <a:prstGeom prst="rect">
            <a:avLst/>
          </a:prstGeom>
          <a:solidFill>
            <a:schemeClr val="accent1"/>
          </a:solidFill>
          <a:ln w="12700" cmpd="sng">
            <a:noFill/>
          </a:ln>
        </p:spPr>
        <p:txBody>
          <a:bodyPr wrap="square" anchor="ctr">
            <a:noAutofit/>
          </a:bodyPr>
          <a:lstStyle/>
          <a:p>
            <a:pPr algn="ctr"/>
            <a:r>
              <a:rPr lang="en-US" altLang="ko-KR" sz="1600" dirty="0">
                <a:solidFill>
                  <a:schemeClr val="bg1"/>
                </a:solidFill>
                <a:latin typeface="Gill Sans MT" panose="020B0502020104020203" pitchFamily="34" charset="0"/>
              </a:rPr>
              <a:t>32</a:t>
            </a:r>
            <a:r>
              <a:rPr lang="ko-KR" altLang="en-US" sz="1600" dirty="0">
                <a:solidFill>
                  <a:schemeClr val="bg1"/>
                </a:solidFill>
                <a:latin typeface="Gill Sans MT" panose="020B0502020104020203" pitchFamily="34" charset="0"/>
              </a:rPr>
              <a:t> </a:t>
            </a:r>
            <a:r>
              <a:rPr lang="en-US" altLang="ko-KR" sz="1600" dirty="0">
                <a:solidFill>
                  <a:schemeClr val="bg1"/>
                </a:solidFill>
                <a:latin typeface="Gill Sans MT" panose="020B0502020104020203" pitchFamily="34" charset="0"/>
              </a:rPr>
              <a:t>antennas, 4</a:t>
            </a:r>
            <a:r>
              <a:rPr lang="en-US" sz="1600" dirty="0">
                <a:solidFill>
                  <a:schemeClr val="bg1"/>
                </a:solidFill>
                <a:latin typeface="Gill Sans MT" panose="020B0502020104020203" pitchFamily="34" charset="0"/>
              </a:rPr>
              <a:t> users per cell, 45 pilots 4-QAM</a:t>
            </a:r>
          </a:p>
        </p:txBody>
      </p:sp>
      <p:sp>
        <p:nvSpPr>
          <p:cNvPr id="13" name="Rectangle 12">
            <a:extLst>
              <a:ext uri="{FF2B5EF4-FFF2-40B4-BE49-F238E27FC236}">
                <a16:creationId xmlns:a16="http://schemas.microsoft.com/office/drawing/2014/main" id="{459F3B66-173A-337B-C959-AC52AEA878FD}"/>
              </a:ext>
            </a:extLst>
          </p:cNvPr>
          <p:cNvSpPr/>
          <p:nvPr/>
        </p:nvSpPr>
        <p:spPr>
          <a:xfrm>
            <a:off x="6931649" y="5668194"/>
            <a:ext cx="4090539" cy="545930"/>
          </a:xfrm>
          <a:prstGeom prst="rect">
            <a:avLst/>
          </a:prstGeom>
          <a:solidFill>
            <a:schemeClr val="accent1"/>
          </a:solidFill>
          <a:ln w="12700" cmpd="sng">
            <a:noFill/>
          </a:ln>
        </p:spPr>
        <p:txBody>
          <a:bodyPr wrap="square" anchor="ctr">
            <a:noAutofit/>
          </a:bodyPr>
          <a:lstStyle/>
          <a:p>
            <a:pPr algn="ctr"/>
            <a:r>
              <a:rPr lang="en-US" altLang="ko-KR" sz="1600" dirty="0">
                <a:solidFill>
                  <a:schemeClr val="bg1"/>
                </a:solidFill>
                <a:latin typeface="Gill Sans MT" panose="020B0502020104020203" pitchFamily="34" charset="0"/>
              </a:rPr>
              <a:t>64</a:t>
            </a:r>
            <a:r>
              <a:rPr lang="ko-KR" altLang="en-US" sz="1600" dirty="0">
                <a:solidFill>
                  <a:schemeClr val="bg1"/>
                </a:solidFill>
                <a:latin typeface="Gill Sans MT" panose="020B0502020104020203" pitchFamily="34" charset="0"/>
              </a:rPr>
              <a:t> </a:t>
            </a:r>
            <a:r>
              <a:rPr lang="en-US" altLang="ko-KR" sz="1600" dirty="0">
                <a:solidFill>
                  <a:schemeClr val="bg1"/>
                </a:solidFill>
                <a:latin typeface="Gill Sans MT" panose="020B0502020104020203" pitchFamily="34" charset="0"/>
              </a:rPr>
              <a:t>antennas, 3</a:t>
            </a:r>
            <a:r>
              <a:rPr lang="en-US" sz="1600" dirty="0">
                <a:solidFill>
                  <a:schemeClr val="bg1"/>
                </a:solidFill>
                <a:latin typeface="Gill Sans MT" panose="020B0502020104020203" pitchFamily="34" charset="0"/>
              </a:rPr>
              <a:t> users per cell, 45 pilots 16-QAM</a:t>
            </a:r>
          </a:p>
        </p:txBody>
      </p:sp>
      <p:pic>
        <p:nvPicPr>
          <p:cNvPr id="3" name="Picture 2">
            <a:extLst>
              <a:ext uri="{FF2B5EF4-FFF2-40B4-BE49-F238E27FC236}">
                <a16:creationId xmlns:a16="http://schemas.microsoft.com/office/drawing/2014/main" id="{F7A15C35-7072-C470-A7D9-9CEDE037FADB}"/>
              </a:ext>
            </a:extLst>
          </p:cNvPr>
          <p:cNvPicPr>
            <a:picLocks noChangeAspect="1"/>
          </p:cNvPicPr>
          <p:nvPr/>
        </p:nvPicPr>
        <p:blipFill rotWithShape="1">
          <a:blip r:embed="rId4">
            <a:extLst>
              <a:ext uri="{28A0092B-C50C-407E-A947-70E740481C1C}">
                <a14:useLocalDpi xmlns:a14="http://schemas.microsoft.com/office/drawing/2010/main" val="0"/>
              </a:ext>
            </a:extLst>
          </a:blip>
          <a:srcRect l="1759" t="3632" r="7268" b="1491"/>
          <a:stretch/>
        </p:blipFill>
        <p:spPr>
          <a:xfrm>
            <a:off x="964778" y="1295665"/>
            <a:ext cx="4535395" cy="4190117"/>
          </a:xfrm>
          <a:prstGeom prst="rect">
            <a:avLst/>
          </a:prstGeom>
        </p:spPr>
      </p:pic>
    </p:spTree>
    <p:extLst>
      <p:ext uri="{BB962C8B-B14F-4D97-AF65-F5344CB8AC3E}">
        <p14:creationId xmlns:p14="http://schemas.microsoft.com/office/powerpoint/2010/main" val="2710755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font, handwriting, number&#10;&#10;Description automatically generated">
            <a:extLst>
              <a:ext uri="{FF2B5EF4-FFF2-40B4-BE49-F238E27FC236}">
                <a16:creationId xmlns:a16="http://schemas.microsoft.com/office/drawing/2014/main" id="{9ADB1760-7409-42A7-7D6B-A1B15E40A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59" y="2000177"/>
            <a:ext cx="3602357" cy="3175507"/>
          </a:xfrm>
          <a:prstGeom prst="rect">
            <a:avLst/>
          </a:prstGeom>
        </p:spPr>
      </p:pic>
      <p:sp>
        <p:nvSpPr>
          <p:cNvPr id="2" name="Title 1"/>
          <p:cNvSpPr>
            <a:spLocks noGrp="1"/>
          </p:cNvSpPr>
          <p:nvPr>
            <p:ph type="title"/>
          </p:nvPr>
        </p:nvSpPr>
        <p:spPr/>
        <p:txBody>
          <a:bodyPr>
            <a:normAutofit/>
          </a:bodyPr>
          <a:lstStyle/>
          <a:p>
            <a:r>
              <a:rPr lang="en-US" sz="2800" dirty="0">
                <a:latin typeface="Gill Sans MT" charset="0"/>
                <a:ea typeface="Gill Sans MT" charset="0"/>
                <a:cs typeface="Gill Sans MT" charset="0"/>
              </a:rPr>
              <a:t>Soft-Metric for Coded Systems</a:t>
            </a:r>
          </a:p>
        </p:txBody>
      </p:sp>
      <p:sp>
        <p:nvSpPr>
          <p:cNvPr id="4" name="Slide Number Placeholder 3"/>
          <p:cNvSpPr>
            <a:spLocks noGrp="1"/>
          </p:cNvSpPr>
          <p:nvPr>
            <p:ph type="sldNum" sz="quarter" idx="12"/>
          </p:nvPr>
        </p:nvSpPr>
        <p:spPr/>
        <p:txBody>
          <a:bodyPr/>
          <a:lstStyle/>
          <a:p>
            <a:fld id="{A35B1E83-3AB9-40D0-BD85-A7F15E15F8BD}" type="slidenum">
              <a:rPr lang="en-US" smtClean="0"/>
              <a:pPr/>
              <a:t>23</a:t>
            </a:fld>
            <a:r>
              <a:rPr lang="en-US" sz="1600" dirty="0"/>
              <a:t>/32</a:t>
            </a:r>
          </a:p>
        </p:txBody>
      </p:sp>
      <mc:AlternateContent xmlns:mc="http://schemas.openxmlformats.org/markup-compatibility/2006" xmlns:a14="http://schemas.microsoft.com/office/drawing/2010/main">
        <mc:Choice Requires="a14">
          <p:sp>
            <p:nvSpPr>
              <p:cNvPr id="7" name="TextBox 6"/>
              <p:cNvSpPr txBox="1"/>
              <p:nvPr/>
            </p:nvSpPr>
            <p:spPr>
              <a:xfrm>
                <a:off x="403403" y="591505"/>
                <a:ext cx="11051359" cy="1200329"/>
              </a:xfrm>
              <a:prstGeom prst="rect">
                <a:avLst/>
              </a:prstGeom>
              <a:noFill/>
            </p:spPr>
            <p:txBody>
              <a:bodyPr wrap="none" rtlCol="0">
                <a:spAutoFit/>
              </a:bodyPr>
              <a:lstStyle/>
              <a:p>
                <a:pPr marL="457200" indent="-457200">
                  <a:buFont typeface="Wingdings" charset="2"/>
                  <a:buChar char="q"/>
                </a:pPr>
                <a:r>
                  <a:rPr lang="en-US" sz="2400" dirty="0"/>
                  <a:t>Log-Likelihood Ratio </a:t>
                </a:r>
                <a14:m>
                  <m:oMath xmlns:m="http://schemas.openxmlformats.org/officeDocument/2006/math">
                    <m:r>
                      <m:rPr>
                        <m:sty m:val="p"/>
                      </m:rPr>
                      <a:rPr lang="en-US" sz="2400" b="0" i="0" smtClean="0">
                        <a:latin typeface="Cambria Math" panose="02040503050406030204" pitchFamily="18" charset="0"/>
                      </a:rPr>
                      <m:t>Λ</m:t>
                    </m:r>
                  </m:oMath>
                </a14:m>
                <a:endParaRPr lang="en-US" sz="2400" dirty="0"/>
              </a:p>
              <a:p>
                <a:pPr marL="914400" lvl="1" indent="-457200">
                  <a:buFont typeface="Arial" panose="020B0604020202020204" pitchFamily="34" charset="0"/>
                  <a:buChar char="•"/>
                </a:pPr>
                <a:r>
                  <a:rPr lang="en-US" sz="2400" dirty="0">
                    <a:ea typeface="Cambria Math" panose="02040503050406030204" pitchFamily="18" charset="0"/>
                  </a:rPr>
                  <a:t>So far, </a:t>
                </a:r>
                <a14:m>
                  <m:oMath xmlns:m="http://schemas.openxmlformats.org/officeDocument/2006/math">
                    <m:r>
                      <a:rPr lang="en-US" sz="2400" i="1">
                        <a:latin typeface="Cambria Math" panose="02040503050406030204" pitchFamily="18" charset="0"/>
                        <a:ea typeface="Cambria Math" panose="02040503050406030204" pitchFamily="18" charset="0"/>
                      </a:rPr>
                      <m:t>ℙ</m:t>
                    </m:r>
                  </m:oMath>
                </a14:m>
                <a:r>
                  <a:rPr lang="en-US" sz="2400" dirty="0"/>
                  <a:t> was used for joint detection of the collection of symbols from users</a:t>
                </a:r>
              </a:p>
              <a:p>
                <a:pPr marL="914400" lvl="1" indent="-457200">
                  <a:buFont typeface="Arial" panose="020B0604020202020204" pitchFamily="34" charset="0"/>
                  <a:buChar char="•"/>
                </a:pPr>
                <a:r>
                  <a:rPr lang="en-US" sz="2400" dirty="0"/>
                  <a:t>However, </a:t>
                </a:r>
                <a14:m>
                  <m:oMath xmlns:m="http://schemas.openxmlformats.org/officeDocument/2006/math">
                    <m:r>
                      <m:rPr>
                        <m:sty m:val="p"/>
                      </m:rPr>
                      <a:rPr lang="en-US" sz="2400" b="0" i="0" smtClean="0">
                        <a:latin typeface="Cambria Math" panose="02040503050406030204" pitchFamily="18" charset="0"/>
                      </a:rPr>
                      <m:t>Λ</m:t>
                    </m:r>
                  </m:oMath>
                </a14:m>
                <a:r>
                  <a:rPr lang="en-US" sz="2400" dirty="0"/>
                  <a:t> is defined for each single binary bit of user to enable coded systems</a:t>
                </a:r>
              </a:p>
            </p:txBody>
          </p:sp>
        </mc:Choice>
        <mc:Fallback xmlns="">
          <p:sp>
            <p:nvSpPr>
              <p:cNvPr id="7" name="TextBox 6"/>
              <p:cNvSpPr txBox="1">
                <a:spLocks noRot="1" noChangeAspect="1" noMove="1" noResize="1" noEditPoints="1" noAdjustHandles="1" noChangeArrowheads="1" noChangeShapeType="1" noTextEdit="1"/>
              </p:cNvSpPr>
              <p:nvPr/>
            </p:nvSpPr>
            <p:spPr>
              <a:xfrm>
                <a:off x="403403" y="591505"/>
                <a:ext cx="11051359" cy="1200329"/>
              </a:xfrm>
              <a:prstGeom prst="rect">
                <a:avLst/>
              </a:prstGeom>
              <a:blipFill>
                <a:blip r:embed="rId4"/>
                <a:stretch>
                  <a:fillRect l="-689" t="-4167" b="-10417"/>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5BA5991E-55FF-2742-B2E1-DFACA58E35CB}"/>
              </a:ext>
            </a:extLst>
          </p:cNvPr>
          <p:cNvSpPr txBox="1"/>
          <p:nvPr/>
        </p:nvSpPr>
        <p:spPr>
          <a:xfrm>
            <a:off x="2072874" y="2255083"/>
            <a:ext cx="65" cy="276999"/>
          </a:xfrm>
          <a:prstGeom prst="rect">
            <a:avLst/>
          </a:prstGeom>
          <a:noFill/>
        </p:spPr>
        <p:txBody>
          <a:bodyPr wrap="none" lIns="0" tIns="0" rIns="0" bIns="0" rtlCol="0">
            <a:spAutoFit/>
          </a:bodyPr>
          <a:lstStyle/>
          <a:p>
            <a:endParaRPr lang="en-US" dirty="0"/>
          </a:p>
        </p:txBody>
      </p:sp>
      <p:sp>
        <p:nvSpPr>
          <p:cNvPr id="6" name="Oval 5">
            <a:extLst>
              <a:ext uri="{FF2B5EF4-FFF2-40B4-BE49-F238E27FC236}">
                <a16:creationId xmlns:a16="http://schemas.microsoft.com/office/drawing/2014/main" id="{566ED06A-39CA-044A-8EBF-F6C4A4C75C2A}"/>
              </a:ext>
            </a:extLst>
          </p:cNvPr>
          <p:cNvSpPr/>
          <p:nvPr/>
        </p:nvSpPr>
        <p:spPr>
          <a:xfrm>
            <a:off x="1753459" y="4365669"/>
            <a:ext cx="373488" cy="373488"/>
          </a:xfrm>
          <a:prstGeom prst="ellipse">
            <a:avLst/>
          </a:prstGeom>
          <a:noFill/>
          <a:ln w="28575">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DE7256E-AF06-7840-B574-C29F80751AFF}"/>
              </a:ext>
            </a:extLst>
          </p:cNvPr>
          <p:cNvSpPr/>
          <p:nvPr/>
        </p:nvSpPr>
        <p:spPr>
          <a:xfrm>
            <a:off x="1750898" y="4802196"/>
            <a:ext cx="373488" cy="37348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332CFC0-80C9-BF4B-8990-75612C50EA46}"/>
                  </a:ext>
                </a:extLst>
              </p:cNvPr>
              <p:cNvSpPr txBox="1"/>
              <p:nvPr/>
            </p:nvSpPr>
            <p:spPr>
              <a:xfrm>
                <a:off x="2678454" y="5122716"/>
                <a:ext cx="3180679" cy="646331"/>
              </a:xfrm>
              <a:prstGeom prst="rect">
                <a:avLst/>
              </a:prstGeom>
              <a:noFill/>
            </p:spPr>
            <p:txBody>
              <a:bodyPr wrap="none" rtlCol="0">
                <a:spAutoFit/>
              </a:bodyPr>
              <a:lstStyle/>
              <a:p>
                <a:r>
                  <a:rPr lang="en-US" dirty="0"/>
                  <a:t>Subgroup of symbol vectors </a:t>
                </a:r>
              </a:p>
              <a:p>
                <a:r>
                  <a:rPr lang="en-US" dirty="0"/>
                  <a:t>whose </a:t>
                </a:r>
                <a14:m>
                  <m:oMath xmlns:m="http://schemas.openxmlformats.org/officeDocument/2006/math">
                    <m:r>
                      <a:rPr lang="en-US" b="1" i="1" smtClean="0">
                        <a:latin typeface="Cambria Math" panose="02040503050406030204" pitchFamily="18" charset="0"/>
                      </a:rPr>
                      <m:t>ℓ</m:t>
                    </m:r>
                  </m:oMath>
                </a14:m>
                <a:r>
                  <a:rPr lang="en-US" b="1" dirty="0"/>
                  <a:t>th bit of </a:t>
                </a:r>
                <a14:m>
                  <m:oMath xmlns:m="http://schemas.openxmlformats.org/officeDocument/2006/math">
                    <m:r>
                      <a:rPr lang="en-US" b="1" i="1" smtClean="0">
                        <a:latin typeface="Cambria Math" panose="02040503050406030204" pitchFamily="18" charset="0"/>
                      </a:rPr>
                      <m:t>𝒖</m:t>
                    </m:r>
                  </m:oMath>
                </a14:m>
                <a:r>
                  <a:rPr lang="en-US" b="1" dirty="0" err="1"/>
                  <a:t>th</a:t>
                </a:r>
                <a:r>
                  <a:rPr lang="en-US" b="1" dirty="0"/>
                  <a:t> user</a:t>
                </a:r>
                <a:r>
                  <a:rPr lang="en-US" dirty="0"/>
                  <a:t> is 0</a:t>
                </a:r>
              </a:p>
            </p:txBody>
          </p:sp>
        </mc:Choice>
        <mc:Fallback xmlns="">
          <p:sp>
            <p:nvSpPr>
              <p:cNvPr id="9" name="TextBox 8">
                <a:extLst>
                  <a:ext uri="{FF2B5EF4-FFF2-40B4-BE49-F238E27FC236}">
                    <a16:creationId xmlns:a16="http://schemas.microsoft.com/office/drawing/2014/main" id="{F332CFC0-80C9-BF4B-8990-75612C50EA46}"/>
                  </a:ext>
                </a:extLst>
              </p:cNvPr>
              <p:cNvSpPr txBox="1">
                <a:spLocks noRot="1" noChangeAspect="1" noMove="1" noResize="1" noEditPoints="1" noAdjustHandles="1" noChangeArrowheads="1" noChangeShapeType="1" noTextEdit="1"/>
              </p:cNvSpPr>
              <p:nvPr/>
            </p:nvSpPr>
            <p:spPr>
              <a:xfrm>
                <a:off x="2678454" y="5122716"/>
                <a:ext cx="3180679" cy="646331"/>
              </a:xfrm>
              <a:prstGeom prst="rect">
                <a:avLst/>
              </a:prstGeom>
              <a:blipFill>
                <a:blip r:embed="rId5"/>
                <a:stretch>
                  <a:fillRect l="-1587" t="-3846" r="-794"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43A014F-C31A-744D-BA28-3FC1D9A3067E}"/>
                  </a:ext>
                </a:extLst>
              </p:cNvPr>
              <p:cNvSpPr txBox="1"/>
              <p:nvPr/>
            </p:nvSpPr>
            <p:spPr>
              <a:xfrm>
                <a:off x="329181" y="5794157"/>
                <a:ext cx="3180679" cy="646331"/>
              </a:xfrm>
              <a:prstGeom prst="rect">
                <a:avLst/>
              </a:prstGeom>
              <a:noFill/>
            </p:spPr>
            <p:txBody>
              <a:bodyPr wrap="none" rtlCol="0">
                <a:spAutoFit/>
              </a:bodyPr>
              <a:lstStyle/>
              <a:p>
                <a:r>
                  <a:rPr lang="en-US" dirty="0"/>
                  <a:t>Subgroup of symbol vectors </a:t>
                </a:r>
              </a:p>
              <a:p>
                <a:r>
                  <a:rPr lang="en-US" dirty="0"/>
                  <a:t>whose </a:t>
                </a:r>
                <a14:m>
                  <m:oMath xmlns:m="http://schemas.openxmlformats.org/officeDocument/2006/math">
                    <m:r>
                      <a:rPr lang="en-US" b="1" i="1" smtClean="0">
                        <a:latin typeface="Cambria Math" panose="02040503050406030204" pitchFamily="18" charset="0"/>
                      </a:rPr>
                      <m:t>ℓ</m:t>
                    </m:r>
                  </m:oMath>
                </a14:m>
                <a:r>
                  <a:rPr lang="en-US" b="1" dirty="0"/>
                  <a:t>th bit of </a:t>
                </a:r>
                <a14:m>
                  <m:oMath xmlns:m="http://schemas.openxmlformats.org/officeDocument/2006/math">
                    <m:r>
                      <a:rPr lang="en-US" b="1" i="1" smtClean="0">
                        <a:latin typeface="Cambria Math" panose="02040503050406030204" pitchFamily="18" charset="0"/>
                      </a:rPr>
                      <m:t>𝒖</m:t>
                    </m:r>
                  </m:oMath>
                </a14:m>
                <a:r>
                  <a:rPr lang="en-US" b="1" dirty="0" err="1"/>
                  <a:t>th</a:t>
                </a:r>
                <a:r>
                  <a:rPr lang="en-US" b="1" dirty="0"/>
                  <a:t> user</a:t>
                </a:r>
                <a:r>
                  <a:rPr lang="en-US" dirty="0"/>
                  <a:t> is 1</a:t>
                </a:r>
              </a:p>
            </p:txBody>
          </p:sp>
        </mc:Choice>
        <mc:Fallback xmlns="">
          <p:sp>
            <p:nvSpPr>
              <p:cNvPr id="22" name="TextBox 21">
                <a:extLst>
                  <a:ext uri="{FF2B5EF4-FFF2-40B4-BE49-F238E27FC236}">
                    <a16:creationId xmlns:a16="http://schemas.microsoft.com/office/drawing/2014/main" id="{E43A014F-C31A-744D-BA28-3FC1D9A3067E}"/>
                  </a:ext>
                </a:extLst>
              </p:cNvPr>
              <p:cNvSpPr txBox="1">
                <a:spLocks noRot="1" noChangeAspect="1" noMove="1" noResize="1" noEditPoints="1" noAdjustHandles="1" noChangeArrowheads="1" noChangeShapeType="1" noTextEdit="1"/>
              </p:cNvSpPr>
              <p:nvPr/>
            </p:nvSpPr>
            <p:spPr>
              <a:xfrm>
                <a:off x="329181" y="5794157"/>
                <a:ext cx="3180679" cy="646331"/>
              </a:xfrm>
              <a:prstGeom prst="rect">
                <a:avLst/>
              </a:prstGeom>
              <a:blipFill>
                <a:blip r:embed="rId6"/>
                <a:stretch>
                  <a:fillRect l="-1190" t="-3846" r="-397" b="-13462"/>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23EF60ED-A28C-6F40-9E86-73C777875704}"/>
              </a:ext>
            </a:extLst>
          </p:cNvPr>
          <p:cNvCxnSpPr>
            <a:cxnSpLocks/>
            <a:stCxn id="6" idx="6"/>
            <a:endCxn id="9" idx="0"/>
          </p:cNvCxnSpPr>
          <p:nvPr/>
        </p:nvCxnSpPr>
        <p:spPr>
          <a:xfrm>
            <a:off x="2126947" y="4552413"/>
            <a:ext cx="2141847" cy="570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8E4C404-C664-6E48-A11A-83FD03379F54}"/>
              </a:ext>
            </a:extLst>
          </p:cNvPr>
          <p:cNvCxnSpPr>
            <a:cxnSpLocks/>
            <a:stCxn id="18" idx="4"/>
            <a:endCxn id="22" idx="0"/>
          </p:cNvCxnSpPr>
          <p:nvPr/>
        </p:nvCxnSpPr>
        <p:spPr>
          <a:xfrm flipH="1">
            <a:off x="1919521" y="5175684"/>
            <a:ext cx="18121" cy="618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95383FC4-943D-2C82-F9F5-7F6EBFEE8353}"/>
              </a:ext>
            </a:extLst>
          </p:cNvPr>
          <p:cNvGrpSpPr/>
          <p:nvPr/>
        </p:nvGrpSpPr>
        <p:grpSpPr>
          <a:xfrm>
            <a:off x="6036180" y="1855778"/>
            <a:ext cx="5418582" cy="4535126"/>
            <a:chOff x="429751" y="750125"/>
            <a:chExt cx="5418582" cy="4535126"/>
          </a:xfrm>
        </p:grpSpPr>
        <p:sp>
          <p:nvSpPr>
            <p:cNvPr id="49" name="Rectangle 48">
              <a:extLst>
                <a:ext uri="{FF2B5EF4-FFF2-40B4-BE49-F238E27FC236}">
                  <a16:creationId xmlns:a16="http://schemas.microsoft.com/office/drawing/2014/main" id="{2148AB8B-EDBF-1AEB-0019-922735E8FE58}"/>
                </a:ext>
              </a:extLst>
            </p:cNvPr>
            <p:cNvSpPr/>
            <p:nvPr/>
          </p:nvSpPr>
          <p:spPr>
            <a:xfrm>
              <a:off x="429751" y="1051758"/>
              <a:ext cx="5418582" cy="4233493"/>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58F9744-44A1-33E4-96B2-8D6D83A43472}"/>
                </a:ext>
              </a:extLst>
            </p:cNvPr>
            <p:cNvSpPr/>
            <p:nvPr/>
          </p:nvSpPr>
          <p:spPr>
            <a:xfrm>
              <a:off x="429752" y="750125"/>
              <a:ext cx="5418580" cy="295245"/>
            </a:xfrm>
            <a:prstGeom prst="rect">
              <a:avLst/>
            </a:prstGeom>
            <a:solidFill>
              <a:schemeClr val="accent1">
                <a:lumMod val="75000"/>
              </a:schemeClr>
            </a:solidFill>
            <a:ln w="12700" cmpd="sng">
              <a:noFill/>
            </a:ln>
          </p:spPr>
          <p:txBody>
            <a:bodyPr wrap="square" anchor="ctr">
              <a:noAutofit/>
            </a:bodyPr>
            <a:lstStyle/>
            <a:p>
              <a:pPr algn="ctr"/>
              <a:r>
                <a:rPr lang="en-US" b="1" dirty="0">
                  <a:solidFill>
                    <a:schemeClr val="bg1"/>
                  </a:solidFill>
                </a:rPr>
                <a:t>Frame Error Rate vs.  Transmit Power</a:t>
              </a:r>
            </a:p>
          </p:txBody>
        </p: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410BAC03-39BF-FAC6-FC79-EFAF3422C549}"/>
                    </a:ext>
                  </a:extLst>
                </p:cNvPr>
                <p:cNvSpPr/>
                <p:nvPr/>
              </p:nvSpPr>
              <p:spPr>
                <a:xfrm>
                  <a:off x="652717" y="4403776"/>
                  <a:ext cx="4972650" cy="766165"/>
                </a:xfrm>
                <a:prstGeom prst="rect">
                  <a:avLst/>
                </a:prstGeom>
                <a:solidFill>
                  <a:schemeClr val="accent1">
                    <a:lumMod val="60000"/>
                    <a:lumOff val="40000"/>
                  </a:schemeClr>
                </a:solidFill>
                <a:ln w="12700" cmpd="sng">
                  <a:noFill/>
                </a:ln>
              </p:spPr>
              <p:txBody>
                <a:bodyPr wrap="square" anchor="ctr">
                  <a:noAutofit/>
                </a:bodyPr>
                <a:lstStyle/>
                <a:p>
                  <a:pPr algn="ctr">
                    <a:lnSpc>
                      <a:spcPct val="150000"/>
                    </a:lnSpc>
                  </a:pPr>
                  <a:r>
                    <a:rPr lang="en-US" sz="1600" dirty="0">
                      <a:solidFill>
                        <a:schemeClr val="tx1"/>
                      </a:solidFill>
                      <a:latin typeface="Gill Sans MT" panose="020B0502020104020203" pitchFamily="34" charset="0"/>
                    </a:rPr>
                    <a:t>32 BS antennas, 4 users, 4-QAM, </a:t>
                  </a: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𝑁</m:t>
                          </m:r>
                        </m:e>
                        <m:sub>
                          <m:r>
                            <a:rPr lang="en-US" sz="1600" b="0" i="1" smtClean="0">
                              <a:solidFill>
                                <a:schemeClr val="tx1"/>
                              </a:solidFill>
                              <a:latin typeface="Cambria Math" panose="02040503050406030204" pitchFamily="18" charset="0"/>
                            </a:rPr>
                            <m:t>𝑡𝑟</m:t>
                          </m:r>
                        </m:sub>
                      </m:sSub>
                      <m:r>
                        <a:rPr lang="en-US" sz="1600" b="0" i="1" smtClean="0">
                          <a:solidFill>
                            <a:schemeClr val="tx1"/>
                          </a:solidFill>
                          <a:latin typeface="Cambria Math" panose="02040503050406030204" pitchFamily="18" charset="0"/>
                        </a:rPr>
                        <m:t>=30</m:t>
                      </m:r>
                    </m:oMath>
                  </a14:m>
                  <a:r>
                    <a:rPr lang="en-US" sz="1600" dirty="0">
                      <a:solidFill>
                        <a:schemeClr val="tx1"/>
                      </a:solidFill>
                      <a:latin typeface="Gill Sans MT" panose="020B0502020104020203" pitchFamily="34" charset="0"/>
                    </a:rPr>
                    <a:t>, Rayleigh fading</a:t>
                  </a:r>
                </a:p>
                <a:p>
                  <a:pPr algn="ctr">
                    <a:lnSpc>
                      <a:spcPct val="150000"/>
                    </a:lnSpc>
                  </a:pPr>
                  <a:r>
                    <a:rPr lang="en-US" sz="1600" dirty="0">
                      <a:solidFill>
                        <a:schemeClr val="tx1"/>
                      </a:solidFill>
                      <a:latin typeface="Gill Sans MT" panose="020B0502020104020203" pitchFamily="34" charset="0"/>
                    </a:rPr>
                    <a:t>(Channel Coding) Rate-1/2 Polar code </a:t>
                  </a:r>
                  <a14:m>
                    <m:oMath xmlns:m="http://schemas.openxmlformats.org/officeDocument/2006/math">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𝜅</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𝜂</m:t>
                          </m:r>
                        </m:e>
                      </m:d>
                      <m:r>
                        <a:rPr lang="en-US" sz="1600" b="0" i="1" smtClean="0">
                          <a:solidFill>
                            <a:schemeClr val="tx1"/>
                          </a:solidFill>
                          <a:latin typeface="Cambria Math" panose="02040503050406030204" pitchFamily="18" charset="0"/>
                        </a:rPr>
                        <m:t>=</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64,128</m:t>
                          </m:r>
                        </m:e>
                      </m:d>
                    </m:oMath>
                  </a14:m>
                  <a:r>
                    <a:rPr lang="en-US" sz="1600" dirty="0">
                      <a:solidFill>
                        <a:schemeClr val="tx1"/>
                      </a:solidFill>
                      <a:latin typeface="Gill Sans MT" panose="020B0502020104020203" pitchFamily="34" charset="0"/>
                    </a:rPr>
                    <a:t> </a:t>
                  </a:r>
                </a:p>
              </p:txBody>
            </p:sp>
          </mc:Choice>
          <mc:Fallback xmlns="">
            <p:sp>
              <p:nvSpPr>
                <p:cNvPr id="51" name="Rectangle 50">
                  <a:extLst>
                    <a:ext uri="{FF2B5EF4-FFF2-40B4-BE49-F238E27FC236}">
                      <a16:creationId xmlns:a16="http://schemas.microsoft.com/office/drawing/2014/main" id="{410BAC03-39BF-FAC6-FC79-EFAF3422C549}"/>
                    </a:ext>
                  </a:extLst>
                </p:cNvPr>
                <p:cNvSpPr>
                  <a:spLocks noRot="1" noChangeAspect="1" noMove="1" noResize="1" noEditPoints="1" noAdjustHandles="1" noChangeArrowheads="1" noChangeShapeType="1" noTextEdit="1"/>
                </p:cNvSpPr>
                <p:nvPr/>
              </p:nvSpPr>
              <p:spPr>
                <a:xfrm>
                  <a:off x="652717" y="4403776"/>
                  <a:ext cx="4972650" cy="766165"/>
                </a:xfrm>
                <a:prstGeom prst="rect">
                  <a:avLst/>
                </a:prstGeom>
                <a:blipFill>
                  <a:blip r:embed="rId13"/>
                  <a:stretch>
                    <a:fillRect l="-510" r="-510" b="-11475"/>
                  </a:stretch>
                </a:blipFill>
                <a:ln w="12700" cmpd="sng">
                  <a:noFill/>
                </a:ln>
              </p:spPr>
              <p:txBody>
                <a:bodyPr/>
                <a:lstStyle/>
                <a:p>
                  <a:r>
                    <a:rPr lang="en-US">
                      <a:noFill/>
                    </a:rPr>
                    <a:t> </a:t>
                  </a:r>
                </a:p>
              </p:txBody>
            </p:sp>
          </mc:Fallback>
        </mc:AlternateContent>
        <p:pic>
          <p:nvPicPr>
            <p:cNvPr id="52" name="Picture 51">
              <a:extLst>
                <a:ext uri="{FF2B5EF4-FFF2-40B4-BE49-F238E27FC236}">
                  <a16:creationId xmlns:a16="http://schemas.microsoft.com/office/drawing/2014/main" id="{83258F05-720A-9943-8C6B-F7C39E02364A}"/>
                </a:ext>
              </a:extLst>
            </p:cNvPr>
            <p:cNvPicPr>
              <a:picLocks noChangeAspect="1"/>
            </p:cNvPicPr>
            <p:nvPr/>
          </p:nvPicPr>
          <p:blipFill rotWithShape="1">
            <a:blip r:embed="rId14">
              <a:extLst>
                <a:ext uri="{28A0092B-C50C-407E-A947-70E740481C1C}">
                  <a14:useLocalDpi xmlns:a14="http://schemas.microsoft.com/office/drawing/2010/main" val="0"/>
                </a:ext>
              </a:extLst>
            </a:blip>
            <a:srcRect l="949" t="3904" r="6509"/>
            <a:stretch/>
          </p:blipFill>
          <p:spPr>
            <a:xfrm>
              <a:off x="1397572" y="1128541"/>
              <a:ext cx="3482940" cy="3203857"/>
            </a:xfrm>
            <a:prstGeom prst="rect">
              <a:avLst/>
            </a:prstGeom>
          </p:spPr>
        </p:pic>
      </p:grpSp>
      <p:sp>
        <p:nvSpPr>
          <p:cNvPr id="53" name="TextBox 52">
            <a:extLst>
              <a:ext uri="{FF2B5EF4-FFF2-40B4-BE49-F238E27FC236}">
                <a16:creationId xmlns:a16="http://schemas.microsoft.com/office/drawing/2014/main" id="{6AFEE4D1-D605-8F6D-D6DA-464974413EDD}"/>
              </a:ext>
            </a:extLst>
          </p:cNvPr>
          <p:cNvSpPr txBox="1"/>
          <p:nvPr/>
        </p:nvSpPr>
        <p:spPr>
          <a:xfrm>
            <a:off x="3108490" y="6456551"/>
            <a:ext cx="6138155" cy="276999"/>
          </a:xfrm>
          <a:prstGeom prst="rect">
            <a:avLst/>
          </a:prstGeom>
          <a:noFill/>
        </p:spPr>
        <p:txBody>
          <a:bodyPr wrap="none" rtlCol="0">
            <a:spAutoFit/>
          </a:bodyPr>
          <a:lstStyle/>
          <a:p>
            <a:pPr algn="ctr"/>
            <a:r>
              <a:rPr lang="en-US" sz="1200" dirty="0">
                <a:solidFill>
                  <a:schemeClr val="bg1"/>
                </a:solidFill>
              </a:rPr>
              <a:t>Contribution #3: Learning-Based ML Detection for Massive MIMO Systems with One-bit ADCs</a:t>
            </a:r>
          </a:p>
        </p:txBody>
      </p:sp>
    </p:spTree>
    <p:extLst>
      <p:ext uri="{BB962C8B-B14F-4D97-AF65-F5344CB8AC3E}">
        <p14:creationId xmlns:p14="http://schemas.microsoft.com/office/powerpoint/2010/main" val="184447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5B1E83-3AB9-40D0-BD85-A7F15E15F8BD}" type="slidenum">
              <a:rPr lang="en-US" smtClean="0"/>
              <a:pPr/>
              <a:t>24</a:t>
            </a:fld>
            <a:r>
              <a:rPr lang="en-US" sz="1600" dirty="0"/>
              <a:t>/32</a:t>
            </a:r>
          </a:p>
        </p:txBody>
      </p:sp>
      <p:sp>
        <p:nvSpPr>
          <p:cNvPr id="12" name="Title 1">
            <a:extLst>
              <a:ext uri="{FF2B5EF4-FFF2-40B4-BE49-F238E27FC236}">
                <a16:creationId xmlns:a16="http://schemas.microsoft.com/office/drawing/2014/main" id="{B261ACC0-6B41-1CC1-F361-22BF1C25F563}"/>
              </a:ext>
            </a:extLst>
          </p:cNvPr>
          <p:cNvSpPr>
            <a:spLocks noGrp="1"/>
          </p:cNvSpPr>
          <p:nvPr>
            <p:ph type="title"/>
          </p:nvPr>
        </p:nvSpPr>
        <p:spPr>
          <a:xfrm>
            <a:off x="406400" y="115887"/>
            <a:ext cx="10437948" cy="549275"/>
          </a:xfrm>
        </p:spPr>
        <p:txBody>
          <a:bodyPr>
            <a:normAutofit/>
          </a:bodyPr>
          <a:lstStyle/>
          <a:p>
            <a:r>
              <a:rPr lang="en-US" sz="2800" dirty="0">
                <a:latin typeface="Gill Sans MT" panose="020B0502020104020203" pitchFamily="34" charset="77"/>
              </a:rPr>
              <a:t>Summary</a:t>
            </a:r>
          </a:p>
        </p:txBody>
      </p:sp>
      <p:sp>
        <p:nvSpPr>
          <p:cNvPr id="2" name="Rectangle 1">
            <a:extLst>
              <a:ext uri="{FF2B5EF4-FFF2-40B4-BE49-F238E27FC236}">
                <a16:creationId xmlns:a16="http://schemas.microsoft.com/office/drawing/2014/main" id="{E7499A1F-85C6-0C6D-7762-BA25EAED4F3A}"/>
              </a:ext>
            </a:extLst>
          </p:cNvPr>
          <p:cNvSpPr/>
          <p:nvPr/>
        </p:nvSpPr>
        <p:spPr>
          <a:xfrm>
            <a:off x="312234" y="1094767"/>
            <a:ext cx="6535827" cy="233423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0AB01C7-1E4A-0026-F122-90DC90856E08}"/>
              </a:ext>
            </a:extLst>
          </p:cNvPr>
          <p:cNvSpPr/>
          <p:nvPr/>
        </p:nvSpPr>
        <p:spPr>
          <a:xfrm>
            <a:off x="312234" y="785404"/>
            <a:ext cx="6535827" cy="309361"/>
          </a:xfrm>
          <a:prstGeom prst="rect">
            <a:avLst/>
          </a:prstGeom>
          <a:solidFill>
            <a:schemeClr val="accent4"/>
          </a:solidFill>
          <a:ln w="12700" cmpd="sng">
            <a:noFill/>
          </a:ln>
        </p:spPr>
        <p:txBody>
          <a:bodyPr wrap="square" anchor="ctr">
            <a:noAutofit/>
          </a:bodyPr>
          <a:lstStyle/>
          <a:p>
            <a:pPr algn="ctr"/>
            <a:r>
              <a:rPr lang="en-US" b="1" dirty="0">
                <a:solidFill>
                  <a:schemeClr val="bg1"/>
                </a:solidFill>
              </a:rPr>
              <a:t>Learning-based Data Detection with One-bit ADCs</a:t>
            </a:r>
          </a:p>
        </p:txBody>
      </p:sp>
      <p:sp>
        <p:nvSpPr>
          <p:cNvPr id="5" name="TextBox 4">
            <a:extLst>
              <a:ext uri="{FF2B5EF4-FFF2-40B4-BE49-F238E27FC236}">
                <a16:creationId xmlns:a16="http://schemas.microsoft.com/office/drawing/2014/main" id="{9CD00ABF-5FCF-E5E6-FEB2-CB335D924A92}"/>
              </a:ext>
            </a:extLst>
          </p:cNvPr>
          <p:cNvSpPr txBox="1"/>
          <p:nvPr/>
        </p:nvSpPr>
        <p:spPr>
          <a:xfrm>
            <a:off x="503022" y="1579349"/>
            <a:ext cx="6154249" cy="1287468"/>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In high SNR, one-bit observations produce same output</a:t>
            </a:r>
          </a:p>
          <a:p>
            <a:pPr marL="285750" indent="-285750">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Inaccurate channel estimation with one-bit observations</a:t>
            </a:r>
          </a:p>
          <a:p>
            <a:pPr marL="285750" indent="-285750">
              <a:lnSpc>
                <a:spcPct val="150000"/>
              </a:lnSpc>
              <a:buFont typeface="Arial" panose="020B0604020202020204" pitchFamily="34" charset="0"/>
              <a:buChar char="•"/>
            </a:pPr>
            <a:endParaRPr lang="en-US" sz="1800" dirty="0">
              <a:solidFill>
                <a:srgbClr val="00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6A98F58-0C3D-F778-44DB-78800F13D931}"/>
              </a:ext>
            </a:extLst>
          </p:cNvPr>
          <p:cNvSpPr/>
          <p:nvPr/>
        </p:nvSpPr>
        <p:spPr>
          <a:xfrm>
            <a:off x="312234" y="3909070"/>
            <a:ext cx="5698148" cy="233423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329F1E-031A-84F7-A7B1-6536CAB8FA02}"/>
              </a:ext>
            </a:extLst>
          </p:cNvPr>
          <p:cNvSpPr/>
          <p:nvPr/>
        </p:nvSpPr>
        <p:spPr>
          <a:xfrm>
            <a:off x="312234" y="3599707"/>
            <a:ext cx="5698148" cy="309361"/>
          </a:xfrm>
          <a:prstGeom prst="rect">
            <a:avLst/>
          </a:prstGeom>
          <a:solidFill>
            <a:schemeClr val="accent4"/>
          </a:solidFill>
          <a:ln w="12700" cmpd="sng">
            <a:noFill/>
          </a:ln>
        </p:spPr>
        <p:txBody>
          <a:bodyPr wrap="square" anchor="ctr">
            <a:noAutofit/>
          </a:bodyPr>
          <a:lstStyle/>
          <a:p>
            <a:pPr algn="ctr"/>
            <a:r>
              <a:rPr lang="en-US" altLang="ko-KR" b="1" dirty="0">
                <a:solidFill>
                  <a:schemeClr val="bg1"/>
                </a:solidFill>
              </a:rPr>
              <a:t>Objective</a:t>
            </a:r>
            <a:endParaRPr lang="en-US" b="1" dirty="0">
              <a:solidFill>
                <a:schemeClr val="bg1"/>
              </a:solidFill>
            </a:endParaRPr>
          </a:p>
        </p:txBody>
      </p:sp>
      <p:sp>
        <p:nvSpPr>
          <p:cNvPr id="10" name="TextBox 9">
            <a:extLst>
              <a:ext uri="{FF2B5EF4-FFF2-40B4-BE49-F238E27FC236}">
                <a16:creationId xmlns:a16="http://schemas.microsoft.com/office/drawing/2014/main" id="{E4108786-75B2-48AC-F2A0-87D16D83A409}"/>
              </a:ext>
            </a:extLst>
          </p:cNvPr>
          <p:cNvSpPr txBox="1"/>
          <p:nvPr/>
        </p:nvSpPr>
        <p:spPr>
          <a:xfrm>
            <a:off x="149532" y="4563700"/>
            <a:ext cx="5917915" cy="871970"/>
          </a:xfrm>
          <a:prstGeom prst="rect">
            <a:avLst/>
          </a:prstGeom>
          <a:noFill/>
        </p:spPr>
        <p:txBody>
          <a:bodyPr wrap="square" rtlCol="0">
            <a:spAutoFit/>
          </a:bodyPr>
          <a:lstStyle/>
          <a:p>
            <a:pPr marL="914400" lvl="1" indent="-457200">
              <a:lnSpc>
                <a:spcPct val="150000"/>
              </a:lnSpc>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Avoid zero-valued likelihood probability</a:t>
            </a:r>
          </a:p>
          <a:p>
            <a:pPr marL="914400" lvl="1" indent="-457200">
              <a:lnSpc>
                <a:spcPct val="150000"/>
              </a:lnSpc>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A</a:t>
            </a:r>
            <a:r>
              <a:rPr lang="en-US" sz="1800" dirty="0">
                <a:solidFill>
                  <a:srgbClr val="000000"/>
                </a:solidFill>
                <a:latin typeface="Arial" panose="020B0604020202020204" pitchFamily="34" charset="0"/>
                <a:cs typeface="Arial" panose="020B0604020202020204" pitchFamily="34" charset="0"/>
              </a:rPr>
              <a:t>cceptable amount of training</a:t>
            </a:r>
          </a:p>
        </p:txBody>
      </p:sp>
      <p:sp>
        <p:nvSpPr>
          <p:cNvPr id="11" name="Rectangle 10">
            <a:extLst>
              <a:ext uri="{FF2B5EF4-FFF2-40B4-BE49-F238E27FC236}">
                <a16:creationId xmlns:a16="http://schemas.microsoft.com/office/drawing/2014/main" id="{E2887CD9-BCD7-74A0-F631-B488654B6D4D}"/>
              </a:ext>
            </a:extLst>
          </p:cNvPr>
          <p:cNvSpPr/>
          <p:nvPr/>
        </p:nvSpPr>
        <p:spPr>
          <a:xfrm>
            <a:off x="6181618" y="3907821"/>
            <a:ext cx="5698148" cy="233423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435DC9-19ED-C297-6BF4-BA88A7230F42}"/>
              </a:ext>
            </a:extLst>
          </p:cNvPr>
          <p:cNvSpPr/>
          <p:nvPr/>
        </p:nvSpPr>
        <p:spPr>
          <a:xfrm>
            <a:off x="6181618" y="3598458"/>
            <a:ext cx="5698148" cy="309361"/>
          </a:xfrm>
          <a:prstGeom prst="rect">
            <a:avLst/>
          </a:prstGeom>
          <a:solidFill>
            <a:schemeClr val="accent4"/>
          </a:solidFill>
          <a:ln w="12700" cmpd="sng">
            <a:noFill/>
          </a:ln>
        </p:spPr>
        <p:txBody>
          <a:bodyPr wrap="square" anchor="ctr">
            <a:noAutofit/>
          </a:bodyPr>
          <a:lstStyle/>
          <a:p>
            <a:pPr algn="ctr"/>
            <a:r>
              <a:rPr lang="en-US" altLang="ko-KR" b="1" dirty="0">
                <a:solidFill>
                  <a:schemeClr val="bg1"/>
                </a:solidFill>
              </a:rPr>
              <a:t>Approach</a:t>
            </a:r>
            <a:endParaRPr lang="en-US" b="1" dirty="0">
              <a:solidFill>
                <a:schemeClr val="bg1"/>
              </a:solidFill>
            </a:endParaRPr>
          </a:p>
        </p:txBody>
      </p:sp>
      <p:sp>
        <p:nvSpPr>
          <p:cNvPr id="16" name="TextBox 15">
            <a:extLst>
              <a:ext uri="{FF2B5EF4-FFF2-40B4-BE49-F238E27FC236}">
                <a16:creationId xmlns:a16="http://schemas.microsoft.com/office/drawing/2014/main" id="{CEEDAE94-2794-4072-047A-EC66503986F0}"/>
              </a:ext>
            </a:extLst>
          </p:cNvPr>
          <p:cNvSpPr txBox="1"/>
          <p:nvPr/>
        </p:nvSpPr>
        <p:spPr>
          <a:xfrm>
            <a:off x="5783022" y="4083633"/>
            <a:ext cx="6126480" cy="2120965"/>
          </a:xfrm>
          <a:prstGeom prst="rect">
            <a:avLst/>
          </a:prstGeom>
          <a:noFill/>
        </p:spPr>
        <p:txBody>
          <a:bodyPr wrap="square" rtlCol="0">
            <a:spAutoFit/>
          </a:bodyPr>
          <a:lstStyle/>
          <a:p>
            <a:pPr marL="740664" lvl="1" indent="-283464">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Add artificial randomness (dithering) to capture sign changes</a:t>
            </a:r>
          </a:p>
          <a:p>
            <a:pPr marL="740664" lvl="1" indent="-283464">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Remove added dithering noise via de-noising stage</a:t>
            </a:r>
          </a:p>
          <a:p>
            <a:pPr marL="740664" lvl="1" indent="-283464">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Use deep neural network to estimate SNR</a:t>
            </a:r>
          </a:p>
          <a:p>
            <a:pPr marL="285750" indent="-285750">
              <a:lnSpc>
                <a:spcPct val="150000"/>
              </a:lnSpc>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2F77A4D8-7218-C005-59FB-37754DE29FEA}"/>
              </a:ext>
            </a:extLst>
          </p:cNvPr>
          <p:cNvSpPr txBox="1"/>
          <p:nvPr/>
        </p:nvSpPr>
        <p:spPr>
          <a:xfrm>
            <a:off x="3108490" y="6456551"/>
            <a:ext cx="6138155" cy="276999"/>
          </a:xfrm>
          <a:prstGeom prst="rect">
            <a:avLst/>
          </a:prstGeom>
          <a:noFill/>
        </p:spPr>
        <p:txBody>
          <a:bodyPr wrap="none" rtlCol="0">
            <a:spAutoFit/>
          </a:bodyPr>
          <a:lstStyle/>
          <a:p>
            <a:pPr algn="ctr"/>
            <a:r>
              <a:rPr lang="en-US" sz="1200" dirty="0">
                <a:solidFill>
                  <a:schemeClr val="bg1"/>
                </a:solidFill>
              </a:rPr>
              <a:t>Contribution #3: Learning-Based ML Detection for Massive MIMO Systems with One-bit ADCs</a:t>
            </a:r>
          </a:p>
        </p:txBody>
      </p:sp>
      <p:sp>
        <p:nvSpPr>
          <p:cNvPr id="7" name="Rounded Rectangle 6">
            <a:extLst>
              <a:ext uri="{FF2B5EF4-FFF2-40B4-BE49-F238E27FC236}">
                <a16:creationId xmlns:a16="http://schemas.microsoft.com/office/drawing/2014/main" id="{FAEC4720-0013-B8C1-D799-088F1923CA89}"/>
              </a:ext>
            </a:extLst>
          </p:cNvPr>
          <p:cNvSpPr/>
          <p:nvPr/>
        </p:nvSpPr>
        <p:spPr>
          <a:xfrm>
            <a:off x="7418627" y="877401"/>
            <a:ext cx="4270550" cy="2456149"/>
          </a:xfrm>
          <a:prstGeom prst="roundRect">
            <a:avLst>
              <a:gd name="adj" fmla="val 555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9F7A10D0-E2F2-ED39-38CF-98838461A3E5}"/>
              </a:ext>
            </a:extLst>
          </p:cNvPr>
          <p:cNvCxnSpPr>
            <a:cxnSpLocks/>
            <a:stCxn id="28" idx="0"/>
          </p:cNvCxnSpPr>
          <p:nvPr/>
        </p:nvCxnSpPr>
        <p:spPr>
          <a:xfrm flipV="1">
            <a:off x="8058116" y="2082550"/>
            <a:ext cx="1966790" cy="477361"/>
          </a:xfrm>
          <a:prstGeom prst="straightConnector1">
            <a:avLst/>
          </a:prstGeom>
          <a:ln w="19050">
            <a:solidFill>
              <a:srgbClr val="FF685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D596158-9447-918F-77FB-9FE01782469F}"/>
              </a:ext>
            </a:extLst>
          </p:cNvPr>
          <p:cNvCxnSpPr>
            <a:cxnSpLocks/>
            <a:stCxn id="30" idx="0"/>
          </p:cNvCxnSpPr>
          <p:nvPr/>
        </p:nvCxnSpPr>
        <p:spPr>
          <a:xfrm flipH="1" flipV="1">
            <a:off x="10399684" y="2079404"/>
            <a:ext cx="693600" cy="263844"/>
          </a:xfrm>
          <a:prstGeom prst="straightConnector1">
            <a:avLst/>
          </a:prstGeom>
          <a:ln w="19050">
            <a:solidFill>
              <a:srgbClr val="FF685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EE475BE-BE13-7DBD-6E19-11F56FB411DC}"/>
              </a:ext>
            </a:extLst>
          </p:cNvPr>
          <p:cNvCxnSpPr>
            <a:cxnSpLocks/>
            <a:stCxn id="29" idx="0"/>
          </p:cNvCxnSpPr>
          <p:nvPr/>
        </p:nvCxnSpPr>
        <p:spPr>
          <a:xfrm flipV="1">
            <a:off x="9518321" y="2184676"/>
            <a:ext cx="521774" cy="591524"/>
          </a:xfrm>
          <a:prstGeom prst="straightConnector1">
            <a:avLst/>
          </a:prstGeom>
          <a:ln w="19050">
            <a:solidFill>
              <a:srgbClr val="FF685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40305B1-AF79-B3A5-93FB-8E4986D45361}"/>
              </a:ext>
            </a:extLst>
          </p:cNvPr>
          <p:cNvCxnSpPr>
            <a:cxnSpLocks/>
            <a:stCxn id="31" idx="0"/>
            <a:endCxn id="20" idx="2"/>
          </p:cNvCxnSpPr>
          <p:nvPr/>
        </p:nvCxnSpPr>
        <p:spPr>
          <a:xfrm flipH="1" flipV="1">
            <a:off x="10193759" y="1714571"/>
            <a:ext cx="1" cy="261218"/>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F3CE042-8AD2-A580-0BA5-ED6A3C88EAE4}"/>
                  </a:ext>
                </a:extLst>
              </p:cNvPr>
              <p:cNvSpPr txBox="1"/>
              <p:nvPr/>
            </p:nvSpPr>
            <p:spPr>
              <a:xfrm>
                <a:off x="9618890" y="1406794"/>
                <a:ext cx="114973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b="0" i="1" smtClean="0">
                              <a:latin typeface="Cambria Math" panose="02040503050406030204" pitchFamily="18" charset="0"/>
                            </a:rPr>
                          </m:ctrlPr>
                        </m:sSupPr>
                        <m:e>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−1,+1</m:t>
                              </m:r>
                            </m:e>
                          </m:d>
                        </m:e>
                        <m:sup>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𝑟</m:t>
                              </m:r>
                            </m:sub>
                          </m:sSub>
                        </m:sup>
                      </m:sSup>
                    </m:oMath>
                  </m:oMathPara>
                </a14:m>
                <a:endParaRPr lang="en-US" sz="1400" dirty="0"/>
              </a:p>
            </p:txBody>
          </p:sp>
        </mc:Choice>
        <mc:Fallback xmlns="">
          <p:sp>
            <p:nvSpPr>
              <p:cNvPr id="20" name="TextBox 19">
                <a:extLst>
                  <a:ext uri="{FF2B5EF4-FFF2-40B4-BE49-F238E27FC236}">
                    <a16:creationId xmlns:a16="http://schemas.microsoft.com/office/drawing/2014/main" id="{DF3CE042-8AD2-A580-0BA5-ED6A3C88EAE4}"/>
                  </a:ext>
                </a:extLst>
              </p:cNvPr>
              <p:cNvSpPr txBox="1">
                <a:spLocks noRot="1" noChangeAspect="1" noMove="1" noResize="1" noEditPoints="1" noAdjustHandles="1" noChangeArrowheads="1" noChangeShapeType="1" noTextEdit="1"/>
              </p:cNvSpPr>
              <p:nvPr/>
            </p:nvSpPr>
            <p:spPr>
              <a:xfrm>
                <a:off x="9618890" y="1406794"/>
                <a:ext cx="1149738"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61E9B37-D147-B6DC-A76B-8543CA57496B}"/>
                  </a:ext>
                </a:extLst>
              </p:cNvPr>
              <p:cNvSpPr txBox="1"/>
              <p:nvPr/>
            </p:nvSpPr>
            <p:spPr>
              <a:xfrm>
                <a:off x="8073754" y="2540138"/>
                <a:ext cx="42229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𝑠</m:t>
                          </m:r>
                        </m:e>
                        <m:sub>
                          <m:r>
                            <a:rPr lang="en-US" sz="1600" b="0" i="1" smtClean="0">
                              <a:latin typeface="Cambria Math" panose="02040503050406030204" pitchFamily="18" charset="0"/>
                            </a:rPr>
                            <m:t>1</m:t>
                          </m:r>
                        </m:sub>
                      </m:sSub>
                    </m:oMath>
                  </m:oMathPara>
                </a14:m>
                <a:endParaRPr lang="en-US" sz="1600" dirty="0"/>
              </a:p>
            </p:txBody>
          </p:sp>
        </mc:Choice>
        <mc:Fallback xmlns="">
          <p:sp>
            <p:nvSpPr>
              <p:cNvPr id="21" name="TextBox 20">
                <a:extLst>
                  <a:ext uri="{FF2B5EF4-FFF2-40B4-BE49-F238E27FC236}">
                    <a16:creationId xmlns:a16="http://schemas.microsoft.com/office/drawing/2014/main" id="{861E9B37-D147-B6DC-A76B-8543CA57496B}"/>
                  </a:ext>
                </a:extLst>
              </p:cNvPr>
              <p:cNvSpPr txBox="1">
                <a:spLocks noRot="1" noChangeAspect="1" noMove="1" noResize="1" noEditPoints="1" noAdjustHandles="1" noChangeArrowheads="1" noChangeShapeType="1" noTextEdit="1"/>
              </p:cNvSpPr>
              <p:nvPr/>
            </p:nvSpPr>
            <p:spPr>
              <a:xfrm>
                <a:off x="8073754" y="2540138"/>
                <a:ext cx="422295"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F29B900-913A-CD9C-2AFF-5B798B02F100}"/>
                  </a:ext>
                </a:extLst>
              </p:cNvPr>
              <p:cNvSpPr txBox="1"/>
              <p:nvPr/>
            </p:nvSpPr>
            <p:spPr>
              <a:xfrm>
                <a:off x="9520183" y="2745826"/>
                <a:ext cx="42704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𝑠</m:t>
                          </m:r>
                        </m:e>
                        <m:sub>
                          <m:r>
                            <a:rPr lang="en-US" sz="1600" b="0" i="1" smtClean="0">
                              <a:latin typeface="Cambria Math" panose="02040503050406030204" pitchFamily="18" charset="0"/>
                            </a:rPr>
                            <m:t>2</m:t>
                          </m:r>
                        </m:sub>
                      </m:sSub>
                    </m:oMath>
                  </m:oMathPara>
                </a14:m>
                <a:endParaRPr lang="en-US" sz="1600" dirty="0"/>
              </a:p>
            </p:txBody>
          </p:sp>
        </mc:Choice>
        <mc:Fallback xmlns="">
          <p:sp>
            <p:nvSpPr>
              <p:cNvPr id="22" name="TextBox 21">
                <a:extLst>
                  <a:ext uri="{FF2B5EF4-FFF2-40B4-BE49-F238E27FC236}">
                    <a16:creationId xmlns:a16="http://schemas.microsoft.com/office/drawing/2014/main" id="{8F29B900-913A-CD9C-2AFF-5B798B02F100}"/>
                  </a:ext>
                </a:extLst>
              </p:cNvPr>
              <p:cNvSpPr txBox="1">
                <a:spLocks noRot="1" noChangeAspect="1" noMove="1" noResize="1" noEditPoints="1" noAdjustHandles="1" noChangeArrowheads="1" noChangeShapeType="1" noTextEdit="1"/>
              </p:cNvSpPr>
              <p:nvPr/>
            </p:nvSpPr>
            <p:spPr>
              <a:xfrm>
                <a:off x="9520183" y="2745826"/>
                <a:ext cx="427040"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DE2958C-BEFC-B312-638A-08EAEF6DDA74}"/>
                  </a:ext>
                </a:extLst>
              </p:cNvPr>
              <p:cNvSpPr txBox="1"/>
              <p:nvPr/>
            </p:nvSpPr>
            <p:spPr>
              <a:xfrm>
                <a:off x="11093284" y="2326371"/>
                <a:ext cx="42704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𝑠</m:t>
                          </m:r>
                        </m:e>
                        <m:sub>
                          <m:r>
                            <a:rPr lang="en-US" sz="1600" b="0" i="1" smtClean="0">
                              <a:latin typeface="Cambria Math" panose="02040503050406030204" pitchFamily="18" charset="0"/>
                            </a:rPr>
                            <m:t>3</m:t>
                          </m:r>
                        </m:sub>
                      </m:sSub>
                    </m:oMath>
                  </m:oMathPara>
                </a14:m>
                <a:endParaRPr lang="en-US" sz="1600" dirty="0"/>
              </a:p>
            </p:txBody>
          </p:sp>
        </mc:Choice>
        <mc:Fallback xmlns="">
          <p:sp>
            <p:nvSpPr>
              <p:cNvPr id="23" name="TextBox 22">
                <a:extLst>
                  <a:ext uri="{FF2B5EF4-FFF2-40B4-BE49-F238E27FC236}">
                    <a16:creationId xmlns:a16="http://schemas.microsoft.com/office/drawing/2014/main" id="{BDE2958C-BEFC-B312-638A-08EAEF6DDA74}"/>
                  </a:ext>
                </a:extLst>
              </p:cNvPr>
              <p:cNvSpPr txBox="1">
                <a:spLocks noRot="1" noChangeAspect="1" noMove="1" noResize="1" noEditPoints="1" noAdjustHandles="1" noChangeArrowheads="1" noChangeShapeType="1" noTextEdit="1"/>
              </p:cNvSpPr>
              <p:nvPr/>
            </p:nvSpPr>
            <p:spPr>
              <a:xfrm>
                <a:off x="11093284" y="2326371"/>
                <a:ext cx="427040" cy="338554"/>
              </a:xfrm>
              <a:prstGeom prst="rect">
                <a:avLst/>
              </a:prstGeom>
              <a:blipFill>
                <a:blip r:embed="rId6"/>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7C159A66-F08B-4B35-B103-225438C33FB9}"/>
              </a:ext>
            </a:extLst>
          </p:cNvPr>
          <p:cNvCxnSpPr>
            <a:cxnSpLocks/>
            <a:stCxn id="20" idx="0"/>
            <a:endCxn id="25" idx="2"/>
          </p:cNvCxnSpPr>
          <p:nvPr/>
        </p:nvCxnSpPr>
        <p:spPr>
          <a:xfrm flipV="1">
            <a:off x="10193759" y="1238831"/>
            <a:ext cx="0" cy="167963"/>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6329CDB-15F0-E80F-8176-00AA959744E6}"/>
                  </a:ext>
                </a:extLst>
              </p:cNvPr>
              <p:cNvSpPr txBox="1"/>
              <p:nvPr/>
            </p:nvSpPr>
            <p:spPr>
              <a:xfrm>
                <a:off x="9769091" y="900277"/>
                <a:ext cx="849335" cy="338554"/>
              </a:xfrm>
              <a:prstGeom prst="rect">
                <a:avLst/>
              </a:prstGeom>
              <a:noFill/>
            </p:spPr>
            <p:txBody>
              <a:bodyPr wrap="none" rtlCol="0">
                <a:spAutoFit/>
              </a:bodyPr>
              <a:lstStyle/>
              <a:p>
                <a14:m>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𝑠</m:t>
                            </m:r>
                          </m:e>
                        </m:acc>
                      </m:e>
                      <m:sub>
                        <m:r>
                          <a:rPr lang="en-US" sz="1600" b="0" i="1" smtClean="0">
                            <a:latin typeface="Cambria Math" panose="02040503050406030204" pitchFamily="18" charset="0"/>
                          </a:rPr>
                          <m:t>1</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𝑠</m:t>
                            </m:r>
                          </m:e>
                        </m:acc>
                      </m:e>
                      <m:sub>
                        <m:r>
                          <a:rPr lang="en-US" sz="1600" b="0" i="1" smtClean="0">
                            <a:latin typeface="Cambria Math" panose="02040503050406030204" pitchFamily="18" charset="0"/>
                          </a:rPr>
                          <m:t>2</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𝑠</m:t>
                            </m:r>
                          </m:e>
                        </m:acc>
                      </m:e>
                      <m:sub>
                        <m:r>
                          <a:rPr lang="en-US" sz="1600" b="0" i="1" smtClean="0">
                            <a:latin typeface="Cambria Math" panose="02040503050406030204" pitchFamily="18" charset="0"/>
                          </a:rPr>
                          <m:t>3</m:t>
                        </m:r>
                      </m:sub>
                    </m:sSub>
                  </m:oMath>
                </a14:m>
                <a:endParaRPr lang="en-US" sz="1600" dirty="0"/>
              </a:p>
            </p:txBody>
          </p:sp>
        </mc:Choice>
        <mc:Fallback xmlns="">
          <p:sp>
            <p:nvSpPr>
              <p:cNvPr id="25" name="TextBox 24">
                <a:extLst>
                  <a:ext uri="{FF2B5EF4-FFF2-40B4-BE49-F238E27FC236}">
                    <a16:creationId xmlns:a16="http://schemas.microsoft.com/office/drawing/2014/main" id="{B6329CDB-15F0-E80F-8176-00AA959744E6}"/>
                  </a:ext>
                </a:extLst>
              </p:cNvPr>
              <p:cNvSpPr txBox="1">
                <a:spLocks noRot="1" noChangeAspect="1" noMove="1" noResize="1" noEditPoints="1" noAdjustHandles="1" noChangeArrowheads="1" noChangeShapeType="1" noTextEdit="1"/>
              </p:cNvSpPr>
              <p:nvPr/>
            </p:nvSpPr>
            <p:spPr>
              <a:xfrm>
                <a:off x="9769091" y="900277"/>
                <a:ext cx="849335" cy="338554"/>
              </a:xfrm>
              <a:prstGeom prst="rect">
                <a:avLst/>
              </a:prstGeom>
              <a:blipFill>
                <a:blip r:embed="rId7"/>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458B3FD3-121A-1B8F-DFDD-615205082ED7}"/>
              </a:ext>
            </a:extLst>
          </p:cNvPr>
          <p:cNvSpPr txBox="1"/>
          <p:nvPr/>
        </p:nvSpPr>
        <p:spPr>
          <a:xfrm>
            <a:off x="7370299" y="1733356"/>
            <a:ext cx="2449260" cy="369332"/>
          </a:xfrm>
          <a:prstGeom prst="rect">
            <a:avLst/>
          </a:prstGeom>
          <a:noFill/>
        </p:spPr>
        <p:txBody>
          <a:bodyPr wrap="none" rtlCol="0">
            <a:spAutoFit/>
          </a:bodyPr>
          <a:lstStyle/>
          <a:p>
            <a:r>
              <a:rPr lang="en-US" dirty="0">
                <a:solidFill>
                  <a:srgbClr val="0000FF"/>
                </a:solidFill>
              </a:rPr>
              <a:t>Adaptive dithering noise</a:t>
            </a:r>
          </a:p>
        </p:txBody>
      </p:sp>
      <p:cxnSp>
        <p:nvCxnSpPr>
          <p:cNvPr id="27" name="Straight Arrow Connector 26">
            <a:extLst>
              <a:ext uri="{FF2B5EF4-FFF2-40B4-BE49-F238E27FC236}">
                <a16:creationId xmlns:a16="http://schemas.microsoft.com/office/drawing/2014/main" id="{C04AD5A7-4A15-9321-F4FE-100CFD697E24}"/>
              </a:ext>
            </a:extLst>
          </p:cNvPr>
          <p:cNvCxnSpPr>
            <a:cxnSpLocks/>
            <a:stCxn id="26" idx="3"/>
          </p:cNvCxnSpPr>
          <p:nvPr/>
        </p:nvCxnSpPr>
        <p:spPr>
          <a:xfrm>
            <a:off x="9819559" y="1918022"/>
            <a:ext cx="374200" cy="0"/>
          </a:xfrm>
          <a:prstGeom prst="straightConnector1">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8" name="Graphic 27" descr="Smart Phone with solid fill">
            <a:extLst>
              <a:ext uri="{FF2B5EF4-FFF2-40B4-BE49-F238E27FC236}">
                <a16:creationId xmlns:a16="http://schemas.microsoft.com/office/drawing/2014/main" id="{DBC63CDD-5841-B6E3-4FC0-10CCC4E8A1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77668" y="2559911"/>
            <a:ext cx="360896" cy="360896"/>
          </a:xfrm>
          <a:prstGeom prst="rect">
            <a:avLst/>
          </a:prstGeom>
        </p:spPr>
      </p:pic>
      <p:pic>
        <p:nvPicPr>
          <p:cNvPr id="29" name="Graphic 28" descr="Smart Phone with solid fill">
            <a:extLst>
              <a:ext uri="{FF2B5EF4-FFF2-40B4-BE49-F238E27FC236}">
                <a16:creationId xmlns:a16="http://schemas.microsoft.com/office/drawing/2014/main" id="{0D40C37C-B8B2-CD0C-4745-B596F32F7C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37873" y="2776200"/>
            <a:ext cx="360896" cy="360896"/>
          </a:xfrm>
          <a:prstGeom prst="rect">
            <a:avLst/>
          </a:prstGeom>
        </p:spPr>
      </p:pic>
      <p:pic>
        <p:nvPicPr>
          <p:cNvPr id="30" name="Graphic 29" descr="Smart Phone with solid fill">
            <a:extLst>
              <a:ext uri="{FF2B5EF4-FFF2-40B4-BE49-F238E27FC236}">
                <a16:creationId xmlns:a16="http://schemas.microsoft.com/office/drawing/2014/main" id="{1822C94A-0147-AB93-8A11-F95E8B9F9A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12836" y="2343248"/>
            <a:ext cx="360896" cy="360896"/>
          </a:xfrm>
          <a:prstGeom prst="rect">
            <a:avLst/>
          </a:prstGeom>
        </p:spPr>
      </p:pic>
      <p:pic>
        <p:nvPicPr>
          <p:cNvPr id="31" name="Graphic 30" descr="Cell Tower outline">
            <a:extLst>
              <a:ext uri="{FF2B5EF4-FFF2-40B4-BE49-F238E27FC236}">
                <a16:creationId xmlns:a16="http://schemas.microsoft.com/office/drawing/2014/main" id="{4FEB7ADB-3924-EF74-E2B9-33974C229B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20238" y="1975789"/>
            <a:ext cx="547043" cy="547043"/>
          </a:xfrm>
          <a:prstGeom prst="rect">
            <a:avLst/>
          </a:prstGeom>
        </p:spPr>
      </p:pic>
      <p:cxnSp>
        <p:nvCxnSpPr>
          <p:cNvPr id="32" name="Elbow Connector 31">
            <a:extLst>
              <a:ext uri="{FF2B5EF4-FFF2-40B4-BE49-F238E27FC236}">
                <a16:creationId xmlns:a16="http://schemas.microsoft.com/office/drawing/2014/main" id="{370FE6DA-8D67-7B52-68D5-57EE60E7B223}"/>
              </a:ext>
            </a:extLst>
          </p:cNvPr>
          <p:cNvCxnSpPr>
            <a:stCxn id="20" idx="1"/>
            <a:endCxn id="26" idx="0"/>
          </p:cNvCxnSpPr>
          <p:nvPr/>
        </p:nvCxnSpPr>
        <p:spPr>
          <a:xfrm rot="10800000" flipV="1">
            <a:off x="8594930" y="1560682"/>
            <a:ext cx="1023961" cy="172673"/>
          </a:xfrm>
          <a:prstGeom prst="bentConnector2">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923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B88A7FA-C8C7-AC47-A934-456EB5A695EE}"/>
              </a:ext>
            </a:extLst>
          </p:cNvPr>
          <p:cNvSpPr>
            <a:spLocks noGrp="1"/>
          </p:cNvSpPr>
          <p:nvPr>
            <p:ph type="ctrTitle"/>
          </p:nvPr>
        </p:nvSpPr>
        <p:spPr>
          <a:xfrm>
            <a:off x="1177032" y="1566654"/>
            <a:ext cx="10001070" cy="1207224"/>
          </a:xfrm>
        </p:spPr>
        <p:txBody>
          <a:bodyPr>
            <a:noAutofit/>
          </a:bodyPr>
          <a:lstStyle/>
          <a:p>
            <a:r>
              <a:rPr lang="en-US" sz="3200" dirty="0">
                <a:solidFill>
                  <a:srgbClr val="002060"/>
                </a:solidFill>
                <a:latin typeface="Gill Sans MT" charset="0"/>
                <a:ea typeface="Gill Sans MT" charset="0"/>
                <a:cs typeface="Gill Sans MT" charset="0"/>
              </a:rPr>
              <a:t>Joint Hybrid Beamforming and Power Control Using Deep Reinforcement Learning</a:t>
            </a:r>
            <a:endParaRPr lang="en-US" altLang="ko-KR" sz="1800" dirty="0">
              <a:solidFill>
                <a:srgbClr val="002060"/>
              </a:solidFill>
              <a:latin typeface="Gill Sans MT" charset="0"/>
              <a:ea typeface="Gill Sans MT" charset="0"/>
              <a:cs typeface="Gill Sans MT" charset="0"/>
            </a:endParaRPr>
          </a:p>
        </p:txBody>
      </p:sp>
      <p:sp>
        <p:nvSpPr>
          <p:cNvPr id="16" name="TextBox 15">
            <a:extLst>
              <a:ext uri="{FF2B5EF4-FFF2-40B4-BE49-F238E27FC236}">
                <a16:creationId xmlns:a16="http://schemas.microsoft.com/office/drawing/2014/main" id="{4D8E9043-8488-1545-A9DB-563803D26EB3}"/>
              </a:ext>
            </a:extLst>
          </p:cNvPr>
          <p:cNvSpPr txBox="1"/>
          <p:nvPr/>
        </p:nvSpPr>
        <p:spPr>
          <a:xfrm>
            <a:off x="4653947" y="1113038"/>
            <a:ext cx="2884123" cy="523220"/>
          </a:xfrm>
          <a:prstGeom prst="rect">
            <a:avLst/>
          </a:prstGeom>
          <a:noFill/>
        </p:spPr>
        <p:txBody>
          <a:bodyPr wrap="none" rtlCol="0">
            <a:spAutoFit/>
          </a:bodyPr>
          <a:lstStyle/>
          <a:p>
            <a:pPr algn="ctr"/>
            <a:r>
              <a:rPr lang="en-US" sz="2800" b="1" dirty="0">
                <a:latin typeface="Gill Sans MT" charset="0"/>
                <a:ea typeface="Gill Sans MT" charset="0"/>
                <a:cs typeface="Gill Sans MT" charset="0"/>
              </a:rPr>
              <a:t>Contribution #4</a:t>
            </a:r>
            <a:endParaRPr lang="en-US" sz="2800" dirty="0">
              <a:solidFill>
                <a:srgbClr val="00B050"/>
              </a:solidFill>
            </a:endParaRPr>
          </a:p>
        </p:txBody>
      </p:sp>
      <p:sp>
        <p:nvSpPr>
          <p:cNvPr id="11" name="Rectangle 10">
            <a:extLst>
              <a:ext uri="{FF2B5EF4-FFF2-40B4-BE49-F238E27FC236}">
                <a16:creationId xmlns:a16="http://schemas.microsoft.com/office/drawing/2014/main" id="{2CDD812B-C8C3-0942-891F-B77F4DFF7594}"/>
              </a:ext>
            </a:extLst>
          </p:cNvPr>
          <p:cNvSpPr/>
          <p:nvPr/>
        </p:nvSpPr>
        <p:spPr>
          <a:xfrm>
            <a:off x="325387" y="5907368"/>
            <a:ext cx="11459737" cy="523220"/>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[1] Yunseong Cho, C. Dick, and Brian L. Evans, “Fully Autonomous Hybrid Beamforming for </a:t>
            </a:r>
            <a:r>
              <a:rPr lang="en-US" sz="1400" dirty="0" err="1">
                <a:latin typeface="Times New Roman" panose="02020603050405020304" pitchFamily="18" charset="0"/>
                <a:cs typeface="Times New Roman" panose="02020603050405020304" pitchFamily="18" charset="0"/>
              </a:rPr>
              <a:t>mmWave</a:t>
            </a:r>
            <a:r>
              <a:rPr lang="en-US" sz="1400" dirty="0">
                <a:latin typeface="Times New Roman" panose="02020603050405020304" pitchFamily="18" charset="0"/>
                <a:cs typeface="Times New Roman" panose="02020603050405020304" pitchFamily="18" charset="0"/>
              </a:rPr>
              <a:t> Massive MIMO Systems Using Deep Reinforcement Learning”, to be submitted to </a:t>
            </a:r>
            <a:r>
              <a:rPr lang="en-US" sz="1400" i="1" dirty="0">
                <a:latin typeface="Times New Roman" panose="02020603050405020304" pitchFamily="18" charset="0"/>
                <a:cs typeface="Times New Roman" panose="02020603050405020304" pitchFamily="18" charset="0"/>
              </a:rPr>
              <a:t>IEEE Access</a:t>
            </a:r>
            <a:endParaRPr lang="en-US" sz="1400" i="1" dirty="0"/>
          </a:p>
        </p:txBody>
      </p:sp>
      <p:sp>
        <p:nvSpPr>
          <p:cNvPr id="4" name="Slide Number Placeholder 3">
            <a:extLst>
              <a:ext uri="{FF2B5EF4-FFF2-40B4-BE49-F238E27FC236}">
                <a16:creationId xmlns:a16="http://schemas.microsoft.com/office/drawing/2014/main" id="{5DCD9909-E220-5328-6E71-E8F955150525}"/>
              </a:ext>
            </a:extLst>
          </p:cNvPr>
          <p:cNvSpPr>
            <a:spLocks noGrp="1"/>
          </p:cNvSpPr>
          <p:nvPr>
            <p:ph type="sldNum" sz="quarter" idx="12"/>
          </p:nvPr>
        </p:nvSpPr>
        <p:spPr>
          <a:xfrm>
            <a:off x="9237890" y="6427560"/>
            <a:ext cx="2743200" cy="365125"/>
          </a:xfrm>
        </p:spPr>
        <p:txBody>
          <a:bodyPr/>
          <a:lstStyle/>
          <a:p>
            <a:fld id="{A35B1E83-3AB9-40D0-BD85-A7F15E15F8BD}" type="slidenum">
              <a:rPr lang="en-US" smtClean="0"/>
              <a:pPr/>
              <a:t>25</a:t>
            </a:fld>
            <a:r>
              <a:rPr lang="en-US" sz="1600" dirty="0"/>
              <a:t>/32</a:t>
            </a:r>
          </a:p>
        </p:txBody>
      </p:sp>
      <p:sp>
        <p:nvSpPr>
          <p:cNvPr id="2" name="TextBox 1">
            <a:extLst>
              <a:ext uri="{FF2B5EF4-FFF2-40B4-BE49-F238E27FC236}">
                <a16:creationId xmlns:a16="http://schemas.microsoft.com/office/drawing/2014/main" id="{2E753383-D63E-E006-5539-14472EE7452C}"/>
              </a:ext>
            </a:extLst>
          </p:cNvPr>
          <p:cNvSpPr txBox="1"/>
          <p:nvPr/>
        </p:nvSpPr>
        <p:spPr>
          <a:xfrm>
            <a:off x="2953287" y="6456551"/>
            <a:ext cx="6448561" cy="276999"/>
          </a:xfrm>
          <a:prstGeom prst="rect">
            <a:avLst/>
          </a:prstGeom>
          <a:noFill/>
        </p:spPr>
        <p:txBody>
          <a:bodyPr wrap="none" rtlCol="0">
            <a:spAutoFit/>
          </a:bodyPr>
          <a:lstStyle/>
          <a:p>
            <a:pPr algn="ctr"/>
            <a:r>
              <a:rPr lang="en-US" sz="1200" dirty="0">
                <a:solidFill>
                  <a:schemeClr val="bg1"/>
                </a:solidFill>
              </a:rPr>
              <a:t>Contribution #4: Joint Hybrid Beamforming and Power Control Using Deep Reinforcement Learning</a:t>
            </a:r>
          </a:p>
        </p:txBody>
      </p:sp>
      <p:pic>
        <p:nvPicPr>
          <p:cNvPr id="3" name="Picture 2">
            <a:extLst>
              <a:ext uri="{FF2B5EF4-FFF2-40B4-BE49-F238E27FC236}">
                <a16:creationId xmlns:a16="http://schemas.microsoft.com/office/drawing/2014/main" id="{BE032702-5329-BE6E-76AF-9FAA189DB600}"/>
              </a:ext>
            </a:extLst>
          </p:cNvPr>
          <p:cNvPicPr>
            <a:picLocks noChangeAspect="1"/>
          </p:cNvPicPr>
          <p:nvPr/>
        </p:nvPicPr>
        <p:blipFill>
          <a:blip r:embed="rId2"/>
          <a:stretch>
            <a:fillRect/>
          </a:stretch>
        </p:blipFill>
        <p:spPr>
          <a:xfrm>
            <a:off x="3658643" y="2799841"/>
            <a:ext cx="4874713" cy="2842398"/>
          </a:xfrm>
          <a:prstGeom prst="rect">
            <a:avLst/>
          </a:prstGeom>
        </p:spPr>
      </p:pic>
    </p:spTree>
    <p:extLst>
      <p:ext uri="{BB962C8B-B14F-4D97-AF65-F5344CB8AC3E}">
        <p14:creationId xmlns:p14="http://schemas.microsoft.com/office/powerpoint/2010/main" val="3015359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Gill Sans MT" charset="0"/>
                <a:ea typeface="Gill Sans MT" charset="0"/>
                <a:cs typeface="Gill Sans MT" charset="0"/>
              </a:rPr>
              <a:t>Background</a:t>
            </a:r>
          </a:p>
        </p:txBody>
      </p:sp>
      <p:sp>
        <p:nvSpPr>
          <p:cNvPr id="4" name="Slide Number Placeholder 3"/>
          <p:cNvSpPr>
            <a:spLocks noGrp="1"/>
          </p:cNvSpPr>
          <p:nvPr>
            <p:ph type="sldNum" sz="quarter" idx="12"/>
          </p:nvPr>
        </p:nvSpPr>
        <p:spPr/>
        <p:txBody>
          <a:bodyPr/>
          <a:lstStyle/>
          <a:p>
            <a:fld id="{A35B1E83-3AB9-40D0-BD85-A7F15E15F8BD}" type="slidenum">
              <a:rPr lang="en-US" smtClean="0"/>
              <a:pPr/>
              <a:t>26</a:t>
            </a:fld>
            <a:r>
              <a:rPr lang="en-US" sz="1600" dirty="0"/>
              <a:t>/32</a:t>
            </a:r>
          </a:p>
        </p:txBody>
      </p:sp>
      <mc:AlternateContent xmlns:mc="http://schemas.openxmlformats.org/markup-compatibility/2006" xmlns:a14="http://schemas.microsoft.com/office/drawing/2010/main">
        <mc:Choice Requires="a14">
          <p:sp>
            <p:nvSpPr>
              <p:cNvPr id="7" name="TextBox 6"/>
              <p:cNvSpPr txBox="1"/>
              <p:nvPr/>
            </p:nvSpPr>
            <p:spPr>
              <a:xfrm>
                <a:off x="210179" y="665161"/>
                <a:ext cx="11812593" cy="5781904"/>
              </a:xfrm>
              <a:prstGeom prst="rect">
                <a:avLst/>
              </a:prstGeom>
              <a:noFill/>
            </p:spPr>
            <p:txBody>
              <a:bodyPr wrap="none" rtlCol="0">
                <a:spAutoFit/>
              </a:bodyPr>
              <a:lstStyle/>
              <a:p>
                <a:pPr marL="457200" indent="-457200">
                  <a:lnSpc>
                    <a:spcPct val="150000"/>
                  </a:lnSpc>
                  <a:buFont typeface="Wingdings" charset="2"/>
                  <a:buChar char="q"/>
                </a:pPr>
                <a:r>
                  <a:rPr lang="en-US" sz="2400" dirty="0"/>
                  <a:t>Problem</a:t>
                </a:r>
                <a:endParaRPr lang="en-US" sz="2000" dirty="0"/>
              </a:p>
              <a:p>
                <a:pPr marL="914400" lvl="1" indent="-457200">
                  <a:lnSpc>
                    <a:spcPts val="3000"/>
                  </a:lnSpc>
                  <a:buFont typeface="Wingdings" pitchFamily="2" charset="2"/>
                  <a:buChar char="§"/>
                </a:pPr>
                <a:r>
                  <a:rPr lang="en-US" sz="2000" dirty="0"/>
                  <a:t>Deployment of hybrid analog-digital beamforming architecture to scale down # of RF chains.</a:t>
                </a:r>
              </a:p>
              <a:p>
                <a:pPr marL="914400" lvl="1" indent="-457200">
                  <a:lnSpc>
                    <a:spcPts val="3000"/>
                  </a:lnSpc>
                  <a:buFont typeface="Wingdings" pitchFamily="2" charset="2"/>
                  <a:buChar char="§"/>
                </a:pPr>
                <a:r>
                  <a:rPr lang="en-US" sz="2000" dirty="0"/>
                  <a:t>Analog components introduce non-convexity and non-linearit</a:t>
                </a:r>
                <a:r>
                  <a:rPr lang="en-US" altLang="ko-KR" sz="2000" dirty="0"/>
                  <a:t>y</a:t>
                </a:r>
                <a:endParaRPr lang="en-US" sz="2000" dirty="0"/>
              </a:p>
              <a:p>
                <a:pPr marL="457200" indent="-457200">
                  <a:lnSpc>
                    <a:spcPct val="150000"/>
                  </a:lnSpc>
                  <a:buFont typeface="Wingdings" charset="2"/>
                  <a:buChar char="q"/>
                </a:pPr>
                <a:r>
                  <a:rPr lang="en-US" sz="2400" dirty="0"/>
                  <a:t>Objective</a:t>
                </a:r>
                <a:endParaRPr lang="en-US" sz="2000" dirty="0"/>
              </a:p>
              <a:p>
                <a:pPr marL="800100" lvl="1" indent="-342900">
                  <a:lnSpc>
                    <a:spcPts val="3000"/>
                  </a:lnSpc>
                  <a:buFont typeface="Wingdings" charset="2"/>
                  <a:buChar char="§"/>
                </a:pPr>
                <a:r>
                  <a:rPr lang="en-US" sz="2000" dirty="0"/>
                  <a:t>Joint optimization of digital and analog components</a:t>
                </a:r>
              </a:p>
              <a:p>
                <a:pPr marL="1257300" lvl="2" indent="-342900">
                  <a:lnSpc>
                    <a:spcPts val="3000"/>
                  </a:lnSpc>
                  <a:buFont typeface="Wingdings" pitchFamily="2" charset="2"/>
                  <a:buChar char="ü"/>
                </a:pPr>
                <a:r>
                  <a:rPr lang="en-US" sz="2000" dirty="0"/>
                  <a:t>High-dimensional analog beamformer: Manipulation of directional propagation</a:t>
                </a:r>
              </a:p>
              <a:p>
                <a:pPr marL="1257300" lvl="2" indent="-342900">
                  <a:lnSpc>
                    <a:spcPts val="3000"/>
                  </a:lnSpc>
                  <a:buFont typeface="Wingdings" pitchFamily="2" charset="2"/>
                  <a:buChar char="ü"/>
                </a:pPr>
                <a:r>
                  <a:rPr lang="en-US" sz="2000" dirty="0"/>
                  <a:t>Low-dimensional digital beamformer: Baseband processing</a:t>
                </a:r>
              </a:p>
              <a:p>
                <a:pPr marL="800100" lvl="1" indent="-342900">
                  <a:lnSpc>
                    <a:spcPts val="3000"/>
                  </a:lnSpc>
                  <a:buFont typeface="Wingdings" charset="2"/>
                  <a:buChar char="§"/>
                </a:pPr>
                <a:r>
                  <a:rPr lang="en-US" sz="2000" dirty="0"/>
                  <a:t>Power control</a:t>
                </a:r>
              </a:p>
              <a:p>
                <a:pPr marL="342900" indent="-342900">
                  <a:lnSpc>
                    <a:spcPts val="3000"/>
                  </a:lnSpc>
                  <a:buFont typeface="Wingdings" pitchFamily="2" charset="2"/>
                  <a:buChar char="q"/>
                </a:pPr>
                <a:r>
                  <a:rPr lang="en-US" sz="2400" dirty="0"/>
                  <a:t>Approach</a:t>
                </a:r>
                <a:endParaRPr lang="en-US" sz="2000" dirty="0"/>
              </a:p>
              <a:p>
                <a:pPr marL="800100" lvl="1" indent="-342900">
                  <a:lnSpc>
                    <a:spcPts val="3000"/>
                  </a:lnSpc>
                  <a:buFont typeface="Wingdings" pitchFamily="2" charset="2"/>
                  <a:buChar char="§"/>
                </a:pPr>
                <a:r>
                  <a:rPr lang="en-US" sz="2000" dirty="0"/>
                  <a:t>Uses reinforcement learning, a goal-oriented approach</a:t>
                </a:r>
              </a:p>
              <a:p>
                <a:pPr marL="800100" lvl="1" indent="-342900">
                  <a:lnSpc>
                    <a:spcPts val="3000"/>
                  </a:lnSpc>
                  <a:buFont typeface="Wingdings" pitchFamily="2" charset="2"/>
                  <a:buChar char="§"/>
                </a:pPr>
                <a:r>
                  <a:rPr lang="en-US" sz="2000" dirty="0"/>
                  <a:t>Interaction b/w agent and environment updates neural net parameters</a:t>
                </a:r>
              </a:p>
              <a:p>
                <a:pPr marL="1257300" lvl="2" indent="-342900">
                  <a:lnSpc>
                    <a:spcPts val="3000"/>
                  </a:lnSpc>
                  <a:buFont typeface="Wingdings" pitchFamily="2" charset="2"/>
                  <a:buChar char="§"/>
                </a:pPr>
                <a:r>
                  <a:rPr lang="en-US" sz="2000" dirty="0">
                    <a:solidFill>
                      <a:srgbClr val="009051"/>
                    </a:solidFill>
                  </a:rPr>
                  <a:t>Take an action </a:t>
                </a:r>
                <a14:m>
                  <m:oMath xmlns:m="http://schemas.openxmlformats.org/officeDocument/2006/math">
                    <m:sSub>
                      <m:sSubPr>
                        <m:ctrlPr>
                          <a:rPr lang="en-US" sz="2000" i="1" smtClean="0">
                            <a:solidFill>
                              <a:srgbClr val="009051"/>
                            </a:solidFill>
                            <a:latin typeface="Cambria Math" panose="02040503050406030204" pitchFamily="18" charset="0"/>
                          </a:rPr>
                        </m:ctrlPr>
                      </m:sSubPr>
                      <m:e>
                        <m:r>
                          <a:rPr lang="en-US" sz="2000" i="1">
                            <a:solidFill>
                              <a:srgbClr val="009051"/>
                            </a:solidFill>
                            <a:latin typeface="Cambria Math" panose="02040503050406030204" pitchFamily="18" charset="0"/>
                          </a:rPr>
                          <m:t>𝑎</m:t>
                        </m:r>
                      </m:e>
                      <m:sub>
                        <m:r>
                          <a:rPr lang="en-US" sz="2000" i="1">
                            <a:solidFill>
                              <a:srgbClr val="009051"/>
                            </a:solidFill>
                            <a:latin typeface="Cambria Math" panose="02040503050406030204" pitchFamily="18" charset="0"/>
                          </a:rPr>
                          <m:t>𝑡</m:t>
                        </m:r>
                      </m:sub>
                    </m:sSub>
                  </m:oMath>
                </a14:m>
                <a:r>
                  <a:rPr lang="en-US" sz="2000" dirty="0">
                    <a:solidFill>
                      <a:srgbClr val="009051"/>
                    </a:solidFill>
                  </a:rPr>
                  <a:t> at given state </a:t>
                </a:r>
                <a14:m>
                  <m:oMath xmlns:m="http://schemas.openxmlformats.org/officeDocument/2006/math">
                    <m:sSub>
                      <m:sSubPr>
                        <m:ctrlPr>
                          <a:rPr lang="en-US" sz="2000" i="1">
                            <a:solidFill>
                              <a:srgbClr val="009051"/>
                            </a:solidFill>
                            <a:latin typeface="Cambria Math" panose="02040503050406030204" pitchFamily="18" charset="0"/>
                          </a:rPr>
                        </m:ctrlPr>
                      </m:sSubPr>
                      <m:e>
                        <m:r>
                          <a:rPr lang="en-US" sz="2000" i="1">
                            <a:solidFill>
                              <a:srgbClr val="009051"/>
                            </a:solidFill>
                            <a:latin typeface="Cambria Math" panose="02040503050406030204" pitchFamily="18" charset="0"/>
                          </a:rPr>
                          <m:t>𝑠</m:t>
                        </m:r>
                      </m:e>
                      <m:sub>
                        <m:r>
                          <a:rPr lang="en-US" sz="2000" i="1">
                            <a:solidFill>
                              <a:srgbClr val="009051"/>
                            </a:solidFill>
                            <a:latin typeface="Cambria Math" panose="02040503050406030204" pitchFamily="18" charset="0"/>
                          </a:rPr>
                          <m:t>𝑡</m:t>
                        </m:r>
                      </m:sub>
                    </m:sSub>
                  </m:oMath>
                </a14:m>
                <a:r>
                  <a:rPr lang="en-US" sz="2000" dirty="0">
                    <a:solidFill>
                      <a:srgbClr val="009051"/>
                    </a:solidFill>
                  </a:rPr>
                  <a:t> and receive instantaneous reward</a:t>
                </a:r>
              </a:p>
              <a:p>
                <a:pPr marL="1257300" lvl="2" indent="-342900">
                  <a:lnSpc>
                    <a:spcPts val="3000"/>
                  </a:lnSpc>
                  <a:buFont typeface="Wingdings" pitchFamily="2" charset="2"/>
                  <a:buChar char="§"/>
                </a:pPr>
                <a:r>
                  <a:rPr lang="en-US" sz="2000" dirty="0">
                    <a:solidFill>
                      <a:srgbClr val="009051"/>
                    </a:solidFill>
                  </a:rPr>
                  <a:t>Critic </a:t>
                </a:r>
                <a14:m>
                  <m:oMath xmlns:m="http://schemas.openxmlformats.org/officeDocument/2006/math">
                    <m:r>
                      <a:rPr lang="en-US" sz="2000" i="1" dirty="0">
                        <a:solidFill>
                          <a:srgbClr val="009051"/>
                        </a:solidFill>
                        <a:latin typeface="Cambria Math" panose="02040503050406030204" pitchFamily="18" charset="0"/>
                      </a:rPr>
                      <m:t>𝑄</m:t>
                    </m:r>
                  </m:oMath>
                </a14:m>
                <a:r>
                  <a:rPr lang="en-US" sz="2000" dirty="0">
                    <a:solidFill>
                      <a:srgbClr val="009051"/>
                    </a:solidFill>
                  </a:rPr>
                  <a:t>: </a:t>
                </a:r>
                <a:r>
                  <a:rPr kumimoji="0" lang="en-US" sz="2000" b="0" i="0" u="none" strike="noStrike" kern="1200" cap="none" spc="0" normalizeH="0" baseline="0" noProof="0" dirty="0">
                    <a:ln>
                      <a:noFill/>
                    </a:ln>
                    <a:solidFill>
                      <a:srgbClr val="009051"/>
                    </a:solidFill>
                    <a:effectLst/>
                    <a:uLnTx/>
                    <a:uFillTx/>
                    <a:ea typeface="+mn-ea"/>
                    <a:cs typeface="+mn-cs"/>
                  </a:rPr>
                  <a:t>Approximate the sum</a:t>
                </a:r>
                <a:r>
                  <a:rPr kumimoji="0" lang="en-US" sz="2000" b="0" i="0" u="none" strike="noStrike" kern="1200" cap="none" spc="0" normalizeH="0" noProof="0" dirty="0">
                    <a:ln>
                      <a:noFill/>
                    </a:ln>
                    <a:solidFill>
                      <a:srgbClr val="009051"/>
                    </a:solidFill>
                    <a:effectLst/>
                    <a:uLnTx/>
                    <a:uFillTx/>
                    <a:ea typeface="+mn-ea"/>
                    <a:cs typeface="+mn-cs"/>
                  </a:rPr>
                  <a:t> of discounted rewards </a:t>
                </a:r>
                <a:r>
                  <a:rPr kumimoji="0" lang="en-US" sz="2000" b="0" i="0" u="none" strike="noStrike" kern="1200" cap="none" spc="0" normalizeH="0" baseline="0" noProof="0" dirty="0">
                    <a:ln>
                      <a:noFill/>
                    </a:ln>
                    <a:solidFill>
                      <a:srgbClr val="009051"/>
                    </a:solidFill>
                    <a:effectLst/>
                    <a:uLnTx/>
                    <a:uFillTx/>
                    <a:ea typeface="+mn-ea"/>
                    <a:cs typeface="+mn-cs"/>
                  </a:rPr>
                  <a:t>through </a:t>
                </a:r>
                <a14:m>
                  <m:oMath xmlns:m="http://schemas.openxmlformats.org/officeDocument/2006/math">
                    <m:r>
                      <a:rPr lang="en-US" sz="2000" i="1">
                        <a:solidFill>
                          <a:srgbClr val="009051"/>
                        </a:solidFill>
                        <a:latin typeface="Cambria Math" panose="02040503050406030204" pitchFamily="18" charset="0"/>
                      </a:rPr>
                      <m:t>𝑄</m:t>
                    </m:r>
                    <m:d>
                      <m:dPr>
                        <m:ctrlPr>
                          <a:rPr lang="en-US" sz="2000" i="1">
                            <a:solidFill>
                              <a:srgbClr val="009051"/>
                            </a:solidFill>
                            <a:latin typeface="Cambria Math" panose="02040503050406030204" pitchFamily="18" charset="0"/>
                          </a:rPr>
                        </m:ctrlPr>
                      </m:dPr>
                      <m:e>
                        <m:sSub>
                          <m:sSubPr>
                            <m:ctrlPr>
                              <a:rPr lang="en-US" sz="2000" i="1">
                                <a:solidFill>
                                  <a:srgbClr val="009051"/>
                                </a:solidFill>
                                <a:latin typeface="Cambria Math" panose="02040503050406030204" pitchFamily="18" charset="0"/>
                              </a:rPr>
                            </m:ctrlPr>
                          </m:sSubPr>
                          <m:e>
                            <m:r>
                              <a:rPr lang="en-US" sz="2000" i="1">
                                <a:solidFill>
                                  <a:srgbClr val="009051"/>
                                </a:solidFill>
                                <a:latin typeface="Cambria Math" panose="02040503050406030204" pitchFamily="18" charset="0"/>
                              </a:rPr>
                              <m:t>𝑠</m:t>
                            </m:r>
                          </m:e>
                          <m:sub>
                            <m:r>
                              <a:rPr lang="en-US" sz="2000" i="1">
                                <a:solidFill>
                                  <a:srgbClr val="009051"/>
                                </a:solidFill>
                                <a:latin typeface="Cambria Math" panose="02040503050406030204" pitchFamily="18" charset="0"/>
                              </a:rPr>
                              <m:t>𝑡</m:t>
                            </m:r>
                          </m:sub>
                        </m:sSub>
                        <m:r>
                          <a:rPr lang="en-US" sz="2000" i="1">
                            <a:solidFill>
                              <a:srgbClr val="009051"/>
                            </a:solidFill>
                            <a:latin typeface="Cambria Math" panose="02040503050406030204" pitchFamily="18" charset="0"/>
                          </a:rPr>
                          <m:t>,</m:t>
                        </m:r>
                        <m:sSub>
                          <m:sSubPr>
                            <m:ctrlPr>
                              <a:rPr lang="en-US" sz="2000" i="1">
                                <a:solidFill>
                                  <a:srgbClr val="009051"/>
                                </a:solidFill>
                                <a:latin typeface="Cambria Math" panose="02040503050406030204" pitchFamily="18" charset="0"/>
                              </a:rPr>
                            </m:ctrlPr>
                          </m:sSubPr>
                          <m:e>
                            <m:r>
                              <a:rPr lang="en-US" sz="2000" i="1">
                                <a:solidFill>
                                  <a:srgbClr val="009051"/>
                                </a:solidFill>
                                <a:latin typeface="Cambria Math" panose="02040503050406030204" pitchFamily="18" charset="0"/>
                              </a:rPr>
                              <m:t>𝑎</m:t>
                            </m:r>
                          </m:e>
                          <m:sub>
                            <m:r>
                              <a:rPr lang="en-US" sz="2000" i="1">
                                <a:solidFill>
                                  <a:srgbClr val="009051"/>
                                </a:solidFill>
                                <a:latin typeface="Cambria Math" panose="02040503050406030204" pitchFamily="18" charset="0"/>
                              </a:rPr>
                              <m:t>𝑡</m:t>
                            </m:r>
                          </m:sub>
                        </m:sSub>
                      </m:e>
                    </m:d>
                    <m:r>
                      <a:rPr lang="en-US" sz="2000" i="1">
                        <a:solidFill>
                          <a:srgbClr val="009051"/>
                        </a:solidFill>
                        <a:latin typeface="Cambria Math" panose="02040503050406030204" pitchFamily="18" charset="0"/>
                      </a:rPr>
                      <m:t> </m:t>
                    </m:r>
                  </m:oMath>
                </a14:m>
                <a:r>
                  <a:rPr kumimoji="0" lang="en-US" sz="2000" b="0" i="0" u="none" strike="noStrike" kern="1200" cap="none" spc="0" normalizeH="0" baseline="0" noProof="0" dirty="0">
                    <a:ln>
                      <a:noFill/>
                    </a:ln>
                    <a:solidFill>
                      <a:srgbClr val="009051"/>
                    </a:solidFill>
                    <a:effectLst/>
                    <a:uLnTx/>
                    <a:uFillTx/>
                    <a:ea typeface="+mn-ea"/>
                    <a:cs typeface="+mn-cs"/>
                  </a:rPr>
                  <a:t>using</a:t>
                </a:r>
                <a:r>
                  <a:rPr kumimoji="0" lang="en-US" sz="2000" b="0" i="0" u="none" strike="noStrike" kern="1200" cap="none" spc="0" normalizeH="0" noProof="0" dirty="0">
                    <a:ln>
                      <a:noFill/>
                    </a:ln>
                    <a:solidFill>
                      <a:srgbClr val="009051"/>
                    </a:solidFill>
                    <a:effectLst/>
                    <a:uLnTx/>
                    <a:uFillTx/>
                    <a:ea typeface="+mn-ea"/>
                    <a:cs typeface="+mn-cs"/>
                  </a:rPr>
                  <a:t> rewards from training</a:t>
                </a:r>
              </a:p>
              <a:p>
                <a:pPr marL="1257300" lvl="2" indent="-342900">
                  <a:lnSpc>
                    <a:spcPts val="3000"/>
                  </a:lnSpc>
                  <a:buFont typeface="Wingdings" pitchFamily="2" charset="2"/>
                  <a:buChar char="§"/>
                </a:pPr>
                <a:r>
                  <a:rPr lang="en-US" sz="2000" dirty="0">
                    <a:solidFill>
                      <a:srgbClr val="009051"/>
                    </a:solidFill>
                  </a:rPr>
                  <a:t>Actor </a:t>
                </a:r>
                <a14:m>
                  <m:oMath xmlns:m="http://schemas.openxmlformats.org/officeDocument/2006/math">
                    <m:r>
                      <a:rPr lang="en-US" sz="2000" i="1">
                        <a:solidFill>
                          <a:srgbClr val="009051"/>
                        </a:solidFill>
                        <a:latin typeface="Cambria Math" panose="02040503050406030204" pitchFamily="18" charset="0"/>
                      </a:rPr>
                      <m:t>𝜋</m:t>
                    </m:r>
                  </m:oMath>
                </a14:m>
                <a:r>
                  <a:rPr lang="en-US" sz="2000" i="1" dirty="0">
                    <a:solidFill>
                      <a:srgbClr val="009051"/>
                    </a:solidFill>
                  </a:rPr>
                  <a:t>: </a:t>
                </a:r>
                <a:r>
                  <a:rPr lang="en-US" sz="2000" dirty="0">
                    <a:solidFill>
                      <a:srgbClr val="009051"/>
                    </a:solidFill>
                  </a:rPr>
                  <a:t>Find the best policy that can maximize </a:t>
                </a:r>
                <a14:m>
                  <m:oMath xmlns:m="http://schemas.openxmlformats.org/officeDocument/2006/math">
                    <m:r>
                      <a:rPr lang="en-US" sz="2000" i="1">
                        <a:solidFill>
                          <a:srgbClr val="009051"/>
                        </a:solidFill>
                        <a:latin typeface="Cambria Math" panose="02040503050406030204" pitchFamily="18" charset="0"/>
                      </a:rPr>
                      <m:t>𝑄</m:t>
                    </m:r>
                    <m:d>
                      <m:dPr>
                        <m:ctrlPr>
                          <a:rPr lang="en-US" sz="2000" i="1">
                            <a:solidFill>
                              <a:srgbClr val="009051"/>
                            </a:solidFill>
                            <a:latin typeface="Cambria Math" panose="02040503050406030204" pitchFamily="18" charset="0"/>
                          </a:rPr>
                        </m:ctrlPr>
                      </m:dPr>
                      <m:e>
                        <m:sSub>
                          <m:sSubPr>
                            <m:ctrlPr>
                              <a:rPr lang="en-US" sz="2000" i="1">
                                <a:solidFill>
                                  <a:srgbClr val="009051"/>
                                </a:solidFill>
                                <a:latin typeface="Cambria Math" panose="02040503050406030204" pitchFamily="18" charset="0"/>
                              </a:rPr>
                            </m:ctrlPr>
                          </m:sSubPr>
                          <m:e>
                            <m:r>
                              <a:rPr lang="en-US" sz="2000" i="1">
                                <a:solidFill>
                                  <a:srgbClr val="009051"/>
                                </a:solidFill>
                                <a:latin typeface="Cambria Math" panose="02040503050406030204" pitchFamily="18" charset="0"/>
                              </a:rPr>
                              <m:t>𝑠</m:t>
                            </m:r>
                          </m:e>
                          <m:sub>
                            <m:r>
                              <a:rPr lang="en-US" sz="2000" i="1">
                                <a:solidFill>
                                  <a:srgbClr val="009051"/>
                                </a:solidFill>
                                <a:latin typeface="Cambria Math" panose="02040503050406030204" pitchFamily="18" charset="0"/>
                              </a:rPr>
                              <m:t>𝑡</m:t>
                            </m:r>
                          </m:sub>
                        </m:sSub>
                        <m:r>
                          <a:rPr lang="en-US" sz="2000" i="1">
                            <a:solidFill>
                              <a:srgbClr val="009051"/>
                            </a:solidFill>
                            <a:latin typeface="Cambria Math" panose="02040503050406030204" pitchFamily="18" charset="0"/>
                          </a:rPr>
                          <m:t>,</m:t>
                        </m:r>
                        <m:sSub>
                          <m:sSubPr>
                            <m:ctrlPr>
                              <a:rPr lang="en-US" sz="2000" i="1">
                                <a:solidFill>
                                  <a:srgbClr val="009051"/>
                                </a:solidFill>
                                <a:latin typeface="Cambria Math" panose="02040503050406030204" pitchFamily="18" charset="0"/>
                              </a:rPr>
                            </m:ctrlPr>
                          </m:sSubPr>
                          <m:e>
                            <m:r>
                              <a:rPr lang="en-US" sz="2000" i="1">
                                <a:solidFill>
                                  <a:srgbClr val="009051"/>
                                </a:solidFill>
                                <a:latin typeface="Cambria Math" panose="02040503050406030204" pitchFamily="18" charset="0"/>
                              </a:rPr>
                              <m:t>𝑎</m:t>
                            </m:r>
                          </m:e>
                          <m:sub>
                            <m:r>
                              <a:rPr lang="en-US" sz="2000" i="1">
                                <a:solidFill>
                                  <a:srgbClr val="009051"/>
                                </a:solidFill>
                                <a:latin typeface="Cambria Math" panose="02040503050406030204" pitchFamily="18" charset="0"/>
                              </a:rPr>
                              <m:t>𝑡</m:t>
                            </m:r>
                          </m:sub>
                        </m:sSub>
                      </m:e>
                    </m:d>
                  </m:oMath>
                </a14:m>
                <a:endParaRPr kumimoji="0" lang="en-US" sz="2000" b="0" i="0" u="none" strike="noStrike" kern="1200" cap="none" spc="0" normalizeH="0" noProof="0" dirty="0">
                  <a:ln>
                    <a:noFill/>
                  </a:ln>
                  <a:solidFill>
                    <a:srgbClr val="008564"/>
                  </a:solidFill>
                  <a:effectLst/>
                  <a:uLnTx/>
                  <a:uFillTx/>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10179" y="665161"/>
                <a:ext cx="11812593" cy="5781904"/>
              </a:xfrm>
              <a:prstGeom prst="rect">
                <a:avLst/>
              </a:prstGeom>
              <a:blipFill>
                <a:blip r:embed="rId3"/>
                <a:stretch>
                  <a:fillRect l="-644" b="-109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7008DED1-ED26-CE5C-94A0-D5EB2328BAD4}"/>
              </a:ext>
            </a:extLst>
          </p:cNvPr>
          <p:cNvPicPr>
            <a:picLocks noChangeAspect="1"/>
          </p:cNvPicPr>
          <p:nvPr/>
        </p:nvPicPr>
        <p:blipFill>
          <a:blip r:embed="rId4"/>
          <a:stretch>
            <a:fillRect/>
          </a:stretch>
        </p:blipFill>
        <p:spPr>
          <a:xfrm>
            <a:off x="7654912" y="3429000"/>
            <a:ext cx="4270789" cy="1669093"/>
          </a:xfrm>
          <a:prstGeom prst="rect">
            <a:avLst/>
          </a:prstGeom>
        </p:spPr>
      </p:pic>
      <p:sp>
        <p:nvSpPr>
          <p:cNvPr id="5" name="TextBox 4">
            <a:extLst>
              <a:ext uri="{FF2B5EF4-FFF2-40B4-BE49-F238E27FC236}">
                <a16:creationId xmlns:a16="http://schemas.microsoft.com/office/drawing/2014/main" id="{A0175047-1CD5-0318-2D93-FB986B5F1540}"/>
              </a:ext>
            </a:extLst>
          </p:cNvPr>
          <p:cNvSpPr txBox="1"/>
          <p:nvPr/>
        </p:nvSpPr>
        <p:spPr>
          <a:xfrm>
            <a:off x="2953287" y="6456551"/>
            <a:ext cx="6448561" cy="276999"/>
          </a:xfrm>
          <a:prstGeom prst="rect">
            <a:avLst/>
          </a:prstGeom>
          <a:noFill/>
        </p:spPr>
        <p:txBody>
          <a:bodyPr wrap="none" rtlCol="0">
            <a:spAutoFit/>
          </a:bodyPr>
          <a:lstStyle/>
          <a:p>
            <a:pPr algn="ctr"/>
            <a:r>
              <a:rPr lang="en-US" sz="1200" dirty="0">
                <a:solidFill>
                  <a:schemeClr val="bg1"/>
                </a:solidFill>
              </a:rPr>
              <a:t>Contribution #4: Joint Hybrid Beamforming and Power Control Using Deep Reinforcement Learning</a:t>
            </a:r>
          </a:p>
        </p:txBody>
      </p:sp>
    </p:spTree>
    <p:extLst>
      <p:ext uri="{BB962C8B-B14F-4D97-AF65-F5344CB8AC3E}">
        <p14:creationId xmlns:p14="http://schemas.microsoft.com/office/powerpoint/2010/main" val="1897191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Gill Sans MT" charset="0"/>
                <a:ea typeface="Gill Sans MT" charset="0"/>
                <a:cs typeface="Gill Sans MT" charset="0"/>
              </a:rPr>
              <a:t>Problem Formulation</a:t>
            </a:r>
          </a:p>
        </p:txBody>
      </p:sp>
      <p:sp>
        <p:nvSpPr>
          <p:cNvPr id="4" name="Slide Number Placeholder 3"/>
          <p:cNvSpPr>
            <a:spLocks noGrp="1"/>
          </p:cNvSpPr>
          <p:nvPr>
            <p:ph type="sldNum" sz="quarter" idx="12"/>
          </p:nvPr>
        </p:nvSpPr>
        <p:spPr/>
        <p:txBody>
          <a:bodyPr/>
          <a:lstStyle/>
          <a:p>
            <a:fld id="{A35B1E83-3AB9-40D0-BD85-A7F15E15F8BD}" type="slidenum">
              <a:rPr lang="en-US" smtClean="0"/>
              <a:pPr/>
              <a:t>27</a:t>
            </a:fld>
            <a:r>
              <a:rPr lang="en-US" sz="1600" dirty="0"/>
              <a:t>/32</a:t>
            </a:r>
          </a:p>
        </p:txBody>
      </p:sp>
      <p:sp>
        <p:nvSpPr>
          <p:cNvPr id="7" name="TextBox 6"/>
          <p:cNvSpPr txBox="1"/>
          <p:nvPr/>
        </p:nvSpPr>
        <p:spPr>
          <a:xfrm>
            <a:off x="117687" y="616048"/>
            <a:ext cx="9907981" cy="499689"/>
          </a:xfrm>
          <a:prstGeom prst="rect">
            <a:avLst/>
          </a:prstGeom>
          <a:noFill/>
        </p:spPr>
        <p:txBody>
          <a:bodyPr wrap="square" rtlCol="0">
            <a:spAutoFit/>
          </a:bodyPr>
          <a:lstStyle/>
          <a:p>
            <a:pPr marL="342900" indent="-342900">
              <a:lnSpc>
                <a:spcPct val="150000"/>
              </a:lnSpc>
              <a:buFont typeface="Wingdings" pitchFamily="2" charset="2"/>
              <a:buChar char="q"/>
            </a:pPr>
            <a:r>
              <a:rPr lang="en-US" sz="2000" dirty="0"/>
              <a:t>System Model: Multicell Multiuser uplink MIMO system</a:t>
            </a:r>
          </a:p>
        </p:txBody>
      </p:sp>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4B44F764-FA18-564E-B601-873119199E5C}"/>
                  </a:ext>
                </a:extLst>
              </p:cNvPr>
              <p:cNvSpPr txBox="1"/>
              <p:nvPr/>
            </p:nvSpPr>
            <p:spPr>
              <a:xfrm>
                <a:off x="7256934" y="5643279"/>
                <a:ext cx="4289828" cy="646331"/>
              </a:xfrm>
              <a:prstGeom prst="rect">
                <a:avLst/>
              </a:prstGeom>
              <a:noFill/>
            </p:spPr>
            <p:txBody>
              <a:bodyPr wrap="none" rtlCol="0">
                <a:spAutoFit/>
              </a:bodyPr>
              <a:lstStyle/>
              <a:p>
                <a:pPr algn="ctr"/>
                <a:r>
                  <a:rPr lang="en-US" dirty="0">
                    <a:solidFill>
                      <a:srgbClr val="FF0000"/>
                    </a:solidFill>
                  </a:rPr>
                  <a:t>Not a convex problem </a:t>
                </a:r>
              </a:p>
              <a:p>
                <a:pPr algn="ctr"/>
                <a:r>
                  <a:rPr lang="en-US" dirty="0">
                    <a:solidFill>
                      <a:srgbClr val="FF0000"/>
                    </a:solidFill>
                  </a:rPr>
                  <a:t>because of unit-modular constraints of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1" i="0" smtClean="0">
                            <a:solidFill>
                              <a:srgbClr val="FF0000"/>
                            </a:solidFill>
                            <a:latin typeface="Cambria Math" panose="02040503050406030204" pitchFamily="18" charset="0"/>
                          </a:rPr>
                          <m:t>𝐖</m:t>
                        </m:r>
                      </m:e>
                      <m:sub>
                        <m:r>
                          <a:rPr lang="en-US" b="0" i="1" smtClean="0">
                            <a:solidFill>
                              <a:srgbClr val="FF0000"/>
                            </a:solidFill>
                            <a:latin typeface="Cambria Math" panose="02040503050406030204" pitchFamily="18" charset="0"/>
                          </a:rPr>
                          <m:t>𝑅𝐹</m:t>
                        </m:r>
                      </m:sub>
                    </m:sSub>
                  </m:oMath>
                </a14:m>
                <a:endParaRPr lang="en-US" dirty="0">
                  <a:solidFill>
                    <a:srgbClr val="FF0000"/>
                  </a:solidFill>
                </a:endParaRPr>
              </a:p>
            </p:txBody>
          </p:sp>
        </mc:Choice>
        <mc:Fallback xmlns="">
          <p:sp>
            <p:nvSpPr>
              <p:cNvPr id="190" name="TextBox 189">
                <a:extLst>
                  <a:ext uri="{FF2B5EF4-FFF2-40B4-BE49-F238E27FC236}">
                    <a16:creationId xmlns:a16="http://schemas.microsoft.com/office/drawing/2014/main" id="{4B44F764-FA18-564E-B601-873119199E5C}"/>
                  </a:ext>
                </a:extLst>
              </p:cNvPr>
              <p:cNvSpPr txBox="1">
                <a:spLocks noRot="1" noChangeAspect="1" noMove="1" noResize="1" noEditPoints="1" noAdjustHandles="1" noChangeArrowheads="1" noChangeShapeType="1" noTextEdit="1"/>
              </p:cNvSpPr>
              <p:nvPr/>
            </p:nvSpPr>
            <p:spPr>
              <a:xfrm>
                <a:off x="7256934" y="5643279"/>
                <a:ext cx="4289828" cy="646331"/>
              </a:xfrm>
              <a:prstGeom prst="rect">
                <a:avLst/>
              </a:prstGeom>
              <a:blipFill>
                <a:blip r:embed="rId5"/>
                <a:stretch>
                  <a:fillRect l="-885" t="-3846"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195208-9587-3442-ABDB-F1C5C19D4807}"/>
                  </a:ext>
                </a:extLst>
              </p:cNvPr>
              <p:cNvSpPr txBox="1"/>
              <p:nvPr/>
            </p:nvSpPr>
            <p:spPr>
              <a:xfrm>
                <a:off x="644997" y="4738512"/>
                <a:ext cx="3650940" cy="1156920"/>
              </a:xfrm>
              <a:prstGeom prst="rect">
                <a:avLst/>
              </a:prstGeom>
              <a:noFill/>
            </p:spPr>
            <p:txBody>
              <a:bodyPr wrap="square" rtlCol="0">
                <a:spAutoFit/>
              </a:bodyPr>
              <a:lstStyle/>
              <a:p>
                <a:pPr algn="just">
                  <a:lnSpc>
                    <a:spcPct val="150000"/>
                  </a:lnSpc>
                </a:pP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𝑐</m:t>
                        </m:r>
                      </m:sub>
                    </m:sSub>
                  </m:oMath>
                </a14:m>
                <a:r>
                  <a:rPr lang="en-US" sz="1600" dirty="0"/>
                  <a:t>: # of Base stations</a:t>
                </a:r>
              </a:p>
              <a:p>
                <a:pPr algn="just">
                  <a:lnSpc>
                    <a:spcPct val="150000"/>
                  </a:lnSpc>
                </a:pPr>
                <a14:m>
                  <m:oMath xmlns:m="http://schemas.openxmlformats.org/officeDocument/2006/math">
                    <m:sSub>
                      <m:sSubPr>
                        <m:ctrlPr>
                          <a:rPr lang="en-US" sz="1600" i="1">
                            <a:latin typeface="Cambria Math" panose="02040503050406030204" pitchFamily="18" charset="0"/>
                          </a:rPr>
                        </m:ctrlPr>
                      </m:sSubPr>
                      <m:e>
                        <m:r>
                          <a:rPr lang="en-US" sz="1600">
                            <a:latin typeface="Cambria Math" panose="02040503050406030204" pitchFamily="18" charset="0"/>
                          </a:rPr>
                          <m:t>𝑁</m:t>
                        </m:r>
                      </m:e>
                      <m:sub>
                        <m:r>
                          <a:rPr lang="en-US" sz="1600">
                            <a:latin typeface="Cambria Math" panose="02040503050406030204" pitchFamily="18" charset="0"/>
                          </a:rPr>
                          <m:t>𝑟</m:t>
                        </m:r>
                      </m:sub>
                    </m:sSub>
                  </m:oMath>
                </a14:m>
                <a:r>
                  <a:rPr lang="en-US" sz="1600" dirty="0"/>
                  <a:t>: # of receive antennas</a:t>
                </a:r>
              </a:p>
              <a:p>
                <a:pPr algn="just">
                  <a:lnSpc>
                    <a:spcPct val="150000"/>
                  </a:lnSpc>
                </a:pPr>
                <a14:m>
                  <m:oMath xmlns:m="http://schemas.openxmlformats.org/officeDocument/2006/math">
                    <m:r>
                      <a:rPr lang="en-US" sz="1600">
                        <a:latin typeface="Cambria Math" panose="02040503050406030204" pitchFamily="18" charset="0"/>
                      </a:rPr>
                      <m:t>𝑀</m:t>
                    </m:r>
                  </m:oMath>
                </a14:m>
                <a:r>
                  <a:rPr lang="en-US" sz="1600" dirty="0"/>
                  <a:t>: # of possible phase angles</a:t>
                </a:r>
              </a:p>
            </p:txBody>
          </p:sp>
        </mc:Choice>
        <mc:Fallback xmlns="">
          <p:sp>
            <p:nvSpPr>
              <p:cNvPr id="12" name="TextBox 11">
                <a:extLst>
                  <a:ext uri="{FF2B5EF4-FFF2-40B4-BE49-F238E27FC236}">
                    <a16:creationId xmlns:a16="http://schemas.microsoft.com/office/drawing/2014/main" id="{34195208-9587-3442-ABDB-F1C5C19D4807}"/>
                  </a:ext>
                </a:extLst>
              </p:cNvPr>
              <p:cNvSpPr txBox="1">
                <a:spLocks noRot="1" noChangeAspect="1" noMove="1" noResize="1" noEditPoints="1" noAdjustHandles="1" noChangeArrowheads="1" noChangeShapeType="1" noTextEdit="1"/>
              </p:cNvSpPr>
              <p:nvPr/>
            </p:nvSpPr>
            <p:spPr>
              <a:xfrm>
                <a:off x="644997" y="4738512"/>
                <a:ext cx="3650940" cy="1156920"/>
              </a:xfrm>
              <a:prstGeom prst="rect">
                <a:avLst/>
              </a:prstGeom>
              <a:blipFill>
                <a:blip r:embed="rId6"/>
                <a:stretch>
                  <a:fillRect b="-5376"/>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C40DA986-93D9-5715-9132-8A8ADA6CB330}"/>
              </a:ext>
            </a:extLst>
          </p:cNvPr>
          <p:cNvPicPr>
            <a:picLocks noChangeAspect="1"/>
          </p:cNvPicPr>
          <p:nvPr/>
        </p:nvPicPr>
        <p:blipFill>
          <a:blip r:embed="rId7"/>
          <a:stretch>
            <a:fillRect/>
          </a:stretch>
        </p:blipFill>
        <p:spPr>
          <a:xfrm>
            <a:off x="660587" y="1431336"/>
            <a:ext cx="5216539" cy="3133817"/>
          </a:xfrm>
          <a:prstGeom prst="rect">
            <a:avLst/>
          </a:prstGeom>
        </p:spPr>
      </p:pic>
      <p:sp>
        <p:nvSpPr>
          <p:cNvPr id="5" name="TextBox 4">
            <a:extLst>
              <a:ext uri="{FF2B5EF4-FFF2-40B4-BE49-F238E27FC236}">
                <a16:creationId xmlns:a16="http://schemas.microsoft.com/office/drawing/2014/main" id="{C0ECA1A5-71CD-7528-E8C2-A2B06CE552CB}"/>
              </a:ext>
            </a:extLst>
          </p:cNvPr>
          <p:cNvSpPr txBox="1"/>
          <p:nvPr/>
        </p:nvSpPr>
        <p:spPr>
          <a:xfrm>
            <a:off x="2953287" y="6456551"/>
            <a:ext cx="6448561" cy="276999"/>
          </a:xfrm>
          <a:prstGeom prst="rect">
            <a:avLst/>
          </a:prstGeom>
          <a:noFill/>
        </p:spPr>
        <p:txBody>
          <a:bodyPr wrap="none" rtlCol="0">
            <a:spAutoFit/>
          </a:bodyPr>
          <a:lstStyle/>
          <a:p>
            <a:pPr algn="ctr"/>
            <a:r>
              <a:rPr lang="en-US" sz="1200" dirty="0">
                <a:solidFill>
                  <a:schemeClr val="bg1"/>
                </a:solidFill>
              </a:rPr>
              <a:t>Contribution #4: Joint Hybrid Beamforming and Power Control Using Deep Reinforcement Learning</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54BDB77-40AB-32D2-30C3-585520D5115F}"/>
                  </a:ext>
                </a:extLst>
              </p:cNvPr>
              <p:cNvSpPr txBox="1"/>
              <p:nvPr/>
            </p:nvSpPr>
            <p:spPr>
              <a:xfrm>
                <a:off x="3673963" y="4748593"/>
                <a:ext cx="2132043" cy="787588"/>
              </a:xfrm>
              <a:prstGeom prst="rect">
                <a:avLst/>
              </a:prstGeom>
              <a:noFill/>
            </p:spPr>
            <p:txBody>
              <a:bodyPr wrap="square">
                <a:spAutoFit/>
              </a:bodyPr>
              <a:lstStyle/>
              <a:p>
                <a:pPr algn="just">
                  <a:lnSpc>
                    <a:spcPct val="150000"/>
                  </a:lnSpc>
                </a:pPr>
                <a14:m>
                  <m:oMath xmlns:m="http://schemas.openxmlformats.org/officeDocument/2006/math">
                    <m:sSub>
                      <m:sSubPr>
                        <m:ctrlPr>
                          <a:rPr lang="en-US" sz="1600" i="1">
                            <a:latin typeface="Cambria Math" panose="02040503050406030204" pitchFamily="18" charset="0"/>
                          </a:rPr>
                        </m:ctrlPr>
                      </m:sSubPr>
                      <m:e>
                        <m:r>
                          <a:rPr lang="en-US" sz="1600">
                            <a:latin typeface="Cambria Math" panose="02040503050406030204" pitchFamily="18" charset="0"/>
                          </a:rPr>
                          <m:t>𝑁</m:t>
                        </m:r>
                      </m:e>
                      <m:sub>
                        <m:r>
                          <a:rPr lang="en-US" sz="1600">
                            <a:latin typeface="Cambria Math" panose="02040503050406030204" pitchFamily="18" charset="0"/>
                          </a:rPr>
                          <m:t>𝑢</m:t>
                        </m:r>
                      </m:sub>
                    </m:sSub>
                  </m:oMath>
                </a14:m>
                <a:r>
                  <a:rPr lang="en-US" sz="1600" dirty="0"/>
                  <a:t>: # of UEs per cell</a:t>
                </a:r>
              </a:p>
              <a:p>
                <a:pPr algn="just">
                  <a:lnSpc>
                    <a:spcPct val="150000"/>
                  </a:lnSpc>
                </a:pPr>
                <a14:m>
                  <m:oMath xmlns:m="http://schemas.openxmlformats.org/officeDocument/2006/math">
                    <m:sSub>
                      <m:sSubPr>
                        <m:ctrlPr>
                          <a:rPr lang="en-US" sz="1600" i="1">
                            <a:latin typeface="Cambria Math" panose="02040503050406030204" pitchFamily="18" charset="0"/>
                          </a:rPr>
                        </m:ctrlPr>
                      </m:sSubPr>
                      <m:e>
                        <m:r>
                          <a:rPr lang="en-US" sz="1600">
                            <a:latin typeface="Cambria Math" panose="02040503050406030204" pitchFamily="18" charset="0"/>
                          </a:rPr>
                          <m:t>𝑁</m:t>
                        </m:r>
                      </m:e>
                      <m:sub>
                        <m:r>
                          <a:rPr lang="en-US" sz="1600">
                            <a:latin typeface="Cambria Math" panose="02040503050406030204" pitchFamily="18" charset="0"/>
                          </a:rPr>
                          <m:t>𝑅𝐹</m:t>
                        </m:r>
                      </m:sub>
                    </m:sSub>
                  </m:oMath>
                </a14:m>
                <a:r>
                  <a:rPr lang="en-US" sz="1600" dirty="0"/>
                  <a:t>: # of RF chains </a:t>
                </a:r>
              </a:p>
            </p:txBody>
          </p:sp>
        </mc:Choice>
        <mc:Fallback xmlns="">
          <p:sp>
            <p:nvSpPr>
              <p:cNvPr id="11" name="TextBox 10">
                <a:extLst>
                  <a:ext uri="{FF2B5EF4-FFF2-40B4-BE49-F238E27FC236}">
                    <a16:creationId xmlns:a16="http://schemas.microsoft.com/office/drawing/2014/main" id="{F54BDB77-40AB-32D2-30C3-585520D5115F}"/>
                  </a:ext>
                </a:extLst>
              </p:cNvPr>
              <p:cNvSpPr txBox="1">
                <a:spLocks noRot="1" noChangeAspect="1" noMove="1" noResize="1" noEditPoints="1" noAdjustHandles="1" noChangeArrowheads="1" noChangeShapeType="1" noTextEdit="1"/>
              </p:cNvSpPr>
              <p:nvPr/>
            </p:nvSpPr>
            <p:spPr>
              <a:xfrm>
                <a:off x="3673963" y="4748593"/>
                <a:ext cx="2132043" cy="787588"/>
              </a:xfrm>
              <a:prstGeom prst="rect">
                <a:avLst/>
              </a:prstGeom>
              <a:blipFill>
                <a:blip r:embed="rId20"/>
                <a:stretch>
                  <a:fillRect b="-9524"/>
                </a:stretch>
              </a:blipFill>
            </p:spPr>
            <p:txBody>
              <a:bodyPr/>
              <a:lstStyle/>
              <a:p>
                <a:r>
                  <a:rPr lang="en-US">
                    <a:noFill/>
                  </a:rPr>
                  <a:t> </a:t>
                </a:r>
              </a:p>
            </p:txBody>
          </p:sp>
        </mc:Fallback>
      </mc:AlternateContent>
      <p:sp>
        <p:nvSpPr>
          <p:cNvPr id="13" name="Rounded Rectangle 12">
            <a:extLst>
              <a:ext uri="{FF2B5EF4-FFF2-40B4-BE49-F238E27FC236}">
                <a16:creationId xmlns:a16="http://schemas.microsoft.com/office/drawing/2014/main" id="{9752BA1E-DB67-A3EE-9406-527E0CBACCCC}"/>
              </a:ext>
            </a:extLst>
          </p:cNvPr>
          <p:cNvSpPr/>
          <p:nvPr/>
        </p:nvSpPr>
        <p:spPr>
          <a:xfrm>
            <a:off x="6738773" y="743280"/>
            <a:ext cx="4559157" cy="3592254"/>
          </a:xfrm>
          <a:prstGeom prst="roundRect">
            <a:avLst>
              <a:gd name="adj" fmla="val 11576"/>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endParaRPr lang="en-US" dirty="0">
              <a:solidFill>
                <a:srgbClr val="0000FF"/>
              </a:solidFill>
            </a:endParaRPr>
          </a:p>
        </p:txBody>
      </p:sp>
      <p:cxnSp>
        <p:nvCxnSpPr>
          <p:cNvPr id="14" name="Straight Connector 13">
            <a:extLst>
              <a:ext uri="{FF2B5EF4-FFF2-40B4-BE49-F238E27FC236}">
                <a16:creationId xmlns:a16="http://schemas.microsoft.com/office/drawing/2014/main" id="{0E9B4A21-1857-E2F4-367A-2977E4004DA3}"/>
              </a:ext>
            </a:extLst>
          </p:cNvPr>
          <p:cNvCxnSpPr>
            <a:cxnSpLocks/>
          </p:cNvCxnSpPr>
          <p:nvPr/>
        </p:nvCxnSpPr>
        <p:spPr>
          <a:xfrm>
            <a:off x="6833945" y="2714570"/>
            <a:ext cx="4361555" cy="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3667114-9357-76E0-AC3E-38BA3F0A2903}"/>
                  </a:ext>
                </a:extLst>
              </p:cNvPr>
              <p:cNvSpPr txBox="1"/>
              <p:nvPr/>
            </p:nvSpPr>
            <p:spPr>
              <a:xfrm>
                <a:off x="7013268" y="3910539"/>
                <a:ext cx="4170399" cy="4128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ℙ</m:t>
                      </m:r>
                      <m:r>
                        <a:rPr lang="en-US" sz="1400" b="0" i="1" smtClean="0">
                          <a:latin typeface="Cambria Math" panose="02040503050406030204" pitchFamily="18" charset="0"/>
                          <a:ea typeface="Cambria Math" panose="02040503050406030204" pitchFamily="18" charset="0"/>
                        </a:rPr>
                        <m:t>=</m:t>
                      </m:r>
                      <m:d>
                        <m:dPr>
                          <m:begChr m:val="{"/>
                          <m:endChr m:val="}"/>
                          <m:ctrlPr>
                            <a:rPr lang="en-US" sz="1400" b="0" i="1" smtClean="0">
                              <a:latin typeface="Cambria Math" panose="02040503050406030204" pitchFamily="18" charset="0"/>
                              <a:ea typeface="Cambria Math" panose="02040503050406030204" pitchFamily="18" charset="0"/>
                            </a:rPr>
                          </m:ctrlPr>
                        </m:dPr>
                        <m:e>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𝑒</m:t>
                              </m:r>
                            </m:e>
                            <m:sup>
                              <m:r>
                                <a:rPr lang="en-US" sz="1400" i="1">
                                  <a:latin typeface="Cambria Math" panose="02040503050406030204" pitchFamily="18" charset="0"/>
                                  <a:ea typeface="Cambria Math" panose="02040503050406030204" pitchFamily="18" charset="0"/>
                                </a:rPr>
                                <m:t>𝑗</m:t>
                              </m:r>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ea typeface="Cambria Math" panose="02040503050406030204" pitchFamily="18" charset="0"/>
                                </a:rPr>
                                <m:t>𝜋𝜙</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𝑀</m:t>
                              </m:r>
                            </m:sup>
                          </m:sSup>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𝜙</m:t>
                          </m:r>
                          <m:r>
                            <a:rPr lang="en-US" sz="1400" b="0" i="1" smtClean="0">
                              <a:latin typeface="Cambria Math" panose="02040503050406030204" pitchFamily="18" charset="0"/>
                              <a:ea typeface="Cambria Math" panose="02040503050406030204" pitchFamily="18" charset="0"/>
                            </a:rPr>
                            <m:t>∈</m:t>
                          </m:r>
                          <m:d>
                            <m:dPr>
                              <m:begChr m:val="{"/>
                              <m:endChr m:val="}"/>
                              <m:ctrlPr>
                                <a:rPr lang="en-US" sz="1400" b="0" i="1" smtClean="0">
                                  <a:latin typeface="Cambria Math" panose="02040503050406030204" pitchFamily="18" charset="0"/>
                                  <a:ea typeface="Cambria Math" panose="02040503050406030204" pitchFamily="18" charset="0"/>
                                </a:rPr>
                              </m:ctrlPr>
                            </m:dPr>
                            <m:e>
                              <m:r>
                                <a:rPr lang="en-US" altLang="ko-KR" sz="1400" b="0" i="1" smtClean="0">
                                  <a:latin typeface="Cambria Math" panose="02040503050406030204" pitchFamily="18" charset="0"/>
                                  <a:ea typeface="Cambria Math" panose="02040503050406030204" pitchFamily="18" charset="0"/>
                                </a:rPr>
                                <m:t>0,1,…,</m:t>
                              </m:r>
                              <m:r>
                                <a:rPr lang="en-US" altLang="ko-KR" sz="1400" b="0" i="1" smtClean="0">
                                  <a:latin typeface="Cambria Math" panose="02040503050406030204" pitchFamily="18" charset="0"/>
                                  <a:ea typeface="Cambria Math" panose="02040503050406030204" pitchFamily="18" charset="0"/>
                                </a:rPr>
                                <m:t>𝑀</m:t>
                              </m:r>
                              <m:r>
                                <a:rPr lang="en-US" altLang="ko-KR" sz="1400" b="0" i="1" smtClean="0">
                                  <a:latin typeface="Cambria Math" panose="02040503050406030204" pitchFamily="18" charset="0"/>
                                  <a:ea typeface="Cambria Math" panose="02040503050406030204" pitchFamily="18" charset="0"/>
                                </a:rPr>
                                <m:t>−1</m:t>
                              </m:r>
                            </m:e>
                          </m:d>
                        </m:e>
                      </m:d>
                    </m:oMath>
                  </m:oMathPara>
                </a14:m>
                <a:endParaRPr lang="en-US" sz="1400" dirty="0"/>
              </a:p>
            </p:txBody>
          </p:sp>
        </mc:Choice>
        <mc:Fallback xmlns="">
          <p:sp>
            <p:nvSpPr>
              <p:cNvPr id="15" name="TextBox 14">
                <a:extLst>
                  <a:ext uri="{FF2B5EF4-FFF2-40B4-BE49-F238E27FC236}">
                    <a16:creationId xmlns:a16="http://schemas.microsoft.com/office/drawing/2014/main" id="{43667114-9357-76E0-AC3E-38BA3F0A2903}"/>
                  </a:ext>
                </a:extLst>
              </p:cNvPr>
              <p:cNvSpPr txBox="1">
                <a:spLocks noRot="1" noChangeAspect="1" noMove="1" noResize="1" noEditPoints="1" noAdjustHandles="1" noChangeArrowheads="1" noChangeShapeType="1" noTextEdit="1"/>
              </p:cNvSpPr>
              <p:nvPr/>
            </p:nvSpPr>
            <p:spPr>
              <a:xfrm>
                <a:off x="7013268" y="3910539"/>
                <a:ext cx="4170399" cy="412805"/>
              </a:xfrm>
              <a:prstGeom prst="rect">
                <a:avLst/>
              </a:prstGeom>
              <a:blipFill>
                <a:blip r:embed="rId21"/>
                <a:stretch>
                  <a:fillRect/>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F72BA78A-5779-D001-9A21-48AD9A5BEE19}"/>
              </a:ext>
            </a:extLst>
          </p:cNvPr>
          <p:cNvPicPr>
            <a:picLocks noChangeAspect="1"/>
          </p:cNvPicPr>
          <p:nvPr/>
        </p:nvPicPr>
        <p:blipFill rotWithShape="1">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t="11975"/>
          <a:stretch/>
        </p:blipFill>
        <p:spPr>
          <a:xfrm>
            <a:off x="7072818" y="2837737"/>
            <a:ext cx="4051300" cy="670754"/>
          </a:xfrm>
          <a:prstGeom prst="rect">
            <a:avLst/>
          </a:prstGeom>
        </p:spPr>
      </p:pic>
      <p:pic>
        <p:nvPicPr>
          <p:cNvPr id="17" name="Picture 16" descr="A picture containing text, font, receipt, handwriting&#10;&#10;Description automatically generated">
            <a:extLst>
              <a:ext uri="{FF2B5EF4-FFF2-40B4-BE49-F238E27FC236}">
                <a16:creationId xmlns:a16="http://schemas.microsoft.com/office/drawing/2014/main" id="{01C5FF10-679F-1F10-F370-4675EE60CB6F}"/>
              </a:ext>
            </a:extLst>
          </p:cNvPr>
          <p:cNvPicPr>
            <a:picLocks noChangeAspect="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5679" y="789483"/>
            <a:ext cx="2791083" cy="1894609"/>
          </a:xfrm>
          <a:prstGeom prst="rect">
            <a:avLst/>
          </a:prstGeom>
        </p:spPr>
      </p:pic>
      <p:pic>
        <p:nvPicPr>
          <p:cNvPr id="18" name="Picture 17" descr="A picture containing font, text, typography, calligraphy&#10;&#10;Description automatically generated">
            <a:extLst>
              <a:ext uri="{FF2B5EF4-FFF2-40B4-BE49-F238E27FC236}">
                <a16:creationId xmlns:a16="http://schemas.microsoft.com/office/drawing/2014/main" id="{A8D31E96-5A2A-92F5-034E-FB3BD5A3DA57}"/>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80172" y="3582828"/>
            <a:ext cx="1869100" cy="320417"/>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06D5996-8C6E-9A1C-70E0-F23D0DE7590C}"/>
                  </a:ext>
                </a:extLst>
              </p:cNvPr>
              <p:cNvSpPr txBox="1"/>
              <p:nvPr/>
            </p:nvSpPr>
            <p:spPr>
              <a:xfrm>
                <a:off x="6385996" y="4325770"/>
                <a:ext cx="6713738" cy="1289969"/>
              </a:xfrm>
              <a:prstGeom prst="rect">
                <a:avLst/>
              </a:prstGeom>
              <a:noFill/>
            </p:spPr>
            <p:txBody>
              <a:bodyPr wrap="square">
                <a:spAutoFit/>
              </a:bodyPr>
              <a:lstStyle/>
              <a:p>
                <a:pPr marL="342900" lvl="0" indent="-342900" algn="just">
                  <a:lnSpc>
                    <a:spcPct val="150000"/>
                  </a:lnSpc>
                  <a:buFont typeface="+mj-lt"/>
                  <a:buAutoNum type="arabicPeriod"/>
                </a:pPr>
                <a:r>
                  <a:rPr lang="en-US" dirty="0"/>
                  <a:t> </a:t>
                </a:r>
                <a14:m>
                  <m:oMath xmlns:m="http://schemas.openxmlformats.org/officeDocument/2006/math">
                    <m:sSub>
                      <m:sSubPr>
                        <m:ctrlPr>
                          <a:rPr lang="en-US" i="1" smtClean="0">
                            <a:solidFill>
                              <a:srgbClr val="0000FF"/>
                            </a:solidFill>
                            <a:latin typeface="Cambria Math" panose="02040503050406030204" pitchFamily="18" charset="0"/>
                          </a:rPr>
                        </m:ctrlPr>
                      </m:sSubPr>
                      <m:e>
                        <m:r>
                          <a:rPr lang="en-US">
                            <a:solidFill>
                              <a:srgbClr val="0000FF"/>
                            </a:solidFill>
                            <a:latin typeface="Cambria Math" panose="02040503050406030204" pitchFamily="18" charset="0"/>
                          </a:rPr>
                          <m:t>𝐖</m:t>
                        </m:r>
                      </m:e>
                      <m:sub>
                        <m:r>
                          <m:rPr>
                            <m:sty m:val="p"/>
                          </m:rPr>
                          <a:rPr lang="en-US">
                            <a:solidFill>
                              <a:srgbClr val="0000FF"/>
                            </a:solidFill>
                            <a:latin typeface="Cambria Math" panose="02040503050406030204" pitchFamily="18" charset="0"/>
                          </a:rPr>
                          <m:t>BB</m:t>
                        </m:r>
                      </m:sub>
                    </m:sSub>
                  </m:oMath>
                </a14:m>
                <a:r>
                  <a:rPr lang="en-US" dirty="0">
                    <a:solidFill>
                      <a:srgbClr val="0000FF"/>
                    </a:solidFill>
                  </a:rPr>
                  <a:t> </a:t>
                </a:r>
                <a:r>
                  <a:rPr lang="en-US" dirty="0"/>
                  <a:t>is continuous yet complex matrix</a:t>
                </a:r>
              </a:p>
              <a:p>
                <a:pPr marL="342900" lvl="0" indent="-342900" algn="just">
                  <a:lnSpc>
                    <a:spcPct val="150000"/>
                  </a:lnSpc>
                  <a:buFont typeface="+mj-lt"/>
                  <a:buAutoNum type="arabicPeriod"/>
                </a:pPr>
                <a:r>
                  <a:rPr lang="en-US" dirty="0"/>
                  <a:t> </a:t>
                </a:r>
                <a14:m>
                  <m:oMath xmlns:m="http://schemas.openxmlformats.org/officeDocument/2006/math">
                    <m:sSub>
                      <m:sSubPr>
                        <m:ctrlPr>
                          <a:rPr lang="en-US" i="1" smtClean="0">
                            <a:solidFill>
                              <a:schemeClr val="accent2"/>
                            </a:solidFill>
                            <a:latin typeface="Cambria Math" panose="02040503050406030204" pitchFamily="18" charset="0"/>
                          </a:rPr>
                        </m:ctrlPr>
                      </m:sSubPr>
                      <m:e>
                        <m:r>
                          <a:rPr lang="en-US">
                            <a:solidFill>
                              <a:schemeClr val="accent2"/>
                            </a:solidFill>
                            <a:latin typeface="Cambria Math" panose="02040503050406030204" pitchFamily="18" charset="0"/>
                          </a:rPr>
                          <m:t>𝐖</m:t>
                        </m:r>
                      </m:e>
                      <m:sub>
                        <m:r>
                          <m:rPr>
                            <m:sty m:val="p"/>
                          </m:rPr>
                          <a:rPr lang="en-US">
                            <a:solidFill>
                              <a:schemeClr val="accent2"/>
                            </a:solidFill>
                            <a:latin typeface="Cambria Math" panose="02040503050406030204" pitchFamily="18" charset="0"/>
                          </a:rPr>
                          <m:t>RF</m:t>
                        </m:r>
                      </m:sub>
                    </m:sSub>
                  </m:oMath>
                </a14:m>
                <a:r>
                  <a:rPr lang="en-US" dirty="0">
                    <a:solidFill>
                      <a:schemeClr val="accent2"/>
                    </a:solidFill>
                  </a:rPr>
                  <a:t> </a:t>
                </a:r>
                <a:r>
                  <a:rPr lang="en-US" dirty="0"/>
                  <a:t>satisfies unit-modulus and discreteness constraints</a:t>
                </a:r>
              </a:p>
              <a:p>
                <a:pPr marL="342900" indent="-342900" algn="just">
                  <a:lnSpc>
                    <a:spcPct val="150000"/>
                  </a:lnSpc>
                  <a:buFont typeface="+mj-lt"/>
                  <a:buAutoNum type="arabicPeriod"/>
                </a:pPr>
                <a:r>
                  <a:rPr lang="en-US" dirty="0"/>
                  <a:t> </a:t>
                </a:r>
                <a14:m>
                  <m:oMath xmlns:m="http://schemas.openxmlformats.org/officeDocument/2006/math">
                    <m:r>
                      <a:rPr lang="en-US" smtClean="0">
                        <a:solidFill>
                          <a:srgbClr val="009051"/>
                        </a:solidFill>
                        <a:latin typeface="Cambria Math" panose="02040503050406030204" pitchFamily="18" charset="0"/>
                      </a:rPr>
                      <m:t>𝐩</m:t>
                    </m:r>
                  </m:oMath>
                </a14:m>
                <a:r>
                  <a:rPr lang="en-US" dirty="0"/>
                  <a:t> has max. and min. range</a:t>
                </a:r>
              </a:p>
            </p:txBody>
          </p:sp>
        </mc:Choice>
        <mc:Fallback xmlns="">
          <p:sp>
            <p:nvSpPr>
              <p:cNvPr id="19" name="TextBox 18">
                <a:extLst>
                  <a:ext uri="{FF2B5EF4-FFF2-40B4-BE49-F238E27FC236}">
                    <a16:creationId xmlns:a16="http://schemas.microsoft.com/office/drawing/2014/main" id="{B06D5996-8C6E-9A1C-70E0-F23D0DE7590C}"/>
                  </a:ext>
                </a:extLst>
              </p:cNvPr>
              <p:cNvSpPr txBox="1">
                <a:spLocks noRot="1" noChangeAspect="1" noMove="1" noResize="1" noEditPoints="1" noAdjustHandles="1" noChangeArrowheads="1" noChangeShapeType="1" noTextEdit="1"/>
              </p:cNvSpPr>
              <p:nvPr/>
            </p:nvSpPr>
            <p:spPr>
              <a:xfrm>
                <a:off x="6385996" y="4325770"/>
                <a:ext cx="6713738" cy="1289969"/>
              </a:xfrm>
              <a:prstGeom prst="rect">
                <a:avLst/>
              </a:prstGeom>
              <a:blipFill>
                <a:blip r:embed="rId25"/>
                <a:stretch>
                  <a:fillRect l="-756" b="-5825"/>
                </a:stretch>
              </a:blipFill>
            </p:spPr>
            <p:txBody>
              <a:bodyPr/>
              <a:lstStyle/>
              <a:p>
                <a:r>
                  <a:rPr lang="en-US">
                    <a:noFill/>
                  </a:rPr>
                  <a:t> </a:t>
                </a:r>
              </a:p>
            </p:txBody>
          </p:sp>
        </mc:Fallback>
      </mc:AlternateContent>
    </p:spTree>
    <p:extLst>
      <p:ext uri="{BB962C8B-B14F-4D97-AF65-F5344CB8AC3E}">
        <p14:creationId xmlns:p14="http://schemas.microsoft.com/office/powerpoint/2010/main" val="42143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P spid="13" grpId="0" animBg="1"/>
      <p:bldP spid="15"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a:extLst>
              <a:ext uri="{FF2B5EF4-FFF2-40B4-BE49-F238E27FC236}">
                <a16:creationId xmlns:a16="http://schemas.microsoft.com/office/drawing/2014/main" id="{6C9CC7EA-E625-E062-890D-73CE4ABAC4D5}"/>
              </a:ext>
            </a:extLst>
          </p:cNvPr>
          <p:cNvSpPr/>
          <p:nvPr/>
        </p:nvSpPr>
        <p:spPr>
          <a:xfrm>
            <a:off x="8683668" y="3630321"/>
            <a:ext cx="3213051" cy="1086302"/>
          </a:xfrm>
          <a:prstGeom prst="roundRect">
            <a:avLst>
              <a:gd name="adj" fmla="val 555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792BF3-54AC-E040-A325-63A1C614EA50}"/>
              </a:ext>
            </a:extLst>
          </p:cNvPr>
          <p:cNvSpPr>
            <a:spLocks noGrp="1"/>
          </p:cNvSpPr>
          <p:nvPr>
            <p:ph type="title"/>
          </p:nvPr>
        </p:nvSpPr>
        <p:spPr/>
        <p:txBody>
          <a:bodyPr>
            <a:normAutofit fontScale="90000"/>
          </a:bodyPr>
          <a:lstStyle/>
          <a:p>
            <a:r>
              <a:rPr lang="en-US" sz="3200" dirty="0"/>
              <a:t>RL Setup &amp; Deep Deterministic Policy Gradient (DDPG)</a:t>
            </a:r>
            <a:endParaRPr lang="en-US" dirty="0"/>
          </a:p>
        </p:txBody>
      </p:sp>
      <p:pic>
        <p:nvPicPr>
          <p:cNvPr id="47" name="Picture 46">
            <a:extLst>
              <a:ext uri="{FF2B5EF4-FFF2-40B4-BE49-F238E27FC236}">
                <a16:creationId xmlns:a16="http://schemas.microsoft.com/office/drawing/2014/main" id="{A6DFEAB8-B407-1956-4352-F2C467BF9578}"/>
              </a:ext>
            </a:extLst>
          </p:cNvPr>
          <p:cNvPicPr>
            <a:picLocks noChangeAspect="1"/>
          </p:cNvPicPr>
          <p:nvPr/>
        </p:nvPicPr>
        <p:blipFill rotWithShape="1">
          <a:blip r:embed="rId3"/>
          <a:srcRect l="3037" r="52875"/>
          <a:stretch/>
        </p:blipFill>
        <p:spPr>
          <a:xfrm>
            <a:off x="567035" y="3704705"/>
            <a:ext cx="1201640" cy="1497809"/>
          </a:xfrm>
          <a:prstGeom prst="rect">
            <a:avLst/>
          </a:prstGeom>
        </p:spPr>
      </p:pic>
      <p:sp>
        <p:nvSpPr>
          <p:cNvPr id="48" name="Rounded Rectangle 47">
            <a:extLst>
              <a:ext uri="{FF2B5EF4-FFF2-40B4-BE49-F238E27FC236}">
                <a16:creationId xmlns:a16="http://schemas.microsoft.com/office/drawing/2014/main" id="{CEFD9EF2-60AF-5BA1-EE4D-D33D24213BFD}"/>
              </a:ext>
            </a:extLst>
          </p:cNvPr>
          <p:cNvSpPr/>
          <p:nvPr/>
        </p:nvSpPr>
        <p:spPr>
          <a:xfrm>
            <a:off x="607402" y="3538847"/>
            <a:ext cx="3133955" cy="1895449"/>
          </a:xfrm>
          <a:prstGeom prst="roundRect">
            <a:avLst>
              <a:gd name="adj" fmla="val 5866"/>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DB57FED9-4031-402A-D850-435ECC66D1B9}"/>
              </a:ext>
            </a:extLst>
          </p:cNvPr>
          <p:cNvSpPr/>
          <p:nvPr/>
        </p:nvSpPr>
        <p:spPr>
          <a:xfrm>
            <a:off x="4244713" y="3660563"/>
            <a:ext cx="2311648" cy="1277878"/>
          </a:xfrm>
          <a:prstGeom prst="roundRect">
            <a:avLst>
              <a:gd name="adj" fmla="val 13410"/>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A2ACA7D9-0CCF-4E6A-EA8C-50E9697C2C60}"/>
              </a:ext>
            </a:extLst>
          </p:cNvPr>
          <p:cNvSpPr txBox="1"/>
          <p:nvPr/>
        </p:nvSpPr>
        <p:spPr>
          <a:xfrm>
            <a:off x="5356616" y="3393119"/>
            <a:ext cx="1242456" cy="338554"/>
          </a:xfrm>
          <a:prstGeom prst="rect">
            <a:avLst/>
          </a:prstGeom>
          <a:noFill/>
        </p:spPr>
        <p:txBody>
          <a:bodyPr wrap="none" rtlCol="0">
            <a:spAutoFit/>
          </a:bodyPr>
          <a:lstStyle/>
          <a:p>
            <a:r>
              <a:rPr lang="en-US" sz="1600" dirty="0"/>
              <a:t>Environment</a:t>
            </a: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FAEEF0C-E67B-127E-EE16-9FC10AC30DB7}"/>
                  </a:ext>
                </a:extLst>
              </p:cNvPr>
              <p:cNvSpPr txBox="1"/>
              <p:nvPr/>
            </p:nvSpPr>
            <p:spPr>
              <a:xfrm>
                <a:off x="1677083" y="5401682"/>
                <a:ext cx="963084" cy="338554"/>
              </a:xfrm>
              <a:prstGeom prst="rect">
                <a:avLst/>
              </a:prstGeom>
              <a:noFill/>
            </p:spPr>
            <p:txBody>
              <a:bodyPr wrap="none" rtlCol="0">
                <a:spAutoFit/>
              </a:bodyPr>
              <a:lstStyle/>
              <a:p>
                <a:r>
                  <a:rPr lang="en-US" sz="1600" dirty="0"/>
                  <a:t>Actor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𝜃</m:t>
                        </m:r>
                      </m:e>
                      <m:sup>
                        <m:r>
                          <a:rPr lang="en-US" sz="1600" i="1">
                            <a:latin typeface="Cambria Math" panose="02040503050406030204" pitchFamily="18" charset="0"/>
                          </a:rPr>
                          <m:t>𝜇</m:t>
                        </m:r>
                      </m:sup>
                    </m:sSup>
                  </m:oMath>
                </a14:m>
                <a:endParaRPr lang="en-US" sz="1600" dirty="0"/>
              </a:p>
            </p:txBody>
          </p:sp>
        </mc:Choice>
        <mc:Fallback xmlns="">
          <p:sp>
            <p:nvSpPr>
              <p:cNvPr id="52" name="TextBox 51">
                <a:extLst>
                  <a:ext uri="{FF2B5EF4-FFF2-40B4-BE49-F238E27FC236}">
                    <a16:creationId xmlns:a16="http://schemas.microsoft.com/office/drawing/2014/main" id="{EFAEEF0C-E67B-127E-EE16-9FC10AC30DB7}"/>
                  </a:ext>
                </a:extLst>
              </p:cNvPr>
              <p:cNvSpPr txBox="1">
                <a:spLocks noRot="1" noChangeAspect="1" noMove="1" noResize="1" noEditPoints="1" noAdjustHandles="1" noChangeArrowheads="1" noChangeShapeType="1" noTextEdit="1"/>
              </p:cNvSpPr>
              <p:nvPr/>
            </p:nvSpPr>
            <p:spPr>
              <a:xfrm>
                <a:off x="1677083" y="5401682"/>
                <a:ext cx="963084" cy="338554"/>
              </a:xfrm>
              <a:prstGeom prst="rect">
                <a:avLst/>
              </a:prstGeom>
              <a:blipFill>
                <a:blip r:embed="rId4"/>
                <a:stretch>
                  <a:fillRect l="-3947" t="-7143"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6AD73CC-EF5D-9A39-6E82-F3356E288FC7}"/>
                  </a:ext>
                </a:extLst>
              </p:cNvPr>
              <p:cNvSpPr txBox="1"/>
              <p:nvPr/>
            </p:nvSpPr>
            <p:spPr>
              <a:xfrm>
                <a:off x="6616174" y="4593898"/>
                <a:ext cx="61389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1" i="0" smtClean="0">
                              <a:latin typeface="Cambria Math" panose="02040503050406030204" pitchFamily="18" charset="0"/>
                            </a:rPr>
                            <m:t>𝐬</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dirty="0"/>
              </a:p>
            </p:txBody>
          </p:sp>
        </mc:Choice>
        <mc:Fallback xmlns="">
          <p:sp>
            <p:nvSpPr>
              <p:cNvPr id="56" name="TextBox 55">
                <a:extLst>
                  <a:ext uri="{FF2B5EF4-FFF2-40B4-BE49-F238E27FC236}">
                    <a16:creationId xmlns:a16="http://schemas.microsoft.com/office/drawing/2014/main" id="{E6AD73CC-EF5D-9A39-6E82-F3356E288FC7}"/>
                  </a:ext>
                </a:extLst>
              </p:cNvPr>
              <p:cNvSpPr txBox="1">
                <a:spLocks noRot="1" noChangeAspect="1" noMove="1" noResize="1" noEditPoints="1" noAdjustHandles="1" noChangeArrowheads="1" noChangeShapeType="1" noTextEdit="1"/>
              </p:cNvSpPr>
              <p:nvPr/>
            </p:nvSpPr>
            <p:spPr>
              <a:xfrm>
                <a:off x="6616174" y="4593898"/>
                <a:ext cx="613897"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06256D51-7536-F997-4500-1B08ABA53A16}"/>
                  </a:ext>
                </a:extLst>
              </p:cNvPr>
              <p:cNvSpPr txBox="1"/>
              <p:nvPr/>
            </p:nvSpPr>
            <p:spPr>
              <a:xfrm>
                <a:off x="6660470" y="3619186"/>
                <a:ext cx="36113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𝑡</m:t>
                          </m:r>
                        </m:sub>
                      </m:sSub>
                    </m:oMath>
                  </m:oMathPara>
                </a14:m>
                <a:endParaRPr lang="en-US" sz="1600" dirty="0"/>
              </a:p>
            </p:txBody>
          </p:sp>
        </mc:Choice>
        <mc:Fallback xmlns="">
          <p:sp>
            <p:nvSpPr>
              <p:cNvPr id="57" name="TextBox 56">
                <a:extLst>
                  <a:ext uri="{FF2B5EF4-FFF2-40B4-BE49-F238E27FC236}">
                    <a16:creationId xmlns:a16="http://schemas.microsoft.com/office/drawing/2014/main" id="{06256D51-7536-F997-4500-1B08ABA53A16}"/>
                  </a:ext>
                </a:extLst>
              </p:cNvPr>
              <p:cNvSpPr txBox="1">
                <a:spLocks noRot="1" noChangeAspect="1" noMove="1" noResize="1" noEditPoints="1" noAdjustHandles="1" noChangeArrowheads="1" noChangeShapeType="1" noTextEdit="1"/>
              </p:cNvSpPr>
              <p:nvPr/>
            </p:nvSpPr>
            <p:spPr>
              <a:xfrm>
                <a:off x="6660470" y="3619186"/>
                <a:ext cx="361132" cy="338554"/>
              </a:xfrm>
              <a:prstGeom prst="rect">
                <a:avLst/>
              </a:prstGeom>
              <a:blipFill>
                <a:blip r:embed="rId6"/>
                <a:stretch>
                  <a:fillRect/>
                </a:stretch>
              </a:blipFill>
            </p:spPr>
            <p:txBody>
              <a:bodyPr/>
              <a:lstStyle/>
              <a:p>
                <a:r>
                  <a:rPr lang="en-US">
                    <a:noFill/>
                  </a:rPr>
                  <a:t> </a:t>
                </a:r>
              </a:p>
            </p:txBody>
          </p:sp>
        </mc:Fallback>
      </mc:AlternateContent>
      <p:cxnSp>
        <p:nvCxnSpPr>
          <p:cNvPr id="61" name="Elbow Connector 60">
            <a:extLst>
              <a:ext uri="{FF2B5EF4-FFF2-40B4-BE49-F238E27FC236}">
                <a16:creationId xmlns:a16="http://schemas.microsoft.com/office/drawing/2014/main" id="{0FAE79EA-0062-0E88-9A37-0354E57B9D71}"/>
              </a:ext>
            </a:extLst>
          </p:cNvPr>
          <p:cNvCxnSpPr>
            <a:cxnSpLocks/>
            <a:stCxn id="49" idx="2"/>
            <a:endCxn id="211" idx="1"/>
          </p:cNvCxnSpPr>
          <p:nvPr/>
        </p:nvCxnSpPr>
        <p:spPr>
          <a:xfrm rot="16200000" flipH="1">
            <a:off x="1700064" y="3280855"/>
            <a:ext cx="1083967" cy="3825791"/>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CBF088DA-EED7-2150-FF59-963929E90D11}"/>
              </a:ext>
            </a:extLst>
          </p:cNvPr>
          <p:cNvCxnSpPr>
            <a:cxnSpLocks/>
            <a:stCxn id="127" idx="2"/>
            <a:endCxn id="211" idx="1"/>
          </p:cNvCxnSpPr>
          <p:nvPr/>
        </p:nvCxnSpPr>
        <p:spPr>
          <a:xfrm rot="16200000" flipH="1">
            <a:off x="3423908" y="5004699"/>
            <a:ext cx="1271497" cy="19057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42EEF892-D24F-CC98-F307-DE190097DFBA}"/>
                  </a:ext>
                </a:extLst>
              </p:cNvPr>
              <p:cNvSpPr txBox="1"/>
              <p:nvPr/>
            </p:nvSpPr>
            <p:spPr>
              <a:xfrm>
                <a:off x="5706012" y="6124506"/>
                <a:ext cx="1189108" cy="3084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𝑄</m:t>
                      </m:r>
                      <m:d>
                        <m:dPr>
                          <m:ctrlPr>
                            <a:rPr lang="en-US" sz="1400" b="0" i="1" smtClean="0">
                              <a:latin typeface="Cambria Math" panose="02040503050406030204" pitchFamily="18" charset="0"/>
                            </a:rPr>
                          </m:ctrlPr>
                        </m:dPr>
                        <m:e>
                          <m:sSub>
                            <m:sSubPr>
                              <m:ctrlPr>
                                <a:rPr lang="en-US" sz="1400" i="1">
                                  <a:latin typeface="Cambria Math" panose="02040503050406030204" pitchFamily="18" charset="0"/>
                                </a:rPr>
                              </m:ctrlPr>
                            </m:sSubPr>
                            <m:e>
                              <m:r>
                                <a:rPr lang="en-US" sz="1400" b="1" smtClean="0">
                                  <a:latin typeface="Cambria Math" panose="02040503050406030204" pitchFamily="18" charset="0"/>
                                </a:rPr>
                                <m:t>𝐬</m:t>
                              </m:r>
                            </m:e>
                            <m:sub>
                              <m:r>
                                <a:rPr lang="en-US" sz="1400" i="1">
                                  <a:latin typeface="Cambria Math" panose="02040503050406030204" pitchFamily="18" charset="0"/>
                                </a:rPr>
                                <m:t>𝑡</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b="1" i="0" smtClean="0">
                                  <a:latin typeface="Cambria Math" panose="02040503050406030204" pitchFamily="18" charset="0"/>
                                </a:rPr>
                                <m:t>𝐚</m:t>
                              </m:r>
                            </m:e>
                            <m:sub>
                              <m:r>
                                <a:rPr lang="en-US" sz="1400" i="1">
                                  <a:latin typeface="Cambria Math" panose="02040503050406030204" pitchFamily="18" charset="0"/>
                                </a:rPr>
                                <m:t>𝑡</m:t>
                              </m:r>
                            </m:sub>
                          </m:sSub>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𝜃</m:t>
                              </m:r>
                            </m:e>
                            <m:sup>
                              <m:r>
                                <a:rPr lang="en-US" sz="1400" b="0" i="1" smtClean="0">
                                  <a:latin typeface="Cambria Math" panose="02040503050406030204" pitchFamily="18" charset="0"/>
                                </a:rPr>
                                <m:t>𝑄</m:t>
                              </m:r>
                            </m:sup>
                          </m:sSup>
                        </m:e>
                      </m:d>
                    </m:oMath>
                  </m:oMathPara>
                </a14:m>
                <a:endParaRPr lang="en-US" sz="1400" dirty="0"/>
              </a:p>
            </p:txBody>
          </p:sp>
        </mc:Choice>
        <mc:Fallback xmlns="">
          <p:sp>
            <p:nvSpPr>
              <p:cNvPr id="65" name="TextBox 64">
                <a:extLst>
                  <a:ext uri="{FF2B5EF4-FFF2-40B4-BE49-F238E27FC236}">
                    <a16:creationId xmlns:a16="http://schemas.microsoft.com/office/drawing/2014/main" id="{42EEF892-D24F-CC98-F307-DE190097DFBA}"/>
                  </a:ext>
                </a:extLst>
              </p:cNvPr>
              <p:cNvSpPr txBox="1">
                <a:spLocks noRot="1" noChangeAspect="1" noMove="1" noResize="1" noEditPoints="1" noAdjustHandles="1" noChangeArrowheads="1" noChangeShapeType="1" noTextEdit="1"/>
              </p:cNvSpPr>
              <p:nvPr/>
            </p:nvSpPr>
            <p:spPr>
              <a:xfrm>
                <a:off x="5706012" y="6124506"/>
                <a:ext cx="1189108" cy="308418"/>
              </a:xfrm>
              <a:prstGeom prst="rect">
                <a:avLst/>
              </a:prstGeom>
              <a:blipFill>
                <a:blip r:embed="rId7"/>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DF9DB9F-593F-E1B7-2ECB-E3270FDED633}"/>
                  </a:ext>
                </a:extLst>
              </p:cNvPr>
              <p:cNvSpPr txBox="1"/>
              <p:nvPr/>
            </p:nvSpPr>
            <p:spPr>
              <a:xfrm>
                <a:off x="4190350" y="3785797"/>
                <a:ext cx="108439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050" b="0" i="1" smtClean="0">
                              <a:latin typeface="Cambria Math" panose="02040503050406030204" pitchFamily="18" charset="0"/>
                            </a:rPr>
                          </m:ctrlPr>
                        </m:sSubPr>
                        <m:e>
                          <m:r>
                            <a:rPr lang="en-US" sz="1050" b="1" i="0" smtClean="0">
                              <a:latin typeface="Cambria Math" panose="02040503050406030204" pitchFamily="18" charset="0"/>
                            </a:rPr>
                            <m:t>𝐖</m:t>
                          </m:r>
                        </m:e>
                        <m:sub>
                          <m:r>
                            <m:rPr>
                              <m:sty m:val="p"/>
                            </m:rPr>
                            <a:rPr lang="en-US" sz="1050" b="0" i="0" smtClean="0">
                              <a:latin typeface="Cambria Math" panose="02040503050406030204" pitchFamily="18" charset="0"/>
                            </a:rPr>
                            <m:t>BB</m:t>
                          </m:r>
                          <m:r>
                            <a:rPr lang="en-US" sz="1050" b="0" i="1" smtClean="0">
                              <a:latin typeface="Cambria Math" panose="02040503050406030204" pitchFamily="18" charset="0"/>
                            </a:rPr>
                            <m:t>,1</m:t>
                          </m:r>
                        </m:sub>
                      </m:sSub>
                      <m:r>
                        <a:rPr lang="en-US" sz="1050" b="0" i="1" smtClean="0">
                          <a:latin typeface="Cambria Math" panose="02040503050406030204" pitchFamily="18" charset="0"/>
                        </a:rPr>
                        <m:t>,…,</m:t>
                      </m:r>
                      <m:sSub>
                        <m:sSubPr>
                          <m:ctrlPr>
                            <a:rPr lang="en-US" sz="1050" i="1">
                              <a:latin typeface="Cambria Math" panose="02040503050406030204" pitchFamily="18" charset="0"/>
                            </a:rPr>
                          </m:ctrlPr>
                        </m:sSubPr>
                        <m:e>
                          <m:r>
                            <a:rPr lang="en-US" sz="1050" b="1">
                              <a:latin typeface="Cambria Math" panose="02040503050406030204" pitchFamily="18" charset="0"/>
                            </a:rPr>
                            <m:t>𝐖</m:t>
                          </m:r>
                        </m:e>
                        <m:sub>
                          <m:r>
                            <m:rPr>
                              <m:sty m:val="p"/>
                            </m:rPr>
                            <a:rPr lang="en-US" sz="1050" b="0" i="0">
                              <a:latin typeface="Cambria Math" panose="02040503050406030204" pitchFamily="18" charset="0"/>
                            </a:rPr>
                            <m:t>BB</m:t>
                          </m:r>
                          <m:r>
                            <a:rPr lang="en-US" sz="1050" i="1">
                              <a:latin typeface="Cambria Math" panose="02040503050406030204" pitchFamily="18" charset="0"/>
                            </a:rPr>
                            <m:t>,</m:t>
                          </m:r>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𝑁</m:t>
                              </m:r>
                            </m:e>
                            <m:sub>
                              <m:r>
                                <a:rPr lang="en-US" sz="1050" b="0" i="1" smtClean="0">
                                  <a:latin typeface="Cambria Math" panose="02040503050406030204" pitchFamily="18" charset="0"/>
                                </a:rPr>
                                <m:t>𝑐</m:t>
                              </m:r>
                            </m:sub>
                          </m:sSub>
                        </m:sub>
                      </m:sSub>
                    </m:oMath>
                  </m:oMathPara>
                </a14:m>
                <a:endParaRPr lang="en-US" sz="1050" dirty="0"/>
              </a:p>
            </p:txBody>
          </p:sp>
        </mc:Choice>
        <mc:Fallback xmlns="">
          <p:sp>
            <p:nvSpPr>
              <p:cNvPr id="70" name="TextBox 69">
                <a:extLst>
                  <a:ext uri="{FF2B5EF4-FFF2-40B4-BE49-F238E27FC236}">
                    <a16:creationId xmlns:a16="http://schemas.microsoft.com/office/drawing/2014/main" id="{2DF9DB9F-593F-E1B7-2ECB-E3270FDED633}"/>
                  </a:ext>
                </a:extLst>
              </p:cNvPr>
              <p:cNvSpPr txBox="1">
                <a:spLocks noRot="1" noChangeAspect="1" noMove="1" noResize="1" noEditPoints="1" noAdjustHandles="1" noChangeArrowheads="1" noChangeShapeType="1" noTextEdit="1"/>
              </p:cNvSpPr>
              <p:nvPr/>
            </p:nvSpPr>
            <p:spPr>
              <a:xfrm>
                <a:off x="4190350" y="3785797"/>
                <a:ext cx="1084397" cy="27699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E21F4AA9-5EB4-6AD9-5272-4CA3648B92C7}"/>
                  </a:ext>
                </a:extLst>
              </p:cNvPr>
              <p:cNvSpPr txBox="1"/>
              <p:nvPr/>
            </p:nvSpPr>
            <p:spPr>
              <a:xfrm>
                <a:off x="4438018" y="4503086"/>
                <a:ext cx="838301" cy="2771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050" b="0" i="1" smtClean="0">
                              <a:latin typeface="Cambria Math" panose="02040503050406030204" pitchFamily="18" charset="0"/>
                            </a:rPr>
                          </m:ctrlPr>
                        </m:sSubPr>
                        <m:e>
                          <m:r>
                            <a:rPr lang="en-US" sz="1050" b="1" i="0" smtClean="0">
                              <a:latin typeface="Cambria Math" panose="02040503050406030204" pitchFamily="18" charset="0"/>
                            </a:rPr>
                            <m:t>𝐩</m:t>
                          </m:r>
                        </m:e>
                        <m:sub>
                          <m:r>
                            <a:rPr lang="en-US" sz="1050" b="0" i="1" smtClean="0">
                              <a:latin typeface="Cambria Math" panose="02040503050406030204" pitchFamily="18" charset="0"/>
                            </a:rPr>
                            <m:t>1</m:t>
                          </m:r>
                        </m:sub>
                      </m:sSub>
                      <m:r>
                        <a:rPr lang="en-US" sz="1050" b="0" i="1" smtClean="0">
                          <a:latin typeface="Cambria Math" panose="02040503050406030204" pitchFamily="18" charset="0"/>
                        </a:rPr>
                        <m:t>,…,</m:t>
                      </m:r>
                      <m:sSub>
                        <m:sSubPr>
                          <m:ctrlPr>
                            <a:rPr lang="en-US" sz="1050" b="0" i="1" smtClean="0">
                              <a:latin typeface="Cambria Math" panose="02040503050406030204" pitchFamily="18" charset="0"/>
                            </a:rPr>
                          </m:ctrlPr>
                        </m:sSubPr>
                        <m:e>
                          <m:r>
                            <a:rPr lang="en-US" sz="1050" b="1" i="0" smtClean="0">
                              <a:latin typeface="Cambria Math" panose="02040503050406030204" pitchFamily="18" charset="0"/>
                            </a:rPr>
                            <m:t>𝐩</m:t>
                          </m:r>
                        </m:e>
                        <m:sub>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𝑁</m:t>
                              </m:r>
                            </m:e>
                            <m:sub>
                              <m:r>
                                <a:rPr lang="en-US" sz="1050" b="0" i="1" smtClean="0">
                                  <a:latin typeface="Cambria Math" panose="02040503050406030204" pitchFamily="18" charset="0"/>
                                </a:rPr>
                                <m:t>𝐶</m:t>
                              </m:r>
                            </m:sub>
                          </m:sSub>
                        </m:sub>
                      </m:sSub>
                    </m:oMath>
                  </m:oMathPara>
                </a14:m>
                <a:endParaRPr lang="en-US" sz="1050" dirty="0"/>
              </a:p>
            </p:txBody>
          </p:sp>
        </mc:Choice>
        <mc:Fallback xmlns="">
          <p:sp>
            <p:nvSpPr>
              <p:cNvPr id="72" name="TextBox 71">
                <a:extLst>
                  <a:ext uri="{FF2B5EF4-FFF2-40B4-BE49-F238E27FC236}">
                    <a16:creationId xmlns:a16="http://schemas.microsoft.com/office/drawing/2014/main" id="{E21F4AA9-5EB4-6AD9-5272-4CA3648B92C7}"/>
                  </a:ext>
                </a:extLst>
              </p:cNvPr>
              <p:cNvSpPr txBox="1">
                <a:spLocks noRot="1" noChangeAspect="1" noMove="1" noResize="1" noEditPoints="1" noAdjustHandles="1" noChangeArrowheads="1" noChangeShapeType="1" noTextEdit="1"/>
              </p:cNvSpPr>
              <p:nvPr/>
            </p:nvSpPr>
            <p:spPr>
              <a:xfrm>
                <a:off x="4438018" y="4503086"/>
                <a:ext cx="838301" cy="27712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9B1CEF4A-BC28-681D-EA8C-335E80FE2EEA}"/>
                  </a:ext>
                </a:extLst>
              </p:cNvPr>
              <p:cNvSpPr txBox="1"/>
              <p:nvPr/>
            </p:nvSpPr>
            <p:spPr>
              <a:xfrm>
                <a:off x="5439817" y="4068234"/>
                <a:ext cx="1049423" cy="464871"/>
              </a:xfrm>
              <a:prstGeom prst="rect">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dirty="0"/>
                  <a:t>SINR</a:t>
                </a:r>
              </a:p>
              <a:p>
                <a:pPr algn="ctr"/>
                <a14:m>
                  <m:oMathPara xmlns:m="http://schemas.openxmlformats.org/officeDocument/2006/math">
                    <m:oMathParaPr>
                      <m:jc m:val="center"/>
                    </m:oMathParaPr>
                    <m:oMath xmlns:m="http://schemas.openxmlformats.org/officeDocument/2006/math">
                      <m:d>
                        <m:dPr>
                          <m:ctrlPr>
                            <a:rPr lang="en-US" sz="1050" b="0" i="1" smtClean="0">
                              <a:latin typeface="Cambria Math" panose="02040503050406030204" pitchFamily="18" charset="0"/>
                            </a:rPr>
                          </m:ctrlPr>
                        </m:dPr>
                        <m:e>
                          <m:sSub>
                            <m:sSubPr>
                              <m:ctrlPr>
                                <a:rPr lang="en-US" sz="1050" i="1">
                                  <a:latin typeface="Cambria Math" panose="02040503050406030204" pitchFamily="18" charset="0"/>
                                </a:rPr>
                              </m:ctrlPr>
                            </m:sSubPr>
                            <m:e>
                              <m:r>
                                <a:rPr lang="en-US" sz="1050" i="1">
                                  <a:latin typeface="Cambria Math" panose="02040503050406030204" pitchFamily="18" charset="0"/>
                                </a:rPr>
                                <m:t>𝛾</m:t>
                              </m:r>
                            </m:e>
                            <m:sub>
                              <m:r>
                                <a:rPr lang="en-US" sz="1050" i="1">
                                  <a:latin typeface="Cambria Math" panose="02040503050406030204" pitchFamily="18" charset="0"/>
                                </a:rPr>
                                <m:t>1,1</m:t>
                              </m:r>
                            </m:sub>
                          </m:sSub>
                          <m:r>
                            <a:rPr lang="en-US" sz="1050" i="1">
                              <a:latin typeface="Cambria Math" panose="02040503050406030204" pitchFamily="18" charset="0"/>
                            </a:rPr>
                            <m:t>,…,</m:t>
                          </m:r>
                          <m:sSub>
                            <m:sSubPr>
                              <m:ctrlPr>
                                <a:rPr lang="en-US" sz="1050" i="1">
                                  <a:latin typeface="Cambria Math" panose="02040503050406030204" pitchFamily="18" charset="0"/>
                                </a:rPr>
                              </m:ctrlPr>
                            </m:sSubPr>
                            <m:e>
                              <m:r>
                                <a:rPr lang="en-US" sz="1050" i="1">
                                  <a:latin typeface="Cambria Math" panose="02040503050406030204" pitchFamily="18" charset="0"/>
                                </a:rPr>
                                <m:t>𝛾</m:t>
                              </m:r>
                            </m:e>
                            <m:sub>
                              <m:sSub>
                                <m:sSubPr>
                                  <m:ctrlPr>
                                    <a:rPr lang="en-US" sz="1050" i="1">
                                      <a:latin typeface="Cambria Math" panose="02040503050406030204" pitchFamily="18" charset="0"/>
                                    </a:rPr>
                                  </m:ctrlPr>
                                </m:sSubPr>
                                <m:e>
                                  <m:r>
                                    <a:rPr lang="en-US" sz="1050" i="1">
                                      <a:latin typeface="Cambria Math" panose="02040503050406030204" pitchFamily="18" charset="0"/>
                                    </a:rPr>
                                    <m:t>𝑁</m:t>
                                  </m:r>
                                </m:e>
                                <m:sub>
                                  <m:r>
                                    <a:rPr lang="en-US" sz="1050" i="1">
                                      <a:latin typeface="Cambria Math" panose="02040503050406030204" pitchFamily="18" charset="0"/>
                                    </a:rPr>
                                    <m:t>𝑢</m:t>
                                  </m:r>
                                </m:sub>
                              </m:sSub>
                              <m:r>
                                <a:rPr lang="en-US" sz="1050" i="1">
                                  <a:latin typeface="Cambria Math" panose="02040503050406030204" pitchFamily="18" charset="0"/>
                                </a:rPr>
                                <m:t>,</m:t>
                              </m:r>
                              <m:sSub>
                                <m:sSubPr>
                                  <m:ctrlPr>
                                    <a:rPr lang="en-US" sz="1050" i="1">
                                      <a:latin typeface="Cambria Math" panose="02040503050406030204" pitchFamily="18" charset="0"/>
                                    </a:rPr>
                                  </m:ctrlPr>
                                </m:sSubPr>
                                <m:e>
                                  <m:r>
                                    <a:rPr lang="en-US" sz="1050" i="1">
                                      <a:latin typeface="Cambria Math" panose="02040503050406030204" pitchFamily="18" charset="0"/>
                                    </a:rPr>
                                    <m:t>𝑁</m:t>
                                  </m:r>
                                </m:e>
                                <m:sub>
                                  <m:r>
                                    <a:rPr lang="en-US" sz="1050" i="1">
                                      <a:latin typeface="Cambria Math" panose="02040503050406030204" pitchFamily="18" charset="0"/>
                                    </a:rPr>
                                    <m:t>𝑐</m:t>
                                  </m:r>
                                </m:sub>
                              </m:sSub>
                            </m:sub>
                          </m:sSub>
                        </m:e>
                      </m:d>
                    </m:oMath>
                  </m:oMathPara>
                </a14:m>
                <a:endParaRPr lang="en-US" sz="1100" dirty="0"/>
              </a:p>
            </p:txBody>
          </p:sp>
        </mc:Choice>
        <mc:Fallback xmlns="">
          <p:sp>
            <p:nvSpPr>
              <p:cNvPr id="74" name="TextBox 73">
                <a:extLst>
                  <a:ext uri="{FF2B5EF4-FFF2-40B4-BE49-F238E27FC236}">
                    <a16:creationId xmlns:a16="http://schemas.microsoft.com/office/drawing/2014/main" id="{9B1CEF4A-BC28-681D-EA8C-335E80FE2EEA}"/>
                  </a:ext>
                </a:extLst>
              </p:cNvPr>
              <p:cNvSpPr txBox="1">
                <a:spLocks noRot="1" noChangeAspect="1" noMove="1" noResize="1" noEditPoints="1" noAdjustHandles="1" noChangeArrowheads="1" noChangeShapeType="1" noTextEdit="1"/>
              </p:cNvSpPr>
              <p:nvPr/>
            </p:nvSpPr>
            <p:spPr>
              <a:xfrm>
                <a:off x="5439817" y="4068234"/>
                <a:ext cx="1049423" cy="464871"/>
              </a:xfrm>
              <a:prstGeom prst="rect">
                <a:avLst/>
              </a:prstGeom>
              <a:blipFill>
                <a:blip r:embed="rId10"/>
                <a:stretch>
                  <a:fillRect/>
                </a:stretch>
              </a:blipFill>
              <a:ln w="19050">
                <a:solidFill>
                  <a:schemeClr val="tx1"/>
                </a:solidFill>
              </a:ln>
            </p:spPr>
            <p:txBody>
              <a:bodyPr/>
              <a:lstStyle/>
              <a:p>
                <a:r>
                  <a:rPr lang="en-US">
                    <a:noFill/>
                  </a:rPr>
                  <a:t> </a:t>
                </a:r>
              </a:p>
            </p:txBody>
          </p:sp>
        </mc:Fallback>
      </mc:AlternateContent>
      <p:pic>
        <p:nvPicPr>
          <p:cNvPr id="75" name="Picture 74">
            <a:extLst>
              <a:ext uri="{FF2B5EF4-FFF2-40B4-BE49-F238E27FC236}">
                <a16:creationId xmlns:a16="http://schemas.microsoft.com/office/drawing/2014/main" id="{6B5C03D0-E24A-FCAB-48C0-C8B6EF8224CC}"/>
              </a:ext>
            </a:extLst>
          </p:cNvPr>
          <p:cNvPicPr>
            <a:picLocks noChangeAspect="1"/>
          </p:cNvPicPr>
          <p:nvPr/>
        </p:nvPicPr>
        <p:blipFill rotWithShape="1">
          <a:blip r:embed="rId3"/>
          <a:srcRect l="3037" r="52875"/>
          <a:stretch/>
        </p:blipFill>
        <p:spPr>
          <a:xfrm>
            <a:off x="7196513" y="4463285"/>
            <a:ext cx="918581" cy="1144984"/>
          </a:xfrm>
          <a:prstGeom prst="rect">
            <a:avLst/>
          </a:prstGeom>
        </p:spPr>
      </p:pic>
      <p:pic>
        <p:nvPicPr>
          <p:cNvPr id="80" name="Picture 79">
            <a:extLst>
              <a:ext uri="{FF2B5EF4-FFF2-40B4-BE49-F238E27FC236}">
                <a16:creationId xmlns:a16="http://schemas.microsoft.com/office/drawing/2014/main" id="{6DABE789-F294-E195-D4BD-0F1972CD07CA}"/>
              </a:ext>
            </a:extLst>
          </p:cNvPr>
          <p:cNvPicPr>
            <a:picLocks noChangeAspect="1"/>
          </p:cNvPicPr>
          <p:nvPr/>
        </p:nvPicPr>
        <p:blipFill rotWithShape="1">
          <a:blip r:embed="rId11">
            <a:extLst>
              <a:ext uri="{28A0092B-C50C-407E-A947-70E740481C1C}">
                <a14:useLocalDpi xmlns:a14="http://schemas.microsoft.com/office/drawing/2010/main" val="0"/>
              </a:ext>
            </a:extLst>
          </a:blip>
          <a:srcRect l="18330" r="33037" b="15817"/>
          <a:stretch/>
        </p:blipFill>
        <p:spPr>
          <a:xfrm>
            <a:off x="4293581" y="5096666"/>
            <a:ext cx="1474402" cy="1307746"/>
          </a:xfrm>
          <a:prstGeom prst="rect">
            <a:avLst/>
          </a:prstGeom>
        </p:spPr>
      </p:pic>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07B94D67-2D19-9B9F-3A6C-89E97D48C6C6}"/>
                  </a:ext>
                </a:extLst>
              </p:cNvPr>
              <p:cNvSpPr txBox="1"/>
              <p:nvPr/>
            </p:nvSpPr>
            <p:spPr>
              <a:xfrm>
                <a:off x="8591654" y="4759067"/>
                <a:ext cx="605243" cy="5534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100" i="1" smtClean="0">
                              <a:latin typeface="Cambria Math" panose="02040503050406030204" pitchFamily="18" charset="0"/>
                            </a:rPr>
                          </m:ctrlPr>
                        </m:sSubPr>
                        <m:e>
                          <m:acc>
                            <m:accPr>
                              <m:chr m:val="̅"/>
                              <m:ctrlPr>
                                <a:rPr lang="en-US" sz="1100" b="1" i="1">
                                  <a:latin typeface="Cambria Math" panose="02040503050406030204" pitchFamily="18" charset="0"/>
                                </a:rPr>
                              </m:ctrlPr>
                            </m:accPr>
                            <m:e>
                              <m:r>
                                <a:rPr lang="en-US" sz="1100" b="1">
                                  <a:latin typeface="Cambria Math" panose="02040503050406030204" pitchFamily="18" charset="0"/>
                                </a:rPr>
                                <m:t>𝐚</m:t>
                              </m:r>
                            </m:e>
                          </m:acc>
                        </m:e>
                        <m:sub>
                          <m:r>
                            <a:rPr lang="en-US" sz="1100" i="1">
                              <a:latin typeface="Cambria Math" panose="02040503050406030204" pitchFamily="18" charset="0"/>
                            </a:rPr>
                            <m:t>𝑡</m:t>
                          </m:r>
                          <m:r>
                            <a:rPr lang="en-US" sz="1100" i="1">
                              <a:latin typeface="Cambria Math" panose="02040503050406030204" pitchFamily="18" charset="0"/>
                            </a:rPr>
                            <m:t>+1</m:t>
                          </m:r>
                        </m:sub>
                      </m:sSub>
                      <m:r>
                        <a:rPr lang="en-US" sz="1100" b="0" i="1" smtClean="0">
                          <a:latin typeface="Cambria Math" panose="02040503050406030204" pitchFamily="18" charset="0"/>
                        </a:rPr>
                        <m:t>=</m:t>
                      </m:r>
                    </m:oMath>
                  </m:oMathPara>
                </a14:m>
                <a:endParaRPr lang="en-US" sz="11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𝑓</m:t>
                      </m:r>
                      <m:d>
                        <m:dPr>
                          <m:ctrlPr>
                            <a:rPr lang="en-US" sz="1200" b="0" i="1" smtClean="0">
                              <a:latin typeface="Cambria Math" panose="02040503050406030204" pitchFamily="18" charset="0"/>
                            </a:rPr>
                          </m:ctrlPr>
                        </m:dPr>
                        <m:e>
                          <m:acc>
                            <m:accPr>
                              <m:chr m:val="̅"/>
                              <m:ctrlPr>
                                <a:rPr lang="en-US" sz="1200" i="1">
                                  <a:latin typeface="Cambria Math" panose="02040503050406030204" pitchFamily="18" charset="0"/>
                                </a:rPr>
                              </m:ctrlPr>
                            </m:accPr>
                            <m:e>
                              <m:r>
                                <a:rPr lang="en-US" sz="1200" i="1">
                                  <a:latin typeface="Cambria Math" panose="02040503050406030204" pitchFamily="18" charset="0"/>
                                </a:rPr>
                                <m:t>𝜇</m:t>
                              </m:r>
                            </m:e>
                          </m:acc>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𝑠</m:t>
                                  </m:r>
                                </m:e>
                                <m:sub>
                                  <m:r>
                                    <a:rPr lang="en-US" sz="1200" i="1">
                                      <a:latin typeface="Cambria Math" panose="02040503050406030204" pitchFamily="18" charset="0"/>
                                    </a:rPr>
                                    <m:t>𝑡</m:t>
                                  </m:r>
                                  <m:r>
                                    <a:rPr lang="en-US" sz="1200" i="1">
                                      <a:latin typeface="Cambria Math" panose="02040503050406030204" pitchFamily="18" charset="0"/>
                                    </a:rPr>
                                    <m:t>+1</m:t>
                                  </m:r>
                                </m:sub>
                              </m:sSub>
                              <m:r>
                                <a:rPr lang="en-US" sz="1200" i="1">
                                  <a:latin typeface="Cambria Math" panose="02040503050406030204" pitchFamily="18" charset="0"/>
                                </a:rPr>
                                <m:t>;</m:t>
                              </m:r>
                              <m:sSup>
                                <m:sSupPr>
                                  <m:ctrlPr>
                                    <a:rPr lang="en-US" sz="1200" i="1">
                                      <a:latin typeface="Cambria Math" panose="02040503050406030204" pitchFamily="18" charset="0"/>
                                    </a:rPr>
                                  </m:ctrlPr>
                                </m:sSupPr>
                                <m:e>
                                  <m:r>
                                    <a:rPr lang="en-US" sz="1200" i="1">
                                      <a:latin typeface="Cambria Math" panose="02040503050406030204" pitchFamily="18" charset="0"/>
                                    </a:rPr>
                                    <m:t>𝜃</m:t>
                                  </m:r>
                                </m:e>
                                <m:sup>
                                  <m:acc>
                                    <m:accPr>
                                      <m:chr m:val="̅"/>
                                      <m:ctrlPr>
                                        <a:rPr lang="en-US" sz="1200" i="1">
                                          <a:latin typeface="Cambria Math" panose="02040503050406030204" pitchFamily="18" charset="0"/>
                                        </a:rPr>
                                      </m:ctrlPr>
                                    </m:accPr>
                                    <m:e>
                                      <m:r>
                                        <a:rPr lang="en-US" sz="1200" i="1">
                                          <a:latin typeface="Cambria Math" panose="02040503050406030204" pitchFamily="18" charset="0"/>
                                        </a:rPr>
                                        <m:t>𝜇</m:t>
                                      </m:r>
                                    </m:e>
                                  </m:acc>
                                </m:sup>
                              </m:sSup>
                            </m:e>
                          </m:d>
                        </m:e>
                      </m:d>
                    </m:oMath>
                  </m:oMathPara>
                </a14:m>
                <a:endParaRPr lang="en-US" sz="1200" dirty="0"/>
              </a:p>
            </p:txBody>
          </p:sp>
        </mc:Choice>
        <mc:Fallback xmlns="">
          <p:sp>
            <p:nvSpPr>
              <p:cNvPr id="93" name="TextBox 92">
                <a:extLst>
                  <a:ext uri="{FF2B5EF4-FFF2-40B4-BE49-F238E27FC236}">
                    <a16:creationId xmlns:a16="http://schemas.microsoft.com/office/drawing/2014/main" id="{07B94D67-2D19-9B9F-3A6C-89E97D48C6C6}"/>
                  </a:ext>
                </a:extLst>
              </p:cNvPr>
              <p:cNvSpPr txBox="1">
                <a:spLocks noRot="1" noChangeAspect="1" noMove="1" noResize="1" noEditPoints="1" noAdjustHandles="1" noChangeArrowheads="1" noChangeShapeType="1" noTextEdit="1"/>
              </p:cNvSpPr>
              <p:nvPr/>
            </p:nvSpPr>
            <p:spPr>
              <a:xfrm>
                <a:off x="8591654" y="4759067"/>
                <a:ext cx="605243" cy="553421"/>
              </a:xfrm>
              <a:prstGeom prst="rect">
                <a:avLst/>
              </a:prstGeom>
              <a:blipFill>
                <a:blip r:embed="rId12"/>
                <a:stretch>
                  <a:fillRect r="-693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05" name="Table 105">
                <a:extLst>
                  <a:ext uri="{FF2B5EF4-FFF2-40B4-BE49-F238E27FC236}">
                    <a16:creationId xmlns:a16="http://schemas.microsoft.com/office/drawing/2014/main" id="{D417A1F2-D6C4-50B8-CDA2-5E4FB5440254}"/>
                  </a:ext>
                </a:extLst>
              </p:cNvPr>
              <p:cNvGraphicFramePr>
                <a:graphicFrameLocks noGrp="1"/>
              </p:cNvGraphicFramePr>
              <p:nvPr>
                <p:extLst>
                  <p:ext uri="{D42A27DB-BD31-4B8C-83A1-F6EECF244321}">
                    <p14:modId xmlns:p14="http://schemas.microsoft.com/office/powerpoint/2010/main" val="809799008"/>
                  </p:ext>
                </p:extLst>
              </p:nvPr>
            </p:nvGraphicFramePr>
            <p:xfrm>
              <a:off x="1770830" y="3618188"/>
              <a:ext cx="472429" cy="1559529"/>
            </p:xfrm>
            <a:graphic>
              <a:graphicData uri="http://schemas.openxmlformats.org/drawingml/2006/table">
                <a:tbl>
                  <a:tblPr firstRow="1" bandRow="1">
                    <a:tableStyleId>{5C22544A-7EE6-4342-B048-85BDC9FD1C3A}</a:tableStyleId>
                  </a:tblPr>
                  <a:tblGrid>
                    <a:gridCol w="472429">
                      <a:extLst>
                        <a:ext uri="{9D8B030D-6E8A-4147-A177-3AD203B41FA5}">
                          <a16:colId xmlns:a16="http://schemas.microsoft.com/office/drawing/2014/main" val="2144602163"/>
                        </a:ext>
                      </a:extLst>
                    </a:gridCol>
                  </a:tblGrid>
                  <a:tr h="503099">
                    <a:tc>
                      <a:txBody>
                        <a:bodyPr/>
                        <a:lstStyle/>
                        <a:p>
                          <a:pPr algn="r"/>
                          <a14:m>
                            <m:oMathPara xmlns:m="http://schemas.openxmlformats.org/officeDocument/2006/math">
                              <m:oMathParaPr>
                                <m:jc m:val="center"/>
                              </m:oMathParaPr>
                              <m:oMath xmlns:m="http://schemas.openxmlformats.org/officeDocument/2006/math">
                                <m:sSub>
                                  <m:sSubPr>
                                    <m:ctrlPr>
                                      <a:rPr lang="en-US" sz="1400" b="0" i="1" smtClean="0">
                                        <a:solidFill>
                                          <a:schemeClr val="tx1"/>
                                        </a:solidFill>
                                        <a:latin typeface="Cambria Math" panose="02040503050406030204" pitchFamily="18" charset="0"/>
                                      </a:rPr>
                                    </m:ctrlPr>
                                  </m:sSubPr>
                                  <m:e>
                                    <m:acc>
                                      <m:accPr>
                                        <m:chr m:val="̃"/>
                                        <m:ctrlPr>
                                          <a:rPr lang="en-US" sz="1400" b="1" i="1" smtClean="0">
                                            <a:solidFill>
                                              <a:schemeClr val="tx1"/>
                                            </a:solidFill>
                                            <a:latin typeface="Cambria Math" panose="02040503050406030204" pitchFamily="18" charset="0"/>
                                          </a:rPr>
                                        </m:ctrlPr>
                                      </m:accPr>
                                      <m:e>
                                        <m:r>
                                          <a:rPr lang="en-US" sz="1400" b="1" i="0" smtClean="0">
                                            <a:solidFill>
                                              <a:schemeClr val="tx1"/>
                                            </a:solidFill>
                                            <a:latin typeface="Cambria Math" panose="02040503050406030204" pitchFamily="18" charset="0"/>
                                          </a:rPr>
                                          <m:t>𝐰</m:t>
                                        </m:r>
                                      </m:e>
                                    </m:acc>
                                  </m:e>
                                  <m:sub>
                                    <m:r>
                                      <m:rPr>
                                        <m:sty m:val="p"/>
                                      </m:rPr>
                                      <a:rPr lang="en-US" sz="1400" b="0" i="0" smtClean="0">
                                        <a:solidFill>
                                          <a:schemeClr val="tx1"/>
                                        </a:solidFill>
                                        <a:latin typeface="Cambria Math" panose="02040503050406030204" pitchFamily="18" charset="0"/>
                                      </a:rPr>
                                      <m:t>BB</m:t>
                                    </m:r>
                                  </m:sub>
                                </m:sSub>
                              </m:oMath>
                            </m:oMathPara>
                          </a14:m>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dotGrid">
                          <a:fgClr>
                            <a:schemeClr val="accent5"/>
                          </a:fgClr>
                          <a:bgClr>
                            <a:schemeClr val="bg1"/>
                          </a:bgClr>
                        </a:pattFill>
                      </a:tcPr>
                    </a:tc>
                    <a:extLst>
                      <a:ext uri="{0D108BD9-81ED-4DB2-BD59-A6C34878D82A}">
                        <a16:rowId xmlns:a16="http://schemas.microsoft.com/office/drawing/2014/main" val="1383918476"/>
                      </a:ext>
                    </a:extLst>
                  </a:tr>
                  <a:tr h="553331">
                    <a:tc>
                      <a:txBody>
                        <a:bodyPr/>
                        <a:lstStyle/>
                        <a:p>
                          <a:pPr algn="r"/>
                          <a14:m>
                            <m:oMathPara xmlns:m="http://schemas.openxmlformats.org/officeDocument/2006/math">
                              <m:oMathParaPr>
                                <m:jc m:val="centerGroup"/>
                              </m:oMathParaPr>
                              <m:oMath xmlns:m="http://schemas.openxmlformats.org/officeDocument/2006/math">
                                <m:r>
                                  <a:rPr lang="en-US" sz="1400" b="1" i="0" smtClean="0">
                                    <a:solidFill>
                                      <a:schemeClr val="tx1"/>
                                    </a:solidFill>
                                    <a:latin typeface="Cambria Math" panose="02040503050406030204" pitchFamily="18" charset="0"/>
                                  </a:rPr>
                                  <m:t>𝐗</m:t>
                                </m:r>
                              </m:oMath>
                            </m:oMathPara>
                          </a14:m>
                          <a:endParaRPr lang="en-US" sz="1200" b="1" i="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dotGrid">
                          <a:fgClr>
                            <a:schemeClr val="accent2"/>
                          </a:fgClr>
                          <a:bgClr>
                            <a:schemeClr val="bg1"/>
                          </a:bgClr>
                        </a:pattFill>
                      </a:tcPr>
                    </a:tc>
                    <a:extLst>
                      <a:ext uri="{0D108BD9-81ED-4DB2-BD59-A6C34878D82A}">
                        <a16:rowId xmlns:a16="http://schemas.microsoft.com/office/drawing/2014/main" val="4187321947"/>
                      </a:ext>
                    </a:extLst>
                  </a:tr>
                  <a:tr h="503099">
                    <a:tc>
                      <a:txBody>
                        <a:bodyPr/>
                        <a:lstStyle/>
                        <a:p>
                          <a:pPr algn="r"/>
                          <a14:m>
                            <m:oMathPara xmlns:m="http://schemas.openxmlformats.org/officeDocument/2006/math">
                              <m:oMathParaPr>
                                <m:jc m:val="centerGroup"/>
                              </m:oMathParaPr>
                              <m:oMath xmlns:m="http://schemas.openxmlformats.org/officeDocument/2006/math">
                                <m:acc>
                                  <m:accPr>
                                    <m:chr m:val="̃"/>
                                    <m:ctrlPr>
                                      <a:rPr lang="en-US" sz="1400" i="1" smtClean="0">
                                        <a:solidFill>
                                          <a:schemeClr val="tx1"/>
                                        </a:solidFill>
                                        <a:latin typeface="Cambria Math" panose="02040503050406030204" pitchFamily="18" charset="0"/>
                                        <a:ea typeface="Cambria Math" panose="02040503050406030204" pitchFamily="18" charset="0"/>
                                      </a:rPr>
                                    </m:ctrlPr>
                                  </m:accPr>
                                  <m:e>
                                    <m:r>
                                      <a:rPr lang="en-US" sz="1400" b="1">
                                        <a:solidFill>
                                          <a:schemeClr val="tx1"/>
                                        </a:solidFill>
                                        <a:latin typeface="Cambria Math" panose="02040503050406030204" pitchFamily="18" charset="0"/>
                                        <a:ea typeface="Cambria Math" panose="02040503050406030204" pitchFamily="18" charset="0"/>
                                      </a:rPr>
                                      <m:t>𝐩</m:t>
                                    </m:r>
                                  </m:e>
                                </m:acc>
                              </m:oMath>
                            </m:oMathPara>
                          </a14:m>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dotGrid">
                          <a:fgClr>
                            <a:schemeClr val="accent6"/>
                          </a:fgClr>
                          <a:bgClr>
                            <a:schemeClr val="bg1"/>
                          </a:bgClr>
                        </a:pattFill>
                      </a:tcPr>
                    </a:tc>
                    <a:extLst>
                      <a:ext uri="{0D108BD9-81ED-4DB2-BD59-A6C34878D82A}">
                        <a16:rowId xmlns:a16="http://schemas.microsoft.com/office/drawing/2014/main" val="3337202026"/>
                      </a:ext>
                    </a:extLst>
                  </a:tr>
                </a:tbl>
              </a:graphicData>
            </a:graphic>
          </p:graphicFrame>
        </mc:Choice>
        <mc:Fallback xmlns="">
          <p:graphicFrame>
            <p:nvGraphicFramePr>
              <p:cNvPr id="105" name="Table 105">
                <a:extLst>
                  <a:ext uri="{FF2B5EF4-FFF2-40B4-BE49-F238E27FC236}">
                    <a16:creationId xmlns:a16="http://schemas.microsoft.com/office/drawing/2014/main" id="{D417A1F2-D6C4-50B8-CDA2-5E4FB5440254}"/>
                  </a:ext>
                </a:extLst>
              </p:cNvPr>
              <p:cNvGraphicFramePr>
                <a:graphicFrameLocks noGrp="1"/>
              </p:cNvGraphicFramePr>
              <p:nvPr>
                <p:extLst>
                  <p:ext uri="{D42A27DB-BD31-4B8C-83A1-F6EECF244321}">
                    <p14:modId xmlns:p14="http://schemas.microsoft.com/office/powerpoint/2010/main" val="809799008"/>
                  </p:ext>
                </p:extLst>
              </p:nvPr>
            </p:nvGraphicFramePr>
            <p:xfrm>
              <a:off x="1770830" y="3618188"/>
              <a:ext cx="472429" cy="1559529"/>
            </p:xfrm>
            <a:graphic>
              <a:graphicData uri="http://schemas.openxmlformats.org/drawingml/2006/table">
                <a:tbl>
                  <a:tblPr firstRow="1" bandRow="1">
                    <a:tableStyleId>{5C22544A-7EE6-4342-B048-85BDC9FD1C3A}</a:tableStyleId>
                  </a:tblPr>
                  <a:tblGrid>
                    <a:gridCol w="472429">
                      <a:extLst>
                        <a:ext uri="{9D8B030D-6E8A-4147-A177-3AD203B41FA5}">
                          <a16:colId xmlns:a16="http://schemas.microsoft.com/office/drawing/2014/main" val="2144602163"/>
                        </a:ext>
                      </a:extLst>
                    </a:gridCol>
                  </a:tblGrid>
                  <a:tr h="503099">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2632" r="-5263" b="-212500"/>
                          </a:stretch>
                        </a:blipFill>
                      </a:tcPr>
                    </a:tc>
                    <a:extLst>
                      <a:ext uri="{0D108BD9-81ED-4DB2-BD59-A6C34878D82A}">
                        <a16:rowId xmlns:a16="http://schemas.microsoft.com/office/drawing/2014/main" val="1383918476"/>
                      </a:ext>
                    </a:extLst>
                  </a:tr>
                  <a:tr h="553331">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2632" t="-90909" r="-5263" b="-93182"/>
                          </a:stretch>
                        </a:blipFill>
                      </a:tcPr>
                    </a:tc>
                    <a:extLst>
                      <a:ext uri="{0D108BD9-81ED-4DB2-BD59-A6C34878D82A}">
                        <a16:rowId xmlns:a16="http://schemas.microsoft.com/office/drawing/2014/main" val="4187321947"/>
                      </a:ext>
                    </a:extLst>
                  </a:tr>
                  <a:tr h="503099">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3"/>
                          <a:stretch>
                            <a:fillRect l="-2632" t="-210000" r="-5263" b="-2500"/>
                          </a:stretch>
                        </a:blipFill>
                      </a:tcPr>
                    </a:tc>
                    <a:extLst>
                      <a:ext uri="{0D108BD9-81ED-4DB2-BD59-A6C34878D82A}">
                        <a16:rowId xmlns:a16="http://schemas.microsoft.com/office/drawing/2014/main" val="3337202026"/>
                      </a:ext>
                    </a:extLst>
                  </a:tr>
                </a:tbl>
              </a:graphicData>
            </a:graphic>
          </p:graphicFrame>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B5FB33B0-6179-A948-1777-DC3C686F1A10}"/>
                  </a:ext>
                </a:extLst>
              </p:cNvPr>
              <p:cNvSpPr txBox="1"/>
              <p:nvPr/>
            </p:nvSpPr>
            <p:spPr>
              <a:xfrm>
                <a:off x="1619436" y="5157297"/>
                <a:ext cx="1143512" cy="276999"/>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acc>
                            <m:accPr>
                              <m:chr m:val="̃"/>
                              <m:ctrlPr>
                                <a:rPr lang="en-US" sz="1200" b="1" i="1" smtClean="0">
                                  <a:latin typeface="Cambria Math" panose="02040503050406030204" pitchFamily="18" charset="0"/>
                                </a:rPr>
                              </m:ctrlPr>
                            </m:accPr>
                            <m:e>
                              <m:r>
                                <a:rPr lang="en-US" sz="1200" b="1" i="0" smtClean="0">
                                  <a:latin typeface="Cambria Math" panose="02040503050406030204" pitchFamily="18" charset="0"/>
                                </a:rPr>
                                <m:t>𝐚</m:t>
                              </m:r>
                            </m:e>
                          </m:acc>
                        </m:e>
                        <m:sub>
                          <m:r>
                            <a:rPr lang="en-US" sz="1200" b="0" i="1" smtClean="0">
                              <a:latin typeface="Cambria Math" panose="02040503050406030204" pitchFamily="18" charset="0"/>
                            </a:rPr>
                            <m:t>𝑡</m:t>
                          </m:r>
                        </m:sub>
                      </m:sSub>
                      <m:r>
                        <a:rPr lang="en-US" sz="1200" b="0" i="0" smtClean="0">
                          <a:latin typeface="Cambria Math" panose="02040503050406030204" pitchFamily="18" charset="0"/>
                        </a:rPr>
                        <m:t>=</m:t>
                      </m:r>
                      <m:r>
                        <a:rPr lang="en-US" sz="1200" i="1">
                          <a:latin typeface="Cambria Math" panose="02040503050406030204" pitchFamily="18" charset="0"/>
                        </a:rPr>
                        <m:t>𝜇</m:t>
                      </m:r>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𝑠</m:t>
                              </m:r>
                            </m:e>
                            <m:sub>
                              <m:r>
                                <a:rPr lang="en-US" sz="1200" i="1">
                                  <a:latin typeface="Cambria Math" panose="02040503050406030204" pitchFamily="18" charset="0"/>
                                </a:rPr>
                                <m:t>𝑡</m:t>
                              </m:r>
                            </m:sub>
                          </m:sSub>
                          <m:r>
                            <a:rPr lang="en-US" sz="1200" i="1">
                              <a:latin typeface="Cambria Math" panose="02040503050406030204" pitchFamily="18" charset="0"/>
                            </a:rPr>
                            <m:t>;</m:t>
                          </m:r>
                          <m:sSup>
                            <m:sSupPr>
                              <m:ctrlPr>
                                <a:rPr lang="en-US" sz="1200" i="1">
                                  <a:latin typeface="Cambria Math" panose="02040503050406030204" pitchFamily="18" charset="0"/>
                                </a:rPr>
                              </m:ctrlPr>
                            </m:sSupPr>
                            <m:e>
                              <m:r>
                                <a:rPr lang="en-US" sz="1200" i="1">
                                  <a:latin typeface="Cambria Math" panose="02040503050406030204" pitchFamily="18" charset="0"/>
                                </a:rPr>
                                <m:t>𝜃</m:t>
                              </m:r>
                            </m:e>
                            <m:sup>
                              <m:r>
                                <a:rPr lang="en-US" sz="1200" i="1">
                                  <a:latin typeface="Cambria Math" panose="02040503050406030204" pitchFamily="18" charset="0"/>
                                </a:rPr>
                                <m:t>𝜇</m:t>
                              </m:r>
                            </m:sup>
                          </m:sSup>
                        </m:e>
                      </m:d>
                      <m:r>
                        <a:rPr lang="en-US" sz="1200" i="1">
                          <a:latin typeface="Cambria Math" panose="02040503050406030204" pitchFamily="18" charset="0"/>
                        </a:rPr>
                        <m:t> </m:t>
                      </m:r>
                    </m:oMath>
                  </m:oMathPara>
                </a14:m>
                <a:endParaRPr lang="en-US" sz="1200" dirty="0"/>
              </a:p>
            </p:txBody>
          </p:sp>
        </mc:Choice>
        <mc:Fallback xmlns="">
          <p:sp>
            <p:nvSpPr>
              <p:cNvPr id="110" name="TextBox 109">
                <a:extLst>
                  <a:ext uri="{FF2B5EF4-FFF2-40B4-BE49-F238E27FC236}">
                    <a16:creationId xmlns:a16="http://schemas.microsoft.com/office/drawing/2014/main" id="{B5FB33B0-6179-A948-1777-DC3C686F1A10}"/>
                  </a:ext>
                </a:extLst>
              </p:cNvPr>
              <p:cNvSpPr txBox="1">
                <a:spLocks noRot="1" noChangeAspect="1" noMove="1" noResize="1" noEditPoints="1" noAdjustHandles="1" noChangeArrowheads="1" noChangeShapeType="1" noTextEdit="1"/>
              </p:cNvSpPr>
              <p:nvPr/>
            </p:nvSpPr>
            <p:spPr>
              <a:xfrm>
                <a:off x="1619436" y="5157297"/>
                <a:ext cx="1143512" cy="276999"/>
              </a:xfrm>
              <a:prstGeom prst="rect">
                <a:avLst/>
              </a:prstGeom>
              <a:blipFill>
                <a:blip r:embed="rId14"/>
                <a:stretch>
                  <a:fillRect b="-13636"/>
                </a:stretch>
              </a:blipFill>
            </p:spPr>
            <p:txBody>
              <a:bodyPr/>
              <a:lstStyle/>
              <a:p>
                <a:r>
                  <a:rPr lang="en-US">
                    <a:noFill/>
                  </a:rPr>
                  <a:t> </a:t>
                </a:r>
              </a:p>
            </p:txBody>
          </p:sp>
        </mc:Fallback>
      </mc:AlternateContent>
      <p:sp>
        <p:nvSpPr>
          <p:cNvPr id="113" name="TextBox 112">
            <a:extLst>
              <a:ext uri="{FF2B5EF4-FFF2-40B4-BE49-F238E27FC236}">
                <a16:creationId xmlns:a16="http://schemas.microsoft.com/office/drawing/2014/main" id="{D044FCDA-BAFB-87A1-9E1A-9D5E28E05B92}"/>
              </a:ext>
            </a:extLst>
          </p:cNvPr>
          <p:cNvSpPr txBox="1"/>
          <p:nvPr/>
        </p:nvSpPr>
        <p:spPr>
          <a:xfrm>
            <a:off x="2373866" y="3674794"/>
            <a:ext cx="825764" cy="246221"/>
          </a:xfrm>
          <a:prstGeom prst="rect">
            <a:avLst/>
          </a:prstGeom>
          <a:noFill/>
        </p:spPr>
        <p:txBody>
          <a:bodyPr wrap="square" rtlCol="0">
            <a:spAutoFit/>
          </a:bodyPr>
          <a:lstStyle/>
          <a:p>
            <a:r>
              <a:rPr lang="en-US" sz="1000" dirty="0"/>
              <a:t>Normalize</a:t>
            </a:r>
            <a:endParaRPr lang="en-US" sz="900" dirty="0"/>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B33C75E-D426-9CAE-3317-A2B1C205DAB4}"/>
                  </a:ext>
                </a:extLst>
              </p:cNvPr>
              <p:cNvSpPr txBox="1"/>
              <p:nvPr/>
            </p:nvSpPr>
            <p:spPr>
              <a:xfrm>
                <a:off x="2147311" y="4100982"/>
                <a:ext cx="1137915" cy="400110"/>
              </a:xfrm>
              <a:prstGeom prst="rect">
                <a:avLst/>
              </a:prstGeom>
              <a:noFill/>
            </p:spPr>
            <p:txBody>
              <a:bodyPr wrap="square" rtlCol="0">
                <a:spAutoFit/>
              </a:bodyPr>
              <a:lstStyle/>
              <a:p>
                <a:pPr algn="ctr"/>
                <a:r>
                  <a:rPr lang="en-US" sz="1000" dirty="0"/>
                  <a:t>Vector-wise</a:t>
                </a:r>
              </a:p>
              <a:p>
                <a:pPr algn="ctr"/>
                <a:r>
                  <a:rPr lang="en-US" sz="1000" dirty="0"/>
                  <a:t>Soft-argmax </a:t>
                </a:r>
                <a14:m>
                  <m:oMath xmlns:m="http://schemas.openxmlformats.org/officeDocument/2006/math">
                    <m:r>
                      <a:rPr lang="en-US" sz="1000" b="0" i="1" smtClean="0">
                        <a:latin typeface="Cambria Math" panose="02040503050406030204" pitchFamily="18" charset="0"/>
                      </a:rPr>
                      <m:t>𝜓</m:t>
                    </m:r>
                    <m:d>
                      <m:dPr>
                        <m:ctrlPr>
                          <a:rPr lang="en-US" sz="1000" b="0" i="1" smtClean="0">
                            <a:latin typeface="Cambria Math" panose="02040503050406030204" pitchFamily="18" charset="0"/>
                          </a:rPr>
                        </m:ctrlPr>
                      </m:dPr>
                      <m:e>
                        <m:r>
                          <a:rPr lang="en-US" sz="1000" b="0" i="1" smtClean="0">
                            <a:latin typeface="Cambria Math" panose="02040503050406030204" pitchFamily="18" charset="0"/>
                          </a:rPr>
                          <m:t>⋅</m:t>
                        </m:r>
                      </m:e>
                    </m:d>
                  </m:oMath>
                </a14:m>
                <a:endParaRPr lang="en-US" sz="1000" dirty="0"/>
              </a:p>
            </p:txBody>
          </p:sp>
        </mc:Choice>
        <mc:Fallback xmlns="">
          <p:sp>
            <p:nvSpPr>
              <p:cNvPr id="114" name="TextBox 113">
                <a:extLst>
                  <a:ext uri="{FF2B5EF4-FFF2-40B4-BE49-F238E27FC236}">
                    <a16:creationId xmlns:a16="http://schemas.microsoft.com/office/drawing/2014/main" id="{AB33C75E-D426-9CAE-3317-A2B1C205DAB4}"/>
                  </a:ext>
                </a:extLst>
              </p:cNvPr>
              <p:cNvSpPr txBox="1">
                <a:spLocks noRot="1" noChangeAspect="1" noMove="1" noResize="1" noEditPoints="1" noAdjustHandles="1" noChangeArrowheads="1" noChangeShapeType="1" noTextEdit="1"/>
              </p:cNvSpPr>
              <p:nvPr/>
            </p:nvSpPr>
            <p:spPr>
              <a:xfrm>
                <a:off x="2147311" y="4100982"/>
                <a:ext cx="1137915" cy="400110"/>
              </a:xfrm>
              <a:prstGeom prst="rect">
                <a:avLst/>
              </a:prstGeom>
              <a:blipFill>
                <a:blip r:embed="rId15"/>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249A2855-0AE5-D32D-C87E-8F834B29221F}"/>
                  </a:ext>
                </a:extLst>
              </p:cNvPr>
              <p:cNvSpPr txBox="1"/>
              <p:nvPr/>
            </p:nvSpPr>
            <p:spPr>
              <a:xfrm>
                <a:off x="2122089" y="4741759"/>
                <a:ext cx="1189720"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𝜎</m:t>
                      </m:r>
                      <m:d>
                        <m:dPr>
                          <m:ctrlPr>
                            <a:rPr lang="en-US" sz="1000" b="0" i="1" smtClean="0">
                              <a:latin typeface="Cambria Math" panose="02040503050406030204" pitchFamily="18" charset="0"/>
                            </a:rPr>
                          </m:ctrlPr>
                        </m:dPr>
                        <m:e>
                          <m:r>
                            <a:rPr lang="en-US" sz="1000" b="0" i="1" smtClean="0">
                              <a:latin typeface="Cambria Math" panose="02040503050406030204" pitchFamily="18" charset="0"/>
                            </a:rPr>
                            <m:t>⋅</m:t>
                          </m:r>
                        </m:e>
                      </m:d>
                    </m:oMath>
                  </m:oMathPara>
                </a14:m>
                <a:endParaRPr lang="en-US" sz="1000" dirty="0"/>
              </a:p>
            </p:txBody>
          </p:sp>
        </mc:Choice>
        <mc:Fallback xmlns="">
          <p:sp>
            <p:nvSpPr>
              <p:cNvPr id="115" name="TextBox 114">
                <a:extLst>
                  <a:ext uri="{FF2B5EF4-FFF2-40B4-BE49-F238E27FC236}">
                    <a16:creationId xmlns:a16="http://schemas.microsoft.com/office/drawing/2014/main" id="{249A2855-0AE5-D32D-C87E-8F834B29221F}"/>
                  </a:ext>
                </a:extLst>
              </p:cNvPr>
              <p:cNvSpPr txBox="1">
                <a:spLocks noRot="1" noChangeAspect="1" noMove="1" noResize="1" noEditPoints="1" noAdjustHandles="1" noChangeArrowheads="1" noChangeShapeType="1" noTextEdit="1"/>
              </p:cNvSpPr>
              <p:nvPr/>
            </p:nvSpPr>
            <p:spPr>
              <a:xfrm>
                <a:off x="2122089" y="4741759"/>
                <a:ext cx="1189720" cy="246221"/>
              </a:xfrm>
              <a:prstGeom prst="rect">
                <a:avLst/>
              </a:prstGeom>
              <a:blipFill>
                <a:blip r:embed="rId16"/>
                <a:stretch>
                  <a:fillRect/>
                </a:stretch>
              </a:blipFill>
            </p:spPr>
            <p:txBody>
              <a:bodyPr/>
              <a:lstStyle/>
              <a:p>
                <a:r>
                  <a:rPr lang="en-US">
                    <a:noFill/>
                  </a:rPr>
                  <a:t> </a:t>
                </a:r>
              </a:p>
            </p:txBody>
          </p:sp>
        </mc:Fallback>
      </mc:AlternateContent>
      <p:cxnSp>
        <p:nvCxnSpPr>
          <p:cNvPr id="132" name="Straight Arrow Connector 131">
            <a:extLst>
              <a:ext uri="{FF2B5EF4-FFF2-40B4-BE49-F238E27FC236}">
                <a16:creationId xmlns:a16="http://schemas.microsoft.com/office/drawing/2014/main" id="{F1A7724E-A1A7-4049-AAD2-4C17F3612F26}"/>
              </a:ext>
            </a:extLst>
          </p:cNvPr>
          <p:cNvCxnSpPr>
            <a:cxnSpLocks/>
          </p:cNvCxnSpPr>
          <p:nvPr/>
        </p:nvCxnSpPr>
        <p:spPr>
          <a:xfrm flipV="1">
            <a:off x="3740254" y="4333725"/>
            <a:ext cx="143192" cy="4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557FC860-AED3-FE8A-121B-C6ABC51BD403}"/>
              </a:ext>
            </a:extLst>
          </p:cNvPr>
          <p:cNvCxnSpPr>
            <a:cxnSpLocks/>
            <a:stCxn id="127" idx="3"/>
            <a:endCxn id="50" idx="1"/>
          </p:cNvCxnSpPr>
          <p:nvPr/>
        </p:nvCxnSpPr>
        <p:spPr>
          <a:xfrm>
            <a:off x="4117843" y="4294961"/>
            <a:ext cx="126870" cy="45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F80B6008-66E0-68BC-A1F8-F39340D7F3DD}"/>
              </a:ext>
            </a:extLst>
          </p:cNvPr>
          <p:cNvSpPr txBox="1"/>
          <p:nvPr/>
        </p:nvSpPr>
        <p:spPr>
          <a:xfrm>
            <a:off x="4257431" y="4705583"/>
            <a:ext cx="1220975" cy="276999"/>
          </a:xfrm>
          <a:prstGeom prst="rect">
            <a:avLst/>
          </a:prstGeom>
          <a:noFill/>
        </p:spPr>
        <p:txBody>
          <a:bodyPr wrap="none" rtlCol="0">
            <a:spAutoFit/>
          </a:bodyPr>
          <a:lstStyle/>
          <a:p>
            <a:r>
              <a:rPr lang="en-US" sz="1200" dirty="0">
                <a:solidFill>
                  <a:srgbClr val="0000FF"/>
                </a:solidFill>
              </a:rPr>
              <a:t>Slice &amp; Assembly</a:t>
            </a:r>
          </a:p>
        </p:txBody>
      </p:sp>
      <p:cxnSp>
        <p:nvCxnSpPr>
          <p:cNvPr id="185" name="Straight Arrow Connector 184">
            <a:extLst>
              <a:ext uri="{FF2B5EF4-FFF2-40B4-BE49-F238E27FC236}">
                <a16:creationId xmlns:a16="http://schemas.microsoft.com/office/drawing/2014/main" id="{1EA03544-4F8D-F926-E39E-88E74A115E49}"/>
              </a:ext>
            </a:extLst>
          </p:cNvPr>
          <p:cNvCxnSpPr>
            <a:cxnSpLocks/>
            <a:stCxn id="70" idx="3"/>
            <a:endCxn id="74" idx="1"/>
          </p:cNvCxnSpPr>
          <p:nvPr/>
        </p:nvCxnSpPr>
        <p:spPr>
          <a:xfrm>
            <a:off x="5274747" y="3924297"/>
            <a:ext cx="165070" cy="376373"/>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EDD98817-FE57-75BC-1D68-924AF2DC3E5A}"/>
              </a:ext>
            </a:extLst>
          </p:cNvPr>
          <p:cNvCxnSpPr>
            <a:cxnSpLocks/>
            <a:endCxn id="74" idx="1"/>
          </p:cNvCxnSpPr>
          <p:nvPr/>
        </p:nvCxnSpPr>
        <p:spPr>
          <a:xfrm>
            <a:off x="5251424" y="4295640"/>
            <a:ext cx="188393" cy="5030"/>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CBB38C68-0777-B79D-0264-326EBB782C5C}"/>
              </a:ext>
            </a:extLst>
          </p:cNvPr>
          <p:cNvCxnSpPr>
            <a:cxnSpLocks/>
            <a:stCxn id="72" idx="3"/>
            <a:endCxn id="74" idx="1"/>
          </p:cNvCxnSpPr>
          <p:nvPr/>
        </p:nvCxnSpPr>
        <p:spPr>
          <a:xfrm flipV="1">
            <a:off x="5276319" y="4300670"/>
            <a:ext cx="163498" cy="340980"/>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09" name="Rounded Rectangle 208">
            <a:extLst>
              <a:ext uri="{FF2B5EF4-FFF2-40B4-BE49-F238E27FC236}">
                <a16:creationId xmlns:a16="http://schemas.microsoft.com/office/drawing/2014/main" id="{C7DACD44-4578-6F2F-450E-F912B7B566A3}"/>
              </a:ext>
            </a:extLst>
          </p:cNvPr>
          <p:cNvSpPr/>
          <p:nvPr/>
        </p:nvSpPr>
        <p:spPr>
          <a:xfrm>
            <a:off x="7220835" y="4406006"/>
            <a:ext cx="1404671" cy="1146694"/>
          </a:xfrm>
          <a:prstGeom prst="roundRect">
            <a:avLst>
              <a:gd name="adj" fmla="val 9987"/>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23EDDFAB-86DC-4279-78B8-C685AA5BC156}"/>
                  </a:ext>
                </a:extLst>
              </p:cNvPr>
              <p:cNvSpPr txBox="1"/>
              <p:nvPr/>
            </p:nvSpPr>
            <p:spPr>
              <a:xfrm>
                <a:off x="8156577" y="4889250"/>
                <a:ext cx="413487" cy="261610"/>
              </a:xfrm>
              <a:prstGeom prst="rect">
                <a:avLst/>
              </a:prstGeom>
              <a:noFill/>
              <a:ln w="19050">
                <a:solidFill>
                  <a:schemeClr val="tx1"/>
                </a:solidFill>
              </a:ln>
            </p:spPr>
            <p:txBody>
              <a:bodyPr wrap="square" rtlCol="0">
                <a:spAutoFit/>
              </a:bodyPr>
              <a:lstStyle/>
              <a:p>
                <a:pPr marL="4763" algn="just"/>
                <a14:m>
                  <m:oMathPara xmlns:m="http://schemas.openxmlformats.org/officeDocument/2006/math">
                    <m:oMathParaPr>
                      <m:jc m:val="center"/>
                    </m:oMathParaPr>
                    <m:oMath xmlns:m="http://schemas.openxmlformats.org/officeDocument/2006/math">
                      <m:r>
                        <a:rPr lang="en-US" sz="1050" b="0" i="1" smtClean="0">
                          <a:latin typeface="Cambria Math" panose="02040503050406030204" pitchFamily="18" charset="0"/>
                        </a:rPr>
                        <m:t>𝑓</m:t>
                      </m:r>
                      <m:d>
                        <m:dPr>
                          <m:ctrlPr>
                            <a:rPr lang="en-US" sz="1050" b="0" i="1" smtClean="0">
                              <a:latin typeface="Cambria Math" panose="02040503050406030204" pitchFamily="18" charset="0"/>
                            </a:rPr>
                          </m:ctrlPr>
                        </m:dPr>
                        <m:e>
                          <m:r>
                            <a:rPr lang="en-US" sz="1050" b="0" i="1" smtClean="0">
                              <a:latin typeface="Cambria Math" panose="02040503050406030204" pitchFamily="18" charset="0"/>
                            </a:rPr>
                            <m:t>⋅</m:t>
                          </m:r>
                        </m:e>
                      </m:d>
                    </m:oMath>
                  </m:oMathPara>
                </a14:m>
                <a:endParaRPr lang="en-US" sz="1050" dirty="0"/>
              </a:p>
            </p:txBody>
          </p:sp>
        </mc:Choice>
        <mc:Fallback xmlns="">
          <p:sp>
            <p:nvSpPr>
              <p:cNvPr id="210" name="TextBox 209">
                <a:extLst>
                  <a:ext uri="{FF2B5EF4-FFF2-40B4-BE49-F238E27FC236}">
                    <a16:creationId xmlns:a16="http://schemas.microsoft.com/office/drawing/2014/main" id="{23EDDFAB-86DC-4279-78B8-C685AA5BC156}"/>
                  </a:ext>
                </a:extLst>
              </p:cNvPr>
              <p:cNvSpPr txBox="1">
                <a:spLocks noRot="1" noChangeAspect="1" noMove="1" noResize="1" noEditPoints="1" noAdjustHandles="1" noChangeArrowheads="1" noChangeShapeType="1" noTextEdit="1"/>
              </p:cNvSpPr>
              <p:nvPr/>
            </p:nvSpPr>
            <p:spPr>
              <a:xfrm>
                <a:off x="8156577" y="4889250"/>
                <a:ext cx="413487" cy="261610"/>
              </a:xfrm>
              <a:prstGeom prst="rect">
                <a:avLst/>
              </a:prstGeom>
              <a:blipFill>
                <a:blip r:embed="rId17"/>
                <a:stretch>
                  <a:fillRect/>
                </a:stretch>
              </a:blipFill>
              <a:ln w="19050">
                <a:solidFill>
                  <a:schemeClr val="tx1"/>
                </a:solidFill>
              </a:ln>
            </p:spPr>
            <p:txBody>
              <a:bodyPr/>
              <a:lstStyle/>
              <a:p>
                <a:r>
                  <a:rPr lang="en-US">
                    <a:noFill/>
                  </a:rPr>
                  <a:t> </a:t>
                </a:r>
              </a:p>
            </p:txBody>
          </p:sp>
        </mc:Fallback>
      </mc:AlternateContent>
      <p:sp>
        <p:nvSpPr>
          <p:cNvPr id="211" name="Rounded Rectangle 210">
            <a:extLst>
              <a:ext uri="{FF2B5EF4-FFF2-40B4-BE49-F238E27FC236}">
                <a16:creationId xmlns:a16="http://schemas.microsoft.com/office/drawing/2014/main" id="{51FB06F6-E28F-84EE-E6B0-09D5260D0A9B}"/>
              </a:ext>
            </a:extLst>
          </p:cNvPr>
          <p:cNvSpPr/>
          <p:nvPr/>
        </p:nvSpPr>
        <p:spPr>
          <a:xfrm>
            <a:off x="4154943" y="5065347"/>
            <a:ext cx="1613040" cy="1340776"/>
          </a:xfrm>
          <a:prstGeom prst="roundRect">
            <a:avLst>
              <a:gd name="adj" fmla="val 9987"/>
            </a:avLst>
          </a:prstGeom>
          <a:noFill/>
          <a:ln w="285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7" name="Picture 216">
            <a:extLst>
              <a:ext uri="{FF2B5EF4-FFF2-40B4-BE49-F238E27FC236}">
                <a16:creationId xmlns:a16="http://schemas.microsoft.com/office/drawing/2014/main" id="{B24BB656-4CD9-2398-E750-FE236143BC86}"/>
              </a:ext>
            </a:extLst>
          </p:cNvPr>
          <p:cNvPicPr>
            <a:picLocks noChangeAspect="1"/>
          </p:cNvPicPr>
          <p:nvPr/>
        </p:nvPicPr>
        <p:blipFill rotWithShape="1">
          <a:blip r:embed="rId11">
            <a:extLst>
              <a:ext uri="{28A0092B-C50C-407E-A947-70E740481C1C}">
                <a14:useLocalDpi xmlns:a14="http://schemas.microsoft.com/office/drawing/2010/main" val="0"/>
              </a:ext>
            </a:extLst>
          </a:blip>
          <a:srcRect l="18330" r="33037" b="15817"/>
          <a:stretch/>
        </p:blipFill>
        <p:spPr>
          <a:xfrm>
            <a:off x="9238699" y="5277953"/>
            <a:ext cx="1125121" cy="997945"/>
          </a:xfrm>
          <a:prstGeom prst="rect">
            <a:avLst/>
          </a:prstGeom>
        </p:spPr>
      </p:pic>
      <p:sp>
        <p:nvSpPr>
          <p:cNvPr id="218" name="Rounded Rectangle 217">
            <a:extLst>
              <a:ext uri="{FF2B5EF4-FFF2-40B4-BE49-F238E27FC236}">
                <a16:creationId xmlns:a16="http://schemas.microsoft.com/office/drawing/2014/main" id="{6CD19BFA-6EFD-9123-C999-850DC8FD10EB}"/>
              </a:ext>
            </a:extLst>
          </p:cNvPr>
          <p:cNvSpPr/>
          <p:nvPr/>
        </p:nvSpPr>
        <p:spPr>
          <a:xfrm>
            <a:off x="9132905" y="5246634"/>
            <a:ext cx="1230916" cy="1023150"/>
          </a:xfrm>
          <a:prstGeom prst="roundRect">
            <a:avLst>
              <a:gd name="adj" fmla="val 9987"/>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Elbow Connector 218">
            <a:extLst>
              <a:ext uri="{FF2B5EF4-FFF2-40B4-BE49-F238E27FC236}">
                <a16:creationId xmlns:a16="http://schemas.microsoft.com/office/drawing/2014/main" id="{98EBB5B2-6422-47ED-A0D4-9DB6BB397A0A}"/>
              </a:ext>
            </a:extLst>
          </p:cNvPr>
          <p:cNvCxnSpPr>
            <a:cxnSpLocks/>
            <a:stCxn id="56" idx="2"/>
            <a:endCxn id="218" idx="1"/>
          </p:cNvCxnSpPr>
          <p:nvPr/>
        </p:nvCxnSpPr>
        <p:spPr>
          <a:xfrm rot="16200000" flipH="1">
            <a:off x="7615136" y="4240439"/>
            <a:ext cx="825757" cy="2209782"/>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Elbow Connector 221">
            <a:extLst>
              <a:ext uri="{FF2B5EF4-FFF2-40B4-BE49-F238E27FC236}">
                <a16:creationId xmlns:a16="http://schemas.microsoft.com/office/drawing/2014/main" id="{5D08FAF5-73A8-F2AC-7FE1-7C4B2623E9FA}"/>
              </a:ext>
            </a:extLst>
          </p:cNvPr>
          <p:cNvCxnSpPr>
            <a:cxnSpLocks/>
            <a:stCxn id="93" idx="2"/>
            <a:endCxn id="218" idx="1"/>
          </p:cNvCxnSpPr>
          <p:nvPr/>
        </p:nvCxnSpPr>
        <p:spPr>
          <a:xfrm rot="16200000" flipH="1">
            <a:off x="8790730" y="5416033"/>
            <a:ext cx="445721" cy="238629"/>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0" name="TextBox 229">
                <a:extLst>
                  <a:ext uri="{FF2B5EF4-FFF2-40B4-BE49-F238E27FC236}">
                    <a16:creationId xmlns:a16="http://schemas.microsoft.com/office/drawing/2014/main" id="{0EBEFF74-06AE-4703-B2FC-B63B2D3F2DF3}"/>
                  </a:ext>
                </a:extLst>
              </p:cNvPr>
              <p:cNvSpPr txBox="1"/>
              <p:nvPr/>
            </p:nvSpPr>
            <p:spPr>
              <a:xfrm>
                <a:off x="10313810" y="5960371"/>
                <a:ext cx="1541256" cy="346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𝑄</m:t>
                          </m:r>
                        </m:e>
                      </m:acc>
                      <m:d>
                        <m:dPr>
                          <m:ctrlPr>
                            <a:rPr lang="en-US" sz="1400" b="0" i="1" smtClean="0">
                              <a:latin typeface="Cambria Math" panose="02040503050406030204" pitchFamily="18" charset="0"/>
                            </a:rPr>
                          </m:ctrlPr>
                        </m:dPr>
                        <m:e>
                          <m:sSub>
                            <m:sSubPr>
                              <m:ctrlPr>
                                <a:rPr lang="en-US" sz="1400" i="1">
                                  <a:latin typeface="Cambria Math" panose="02040503050406030204" pitchFamily="18" charset="0"/>
                                </a:rPr>
                              </m:ctrlPr>
                            </m:sSubPr>
                            <m:e>
                              <m:r>
                                <a:rPr lang="en-US" sz="1400" b="1" smtClean="0">
                                  <a:latin typeface="Cambria Math" panose="02040503050406030204" pitchFamily="18" charset="0"/>
                                </a:rPr>
                                <m:t>𝐬</m:t>
                              </m:r>
                            </m:e>
                            <m:sub>
                              <m:r>
                                <a:rPr lang="en-US" sz="1400" i="1">
                                  <a:latin typeface="Cambria Math" panose="02040503050406030204" pitchFamily="18" charset="0"/>
                                </a:rPr>
                                <m:t>𝑡</m:t>
                              </m:r>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acc>
                                <m:accPr>
                                  <m:chr m:val="̅"/>
                                  <m:ctrlPr>
                                    <a:rPr lang="en-US" sz="1400" b="1" i="1" smtClean="0">
                                      <a:latin typeface="Cambria Math" panose="02040503050406030204" pitchFamily="18" charset="0"/>
                                    </a:rPr>
                                  </m:ctrlPr>
                                </m:accPr>
                                <m:e>
                                  <m:r>
                                    <a:rPr lang="en-US" sz="1400" b="1">
                                      <a:latin typeface="Cambria Math" panose="02040503050406030204" pitchFamily="18" charset="0"/>
                                    </a:rPr>
                                    <m:t>𝐚</m:t>
                                  </m:r>
                                </m:e>
                              </m:acc>
                            </m:e>
                            <m:sub>
                              <m:r>
                                <a:rPr lang="en-US" sz="1400" i="1">
                                  <a:latin typeface="Cambria Math" panose="02040503050406030204" pitchFamily="18" charset="0"/>
                                </a:rPr>
                                <m:t>𝑡</m:t>
                              </m:r>
                              <m:r>
                                <a:rPr lang="en-US" sz="1400" b="0" i="1" smtClean="0">
                                  <a:latin typeface="Cambria Math" panose="02040503050406030204" pitchFamily="18" charset="0"/>
                                </a:rPr>
                                <m:t>+1</m:t>
                              </m:r>
                            </m:sub>
                          </m:sSub>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𝜃</m:t>
                              </m:r>
                            </m:e>
                            <m:sup>
                              <m:acc>
                                <m:accPr>
                                  <m:chr m:val="̅"/>
                                  <m:ctrlPr>
                                    <a:rPr lang="en-US" sz="1400" i="1">
                                      <a:latin typeface="Cambria Math" panose="02040503050406030204" pitchFamily="18" charset="0"/>
                                    </a:rPr>
                                  </m:ctrlPr>
                                </m:accPr>
                                <m:e>
                                  <m:r>
                                    <a:rPr lang="en-US" sz="1400" i="1">
                                      <a:latin typeface="Cambria Math" panose="02040503050406030204" pitchFamily="18" charset="0"/>
                                    </a:rPr>
                                    <m:t>𝑄</m:t>
                                  </m:r>
                                </m:e>
                              </m:acc>
                            </m:sup>
                          </m:sSup>
                        </m:e>
                      </m:d>
                    </m:oMath>
                  </m:oMathPara>
                </a14:m>
                <a:endParaRPr lang="en-US" sz="1400" dirty="0"/>
              </a:p>
            </p:txBody>
          </p:sp>
        </mc:Choice>
        <mc:Fallback xmlns="">
          <p:sp>
            <p:nvSpPr>
              <p:cNvPr id="230" name="TextBox 229">
                <a:extLst>
                  <a:ext uri="{FF2B5EF4-FFF2-40B4-BE49-F238E27FC236}">
                    <a16:creationId xmlns:a16="http://schemas.microsoft.com/office/drawing/2014/main" id="{0EBEFF74-06AE-4703-B2FC-B63B2D3F2DF3}"/>
                  </a:ext>
                </a:extLst>
              </p:cNvPr>
              <p:cNvSpPr txBox="1">
                <a:spLocks noRot="1" noChangeAspect="1" noMove="1" noResize="1" noEditPoints="1" noAdjustHandles="1" noChangeArrowheads="1" noChangeShapeType="1" noTextEdit="1"/>
              </p:cNvSpPr>
              <p:nvPr/>
            </p:nvSpPr>
            <p:spPr>
              <a:xfrm>
                <a:off x="10313810" y="5960371"/>
                <a:ext cx="1541256" cy="346698"/>
              </a:xfrm>
              <a:prstGeom prst="rect">
                <a:avLst/>
              </a:prstGeom>
              <a:blipFill>
                <a:blip r:embed="rId18"/>
                <a:stretch>
                  <a:fillRect b="-3571"/>
                </a:stretch>
              </a:blipFill>
            </p:spPr>
            <p:txBody>
              <a:bodyPr/>
              <a:lstStyle/>
              <a:p>
                <a:r>
                  <a:rPr lang="en-US">
                    <a:noFill/>
                  </a:rPr>
                  <a:t> </a:t>
                </a:r>
              </a:p>
            </p:txBody>
          </p:sp>
        </mc:Fallback>
      </mc:AlternateContent>
      <p:cxnSp>
        <p:nvCxnSpPr>
          <p:cNvPr id="284" name="Straight Arrow Connector 283">
            <a:extLst>
              <a:ext uri="{FF2B5EF4-FFF2-40B4-BE49-F238E27FC236}">
                <a16:creationId xmlns:a16="http://schemas.microsoft.com/office/drawing/2014/main" id="{11745D1E-B19D-70D3-65BE-DB18C12DAA20}"/>
              </a:ext>
            </a:extLst>
          </p:cNvPr>
          <p:cNvCxnSpPr>
            <a:cxnSpLocks/>
          </p:cNvCxnSpPr>
          <p:nvPr/>
        </p:nvCxnSpPr>
        <p:spPr>
          <a:xfrm>
            <a:off x="6564578" y="3798027"/>
            <a:ext cx="1796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id="{132FF03E-EDBE-B62D-9493-9D74932DED95}"/>
              </a:ext>
            </a:extLst>
          </p:cNvPr>
          <p:cNvCxnSpPr>
            <a:cxnSpLocks/>
          </p:cNvCxnSpPr>
          <p:nvPr/>
        </p:nvCxnSpPr>
        <p:spPr>
          <a:xfrm>
            <a:off x="6561660" y="4782275"/>
            <a:ext cx="1796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DD3FCBEE-6840-E8A8-944B-11930236FE0B}"/>
              </a:ext>
            </a:extLst>
          </p:cNvPr>
          <p:cNvCxnSpPr>
            <a:cxnSpLocks/>
          </p:cNvCxnSpPr>
          <p:nvPr/>
        </p:nvCxnSpPr>
        <p:spPr>
          <a:xfrm>
            <a:off x="7050191" y="4772848"/>
            <a:ext cx="1796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15071BB-7B3E-1140-6632-ABE3C0531160}"/>
                  </a:ext>
                </a:extLst>
              </p:cNvPr>
              <p:cNvSpPr txBox="1"/>
              <p:nvPr/>
            </p:nvSpPr>
            <p:spPr>
              <a:xfrm>
                <a:off x="5826604" y="5923933"/>
                <a:ext cx="960712" cy="339388"/>
              </a:xfrm>
              <a:prstGeom prst="rect">
                <a:avLst/>
              </a:prstGeom>
              <a:noFill/>
            </p:spPr>
            <p:txBody>
              <a:bodyPr wrap="none" rtlCol="0">
                <a:spAutoFit/>
              </a:bodyPr>
              <a:lstStyle/>
              <a:p>
                <a:r>
                  <a:rPr lang="en-US" sz="1600" dirty="0"/>
                  <a:t>Critic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𝜃</m:t>
                        </m:r>
                      </m:e>
                      <m:sup>
                        <m:r>
                          <a:rPr lang="en-US" sz="1600" b="0" i="1" smtClean="0">
                            <a:latin typeface="Cambria Math" panose="02040503050406030204" pitchFamily="18" charset="0"/>
                          </a:rPr>
                          <m:t>𝑄</m:t>
                        </m:r>
                      </m:sup>
                    </m:sSup>
                  </m:oMath>
                </a14:m>
                <a:endParaRPr lang="en-US" sz="1600" dirty="0"/>
              </a:p>
            </p:txBody>
          </p:sp>
        </mc:Choice>
        <mc:Fallback xmlns="">
          <p:sp>
            <p:nvSpPr>
              <p:cNvPr id="33" name="TextBox 32">
                <a:extLst>
                  <a:ext uri="{FF2B5EF4-FFF2-40B4-BE49-F238E27FC236}">
                    <a16:creationId xmlns:a16="http://schemas.microsoft.com/office/drawing/2014/main" id="{A15071BB-7B3E-1140-6632-ABE3C0531160}"/>
                  </a:ext>
                </a:extLst>
              </p:cNvPr>
              <p:cNvSpPr txBox="1">
                <a:spLocks noRot="1" noChangeAspect="1" noMove="1" noResize="1" noEditPoints="1" noAdjustHandles="1" noChangeArrowheads="1" noChangeShapeType="1" noTextEdit="1"/>
              </p:cNvSpPr>
              <p:nvPr/>
            </p:nvSpPr>
            <p:spPr>
              <a:xfrm>
                <a:off x="5826604" y="5923933"/>
                <a:ext cx="960712" cy="339388"/>
              </a:xfrm>
              <a:prstGeom prst="rect">
                <a:avLst/>
              </a:prstGeom>
              <a:blipFill>
                <a:blip r:embed="rId19"/>
                <a:stretch>
                  <a:fillRect l="-2597" b="-25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97F560C-7AF8-98FF-CD53-778D5B25C151}"/>
                  </a:ext>
                </a:extLst>
              </p:cNvPr>
              <p:cNvSpPr txBox="1"/>
              <p:nvPr/>
            </p:nvSpPr>
            <p:spPr>
              <a:xfrm>
                <a:off x="10330527" y="5702897"/>
                <a:ext cx="1540999" cy="363497"/>
              </a:xfrm>
              <a:prstGeom prst="rect">
                <a:avLst/>
              </a:prstGeom>
              <a:noFill/>
            </p:spPr>
            <p:txBody>
              <a:bodyPr wrap="none" rtlCol="0">
                <a:spAutoFit/>
              </a:bodyPr>
              <a:lstStyle/>
              <a:p>
                <a:r>
                  <a:rPr lang="en-US" sz="1600" dirty="0"/>
                  <a:t>Target Critic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𝜃</m:t>
                        </m:r>
                      </m:e>
                      <m:sup>
                        <m:acc>
                          <m:accPr>
                            <m:chr m:val="̅"/>
                            <m:ctrlPr>
                              <a:rPr lang="en-US" sz="1600" b="0" i="1" dirty="0" smtClean="0">
                                <a:latin typeface="Cambria Math" panose="02040503050406030204" pitchFamily="18" charset="0"/>
                              </a:rPr>
                            </m:ctrlPr>
                          </m:accPr>
                          <m:e>
                            <m:r>
                              <a:rPr lang="en-US" sz="1600" b="0" i="1" dirty="0" smtClean="0">
                                <a:latin typeface="Cambria Math" panose="02040503050406030204" pitchFamily="18" charset="0"/>
                              </a:rPr>
                              <m:t>𝑄</m:t>
                            </m:r>
                          </m:e>
                        </m:acc>
                      </m:sup>
                    </m:sSup>
                  </m:oMath>
                </a14:m>
                <a:endParaRPr lang="en-US" sz="1600" dirty="0"/>
              </a:p>
            </p:txBody>
          </p:sp>
        </mc:Choice>
        <mc:Fallback xmlns="">
          <p:sp>
            <p:nvSpPr>
              <p:cNvPr id="34" name="TextBox 33">
                <a:extLst>
                  <a:ext uri="{FF2B5EF4-FFF2-40B4-BE49-F238E27FC236}">
                    <a16:creationId xmlns:a16="http://schemas.microsoft.com/office/drawing/2014/main" id="{197F560C-7AF8-98FF-CD53-778D5B25C151}"/>
                  </a:ext>
                </a:extLst>
              </p:cNvPr>
              <p:cNvSpPr txBox="1">
                <a:spLocks noRot="1" noChangeAspect="1" noMove="1" noResize="1" noEditPoints="1" noAdjustHandles="1" noChangeArrowheads="1" noChangeShapeType="1" noTextEdit="1"/>
              </p:cNvSpPr>
              <p:nvPr/>
            </p:nvSpPr>
            <p:spPr>
              <a:xfrm>
                <a:off x="10330527" y="5702897"/>
                <a:ext cx="1540999" cy="363497"/>
              </a:xfrm>
              <a:prstGeom prst="rect">
                <a:avLst/>
              </a:prstGeom>
              <a:blipFill>
                <a:blip r:embed="rId20"/>
                <a:stretch>
                  <a:fillRect l="-2459" b="-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4A3DF77-1E52-D264-30A9-3D194605C134}"/>
                  </a:ext>
                </a:extLst>
              </p:cNvPr>
              <p:cNvSpPr txBox="1"/>
              <p:nvPr/>
            </p:nvSpPr>
            <p:spPr>
              <a:xfrm>
                <a:off x="7214677" y="4065591"/>
                <a:ext cx="1522853" cy="340414"/>
              </a:xfrm>
              <a:prstGeom prst="rect">
                <a:avLst/>
              </a:prstGeom>
              <a:noFill/>
            </p:spPr>
            <p:txBody>
              <a:bodyPr wrap="none" rtlCol="0">
                <a:spAutoFit/>
              </a:bodyPr>
              <a:lstStyle/>
              <a:p>
                <a:r>
                  <a:rPr lang="en-US" sz="1600" dirty="0"/>
                  <a:t>Target Actor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𝜃</m:t>
                        </m:r>
                      </m:e>
                      <m:sup>
                        <m:acc>
                          <m:accPr>
                            <m:chr m:val="̅"/>
                            <m:ctrlPr>
                              <a:rPr lang="en-US" sz="1600" b="0" i="1" dirty="0" smtClean="0">
                                <a:latin typeface="Cambria Math" panose="02040503050406030204" pitchFamily="18" charset="0"/>
                              </a:rPr>
                            </m:ctrlPr>
                          </m:accPr>
                          <m:e>
                            <m:r>
                              <a:rPr lang="en-US" sz="1600" i="1">
                                <a:latin typeface="Cambria Math" panose="02040503050406030204" pitchFamily="18" charset="0"/>
                              </a:rPr>
                              <m:t>𝜇</m:t>
                            </m:r>
                          </m:e>
                        </m:acc>
                      </m:sup>
                    </m:sSup>
                  </m:oMath>
                </a14:m>
                <a:endParaRPr lang="en-US" sz="1600" dirty="0"/>
              </a:p>
            </p:txBody>
          </p:sp>
        </mc:Choice>
        <mc:Fallback xmlns="">
          <p:sp>
            <p:nvSpPr>
              <p:cNvPr id="35" name="TextBox 34">
                <a:extLst>
                  <a:ext uri="{FF2B5EF4-FFF2-40B4-BE49-F238E27FC236}">
                    <a16:creationId xmlns:a16="http://schemas.microsoft.com/office/drawing/2014/main" id="{14A3DF77-1E52-D264-30A9-3D194605C134}"/>
                  </a:ext>
                </a:extLst>
              </p:cNvPr>
              <p:cNvSpPr txBox="1">
                <a:spLocks noRot="1" noChangeAspect="1" noMove="1" noResize="1" noEditPoints="1" noAdjustHandles="1" noChangeArrowheads="1" noChangeShapeType="1" noTextEdit="1"/>
              </p:cNvSpPr>
              <p:nvPr/>
            </p:nvSpPr>
            <p:spPr>
              <a:xfrm>
                <a:off x="7214677" y="4065591"/>
                <a:ext cx="1522853" cy="340414"/>
              </a:xfrm>
              <a:prstGeom prst="rect">
                <a:avLst/>
              </a:prstGeom>
              <a:blipFill>
                <a:blip r:embed="rId21"/>
                <a:stretch>
                  <a:fillRect l="-2500"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6" name="Table 105">
                <a:extLst>
                  <a:ext uri="{FF2B5EF4-FFF2-40B4-BE49-F238E27FC236}">
                    <a16:creationId xmlns:a16="http://schemas.microsoft.com/office/drawing/2014/main" id="{E4A431FC-AED4-6B5B-1D39-D809D3538D46}"/>
                  </a:ext>
                </a:extLst>
              </p:cNvPr>
              <p:cNvGraphicFramePr>
                <a:graphicFrameLocks noGrp="1"/>
              </p:cNvGraphicFramePr>
              <p:nvPr>
                <p:extLst>
                  <p:ext uri="{D42A27DB-BD31-4B8C-83A1-F6EECF244321}">
                    <p14:modId xmlns:p14="http://schemas.microsoft.com/office/powerpoint/2010/main" val="2197236205"/>
                  </p:ext>
                </p:extLst>
              </p:nvPr>
            </p:nvGraphicFramePr>
            <p:xfrm>
              <a:off x="3186695" y="3610751"/>
              <a:ext cx="498780" cy="1562676"/>
            </p:xfrm>
            <a:graphic>
              <a:graphicData uri="http://schemas.openxmlformats.org/drawingml/2006/table">
                <a:tbl>
                  <a:tblPr firstRow="1" bandRow="1">
                    <a:tableStyleId>{5C22544A-7EE6-4342-B048-85BDC9FD1C3A}</a:tableStyleId>
                  </a:tblPr>
                  <a:tblGrid>
                    <a:gridCol w="498780">
                      <a:extLst>
                        <a:ext uri="{9D8B030D-6E8A-4147-A177-3AD203B41FA5}">
                          <a16:colId xmlns:a16="http://schemas.microsoft.com/office/drawing/2014/main" val="2144602163"/>
                        </a:ext>
                      </a:extLst>
                    </a:gridCol>
                  </a:tblGrid>
                  <a:tr h="505683">
                    <a:tc>
                      <a:txBody>
                        <a:bodyPr/>
                        <a:lstStyle/>
                        <a:p>
                          <a:pPr algn="l"/>
                          <a14:m>
                            <m:oMathPara xmlns:m="http://schemas.openxmlformats.org/officeDocument/2006/math">
                              <m:oMathParaPr>
                                <m:jc m:val="left"/>
                              </m:oMathParaPr>
                              <m:oMath xmlns:m="http://schemas.openxmlformats.org/officeDocument/2006/math">
                                <m:sSub>
                                  <m:sSubPr>
                                    <m:ctrlPr>
                                      <a:rPr lang="en-US" sz="1400" b="0" i="1" smtClean="0">
                                        <a:solidFill>
                                          <a:schemeClr val="tx1"/>
                                        </a:solidFill>
                                        <a:latin typeface="Cambria Math" panose="02040503050406030204" pitchFamily="18" charset="0"/>
                                      </a:rPr>
                                    </m:ctrlPr>
                                  </m:sSubPr>
                                  <m:e>
                                    <m:r>
                                      <a:rPr lang="en-US" sz="1400" b="1" i="0" smtClean="0">
                                        <a:solidFill>
                                          <a:schemeClr val="tx1"/>
                                        </a:solidFill>
                                        <a:latin typeface="Cambria Math" panose="02040503050406030204" pitchFamily="18" charset="0"/>
                                      </a:rPr>
                                      <m:t>𝐰</m:t>
                                    </m:r>
                                  </m:e>
                                  <m:sub>
                                    <m:r>
                                      <a:rPr lang="en-US" sz="1400" b="1" i="0" smtClean="0">
                                        <a:solidFill>
                                          <a:schemeClr val="tx1"/>
                                        </a:solidFill>
                                        <a:latin typeface="Cambria Math" panose="02040503050406030204" pitchFamily="18" charset="0"/>
                                      </a:rPr>
                                      <m:t>𝐁𝐁</m:t>
                                    </m:r>
                                  </m:sub>
                                </m:sSub>
                              </m:oMath>
                            </m:oMathPara>
                          </a14:m>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83918476"/>
                      </a:ext>
                    </a:extLst>
                  </a:tr>
                  <a:tr h="551310">
                    <a:tc>
                      <a:txBody>
                        <a:bodyPr/>
                        <a:lstStyle/>
                        <a:p>
                          <a:pPr algn="l"/>
                          <a14:m>
                            <m:oMathPara xmlns:m="http://schemas.openxmlformats.org/officeDocument/2006/math">
                              <m:oMathParaPr>
                                <m:jc m:val="centerGroup"/>
                              </m:oMathParaPr>
                              <m:oMath xmlns:m="http://schemas.openxmlformats.org/officeDocument/2006/math">
                                <m:sSub>
                                  <m:sSubPr>
                                    <m:ctrlPr>
                                      <a:rPr lang="en-US" sz="1400" b="0" i="1" smtClean="0">
                                        <a:solidFill>
                                          <a:schemeClr val="tx1"/>
                                        </a:solidFill>
                                        <a:latin typeface="Cambria Math" panose="02040503050406030204" pitchFamily="18" charset="0"/>
                                      </a:rPr>
                                    </m:ctrlPr>
                                  </m:sSubPr>
                                  <m:e>
                                    <m:r>
                                      <a:rPr lang="en-US" sz="1400" b="1" smtClean="0">
                                        <a:solidFill>
                                          <a:schemeClr val="tx1"/>
                                        </a:solidFill>
                                        <a:latin typeface="Cambria Math" panose="02040503050406030204" pitchFamily="18" charset="0"/>
                                      </a:rPr>
                                      <m:t>𝐰</m:t>
                                    </m:r>
                                  </m:e>
                                  <m:sub>
                                    <m:r>
                                      <a:rPr lang="en-US" sz="1400" b="1" i="0" smtClean="0">
                                        <a:solidFill>
                                          <a:schemeClr val="tx1"/>
                                        </a:solidFill>
                                        <a:latin typeface="Cambria Math" panose="02040503050406030204" pitchFamily="18" charset="0"/>
                                      </a:rPr>
                                      <m:t>𝐑𝐅</m:t>
                                    </m:r>
                                  </m:sub>
                                </m:sSub>
                              </m:oMath>
                            </m:oMathPara>
                          </a14:m>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87321947"/>
                      </a:ext>
                    </a:extLst>
                  </a:tr>
                  <a:tr h="505683">
                    <a:tc>
                      <a:txBody>
                        <a:bodyPr/>
                        <a:lstStyle/>
                        <a:p>
                          <a:pPr algn="l"/>
                          <a14:m>
                            <m:oMathPara xmlns:m="http://schemas.openxmlformats.org/officeDocument/2006/math">
                              <m:oMathParaPr>
                                <m:jc m:val="centerGroup"/>
                              </m:oMathParaPr>
                              <m:oMath xmlns:m="http://schemas.openxmlformats.org/officeDocument/2006/math">
                                <m:r>
                                  <a:rPr lang="en-US" sz="1200" b="1" smtClean="0">
                                    <a:solidFill>
                                      <a:schemeClr val="tx1"/>
                                    </a:solidFill>
                                    <a:latin typeface="Cambria Math" panose="02040503050406030204" pitchFamily="18" charset="0"/>
                                    <a:ea typeface="Cambria Math" panose="02040503050406030204" pitchFamily="18" charset="0"/>
                                  </a:rPr>
                                  <m:t>𝐩</m:t>
                                </m:r>
                              </m:oMath>
                            </m:oMathPara>
                          </a14:m>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37202026"/>
                      </a:ext>
                    </a:extLst>
                  </a:tr>
                </a:tbl>
              </a:graphicData>
            </a:graphic>
          </p:graphicFrame>
        </mc:Choice>
        <mc:Fallback xmlns="">
          <p:graphicFrame>
            <p:nvGraphicFramePr>
              <p:cNvPr id="36" name="Table 105">
                <a:extLst>
                  <a:ext uri="{FF2B5EF4-FFF2-40B4-BE49-F238E27FC236}">
                    <a16:creationId xmlns:a16="http://schemas.microsoft.com/office/drawing/2014/main" id="{E4A431FC-AED4-6B5B-1D39-D809D3538D46}"/>
                  </a:ext>
                </a:extLst>
              </p:cNvPr>
              <p:cNvGraphicFramePr>
                <a:graphicFrameLocks noGrp="1"/>
              </p:cNvGraphicFramePr>
              <p:nvPr>
                <p:extLst>
                  <p:ext uri="{D42A27DB-BD31-4B8C-83A1-F6EECF244321}">
                    <p14:modId xmlns:p14="http://schemas.microsoft.com/office/powerpoint/2010/main" val="2197236205"/>
                  </p:ext>
                </p:extLst>
              </p:nvPr>
            </p:nvGraphicFramePr>
            <p:xfrm>
              <a:off x="3186695" y="3610751"/>
              <a:ext cx="498780" cy="1562676"/>
            </p:xfrm>
            <a:graphic>
              <a:graphicData uri="http://schemas.openxmlformats.org/drawingml/2006/table">
                <a:tbl>
                  <a:tblPr firstRow="1" bandRow="1">
                    <a:tableStyleId>{5C22544A-7EE6-4342-B048-85BDC9FD1C3A}</a:tableStyleId>
                  </a:tblPr>
                  <a:tblGrid>
                    <a:gridCol w="498780">
                      <a:extLst>
                        <a:ext uri="{9D8B030D-6E8A-4147-A177-3AD203B41FA5}">
                          <a16:colId xmlns:a16="http://schemas.microsoft.com/office/drawing/2014/main" val="2144602163"/>
                        </a:ext>
                      </a:extLst>
                    </a:gridCol>
                  </a:tblGrid>
                  <a:tr h="50568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2"/>
                          <a:stretch>
                            <a:fillRect t="-2500" r="-2439" b="-212500"/>
                          </a:stretch>
                        </a:blipFill>
                      </a:tcPr>
                    </a:tc>
                    <a:extLst>
                      <a:ext uri="{0D108BD9-81ED-4DB2-BD59-A6C34878D82A}">
                        <a16:rowId xmlns:a16="http://schemas.microsoft.com/office/drawing/2014/main" val="1383918476"/>
                      </a:ext>
                    </a:extLst>
                  </a:tr>
                  <a:tr h="55131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2"/>
                          <a:stretch>
                            <a:fillRect t="-93182" r="-2439" b="-93182"/>
                          </a:stretch>
                        </a:blipFill>
                      </a:tcPr>
                    </a:tc>
                    <a:extLst>
                      <a:ext uri="{0D108BD9-81ED-4DB2-BD59-A6C34878D82A}">
                        <a16:rowId xmlns:a16="http://schemas.microsoft.com/office/drawing/2014/main" val="4187321947"/>
                      </a:ext>
                    </a:extLst>
                  </a:tr>
                  <a:tr h="50568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2"/>
                          <a:stretch>
                            <a:fillRect t="-212500" r="-2439" b="-2500"/>
                          </a:stretch>
                        </a:blipFill>
                      </a:tcPr>
                    </a:tc>
                    <a:extLst>
                      <a:ext uri="{0D108BD9-81ED-4DB2-BD59-A6C34878D82A}">
                        <a16:rowId xmlns:a16="http://schemas.microsoft.com/office/drawing/2014/main" val="3337202026"/>
                      </a:ext>
                    </a:extLst>
                  </a:tr>
                </a:tbl>
              </a:graphicData>
            </a:graphic>
          </p:graphicFrame>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C74C75F8-A6D7-A1AF-C685-7A58B3C5B521}"/>
                  </a:ext>
                </a:extLst>
              </p:cNvPr>
              <p:cNvSpPr txBox="1"/>
              <p:nvPr/>
            </p:nvSpPr>
            <p:spPr>
              <a:xfrm>
                <a:off x="199212" y="4313214"/>
                <a:ext cx="25987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1" i="0" smtClean="0">
                              <a:latin typeface="Cambria Math" panose="02040503050406030204" pitchFamily="18" charset="0"/>
                            </a:rPr>
                            <m:t>𝐬</m:t>
                          </m:r>
                        </m:e>
                        <m:sub>
                          <m:r>
                            <a:rPr lang="en-US" sz="1600" b="0" i="1" smtClean="0">
                              <a:latin typeface="Cambria Math" panose="02040503050406030204" pitchFamily="18" charset="0"/>
                            </a:rPr>
                            <m:t>𝑡</m:t>
                          </m:r>
                        </m:sub>
                      </m:sSub>
                    </m:oMath>
                  </m:oMathPara>
                </a14:m>
                <a:endParaRPr lang="en-US" sz="1600" dirty="0"/>
              </a:p>
            </p:txBody>
          </p:sp>
        </mc:Choice>
        <mc:Fallback xmlns="">
          <p:sp>
            <p:nvSpPr>
              <p:cNvPr id="49" name="TextBox 48">
                <a:extLst>
                  <a:ext uri="{FF2B5EF4-FFF2-40B4-BE49-F238E27FC236}">
                    <a16:creationId xmlns:a16="http://schemas.microsoft.com/office/drawing/2014/main" id="{C74C75F8-A6D7-A1AF-C685-7A58B3C5B521}"/>
                  </a:ext>
                </a:extLst>
              </p:cNvPr>
              <p:cNvSpPr txBox="1">
                <a:spLocks noRot="1" noChangeAspect="1" noMove="1" noResize="1" noEditPoints="1" noAdjustHandles="1" noChangeArrowheads="1" noChangeShapeType="1" noTextEdit="1"/>
              </p:cNvSpPr>
              <p:nvPr/>
            </p:nvSpPr>
            <p:spPr>
              <a:xfrm>
                <a:off x="199212" y="4313214"/>
                <a:ext cx="259879" cy="338554"/>
              </a:xfrm>
              <a:prstGeom prst="rect">
                <a:avLst/>
              </a:prstGeom>
              <a:blipFill>
                <a:blip r:embed="rId23"/>
                <a:stretch>
                  <a:fillRect r="-19048"/>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CC057A67-ED4E-DCCF-813C-6D835995045E}"/>
              </a:ext>
            </a:extLst>
          </p:cNvPr>
          <p:cNvCxnSpPr>
            <a:cxnSpLocks/>
          </p:cNvCxnSpPr>
          <p:nvPr/>
        </p:nvCxnSpPr>
        <p:spPr>
          <a:xfrm>
            <a:off x="2242048" y="3923246"/>
            <a:ext cx="93803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862BDFA-700E-9BF4-CB90-649069F0B84C}"/>
              </a:ext>
            </a:extLst>
          </p:cNvPr>
          <p:cNvCxnSpPr>
            <a:cxnSpLocks/>
            <a:stCxn id="49" idx="3"/>
            <a:endCxn id="48" idx="1"/>
          </p:cNvCxnSpPr>
          <p:nvPr/>
        </p:nvCxnSpPr>
        <p:spPr>
          <a:xfrm>
            <a:off x="459091" y="4482491"/>
            <a:ext cx="148311" cy="40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26B88F70-09B1-4543-7AC2-6558302793E6}"/>
                  </a:ext>
                </a:extLst>
              </p:cNvPr>
              <p:cNvSpPr txBox="1"/>
              <p:nvPr/>
            </p:nvSpPr>
            <p:spPr>
              <a:xfrm>
                <a:off x="3810894" y="4125684"/>
                <a:ext cx="306949" cy="338554"/>
              </a:xfrm>
              <a:prstGeom prst="rect">
                <a:avLst/>
              </a:prstGeom>
              <a:noFill/>
            </p:spPr>
            <p:txBody>
              <a:bodyPr wrap="square" rtlCol="0">
                <a:spAutoFit/>
              </a:bodyPr>
              <a:lstStyle/>
              <a:p>
                <a:pPr algn="just"/>
                <a14:m>
                  <m:oMathPara xmlns:m="http://schemas.openxmlformats.org/officeDocument/2006/math">
                    <m:oMathParaPr>
                      <m:jc m:val="left"/>
                    </m:oMathParaPr>
                    <m:oMath xmlns:m="http://schemas.openxmlformats.org/officeDocument/2006/math">
                      <m:sSub>
                        <m:sSubPr>
                          <m:ctrlPr>
                            <a:rPr lang="en-US" sz="1600" b="0" i="1" smtClean="0">
                              <a:latin typeface="Cambria Math" panose="02040503050406030204" pitchFamily="18" charset="0"/>
                            </a:rPr>
                          </m:ctrlPr>
                        </m:sSubPr>
                        <m:e>
                          <m:r>
                            <a:rPr lang="en-US" sz="1600" b="1" i="0" smtClean="0">
                              <a:latin typeface="Cambria Math" panose="02040503050406030204" pitchFamily="18" charset="0"/>
                            </a:rPr>
                            <m:t>𝐚</m:t>
                          </m:r>
                        </m:e>
                        <m:sub>
                          <m:r>
                            <a:rPr lang="en-US" sz="1600" b="0" i="1" smtClean="0">
                              <a:latin typeface="Cambria Math" panose="02040503050406030204" pitchFamily="18" charset="0"/>
                            </a:rPr>
                            <m:t>𝑡</m:t>
                          </m:r>
                        </m:sub>
                      </m:sSub>
                    </m:oMath>
                  </m:oMathPara>
                </a14:m>
                <a:endParaRPr lang="en-US" sz="1600" dirty="0"/>
              </a:p>
            </p:txBody>
          </p:sp>
        </mc:Choice>
        <mc:Fallback xmlns="">
          <p:sp>
            <p:nvSpPr>
              <p:cNvPr id="127" name="TextBox 126">
                <a:extLst>
                  <a:ext uri="{FF2B5EF4-FFF2-40B4-BE49-F238E27FC236}">
                    <a16:creationId xmlns:a16="http://schemas.microsoft.com/office/drawing/2014/main" id="{26B88F70-09B1-4543-7AC2-6558302793E6}"/>
                  </a:ext>
                </a:extLst>
              </p:cNvPr>
              <p:cNvSpPr txBox="1">
                <a:spLocks noRot="1" noChangeAspect="1" noMove="1" noResize="1" noEditPoints="1" noAdjustHandles="1" noChangeArrowheads="1" noChangeShapeType="1" noTextEdit="1"/>
              </p:cNvSpPr>
              <p:nvPr/>
            </p:nvSpPr>
            <p:spPr>
              <a:xfrm>
                <a:off x="3810894" y="4125684"/>
                <a:ext cx="306949" cy="338554"/>
              </a:xfrm>
              <a:prstGeom prst="rect">
                <a:avLst/>
              </a:prstGeom>
              <a:blipFill>
                <a:blip r:embed="rId24"/>
                <a:stretch>
                  <a:fillRect r="-4167"/>
                </a:stretch>
              </a:blipFill>
            </p:spPr>
            <p:txBody>
              <a:bodyPr/>
              <a:lstStyle/>
              <a:p>
                <a:r>
                  <a:rPr lang="en-US">
                    <a:noFill/>
                  </a:rPr>
                  <a:t> </a:t>
                </a:r>
              </a:p>
            </p:txBody>
          </p:sp>
        </mc:Fallback>
      </mc:AlternateContent>
      <p:sp>
        <p:nvSpPr>
          <p:cNvPr id="6" name="Slide Number Placeholder 3">
            <a:extLst>
              <a:ext uri="{FF2B5EF4-FFF2-40B4-BE49-F238E27FC236}">
                <a16:creationId xmlns:a16="http://schemas.microsoft.com/office/drawing/2014/main" id="{F0E7BA5F-D5A5-1975-21A1-7432E2F11F59}"/>
              </a:ext>
            </a:extLst>
          </p:cNvPr>
          <p:cNvSpPr>
            <a:spLocks noGrp="1"/>
          </p:cNvSpPr>
          <p:nvPr>
            <p:ph type="sldNum" sz="quarter" idx="12"/>
          </p:nvPr>
        </p:nvSpPr>
        <p:spPr>
          <a:xfrm>
            <a:off x="9237890" y="6427560"/>
            <a:ext cx="2743200" cy="365125"/>
          </a:xfrm>
        </p:spPr>
        <p:txBody>
          <a:bodyPr/>
          <a:lstStyle/>
          <a:p>
            <a:fld id="{A35B1E83-3AB9-40D0-BD85-A7F15E15F8BD}" type="slidenum">
              <a:rPr lang="en-US" smtClean="0"/>
              <a:pPr/>
              <a:t>28</a:t>
            </a:fld>
            <a:r>
              <a:rPr lang="en-US" sz="1600" dirty="0"/>
              <a:t>/32</a:t>
            </a:r>
          </a:p>
        </p:txBody>
      </p:sp>
      <p:cxnSp>
        <p:nvCxnSpPr>
          <p:cNvPr id="8" name="Straight Arrow Connector 7">
            <a:extLst>
              <a:ext uri="{FF2B5EF4-FFF2-40B4-BE49-F238E27FC236}">
                <a16:creationId xmlns:a16="http://schemas.microsoft.com/office/drawing/2014/main" id="{1A5BEAEC-40CE-E410-47D3-D90BD568140F}"/>
              </a:ext>
            </a:extLst>
          </p:cNvPr>
          <p:cNvCxnSpPr>
            <a:cxnSpLocks/>
          </p:cNvCxnSpPr>
          <p:nvPr/>
        </p:nvCxnSpPr>
        <p:spPr>
          <a:xfrm>
            <a:off x="2248664" y="4501092"/>
            <a:ext cx="93803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AA5B97A-6B4B-1627-3806-4D77457D1DB9}"/>
              </a:ext>
            </a:extLst>
          </p:cNvPr>
          <p:cNvCxnSpPr>
            <a:cxnSpLocks/>
          </p:cNvCxnSpPr>
          <p:nvPr/>
        </p:nvCxnSpPr>
        <p:spPr>
          <a:xfrm>
            <a:off x="2248664" y="4989037"/>
            <a:ext cx="93803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DF6EEC-B113-8564-68C8-697A3C1BABDB}"/>
              </a:ext>
            </a:extLst>
          </p:cNvPr>
          <p:cNvSpPr txBox="1"/>
          <p:nvPr/>
        </p:nvSpPr>
        <p:spPr>
          <a:xfrm>
            <a:off x="2953287" y="6456551"/>
            <a:ext cx="6448561" cy="276999"/>
          </a:xfrm>
          <a:prstGeom prst="rect">
            <a:avLst/>
          </a:prstGeom>
          <a:noFill/>
        </p:spPr>
        <p:txBody>
          <a:bodyPr wrap="none" rtlCol="0">
            <a:spAutoFit/>
          </a:bodyPr>
          <a:lstStyle/>
          <a:p>
            <a:pPr algn="ctr"/>
            <a:r>
              <a:rPr lang="en-US" sz="1200" dirty="0">
                <a:solidFill>
                  <a:schemeClr val="bg1"/>
                </a:solidFill>
              </a:rPr>
              <a:t>Contribution #4: Joint Hybrid Beamforming and Power Control Using Deep Reinforcement Learning</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6AEDA90-C353-25F6-572E-58D65AC6FA22}"/>
                  </a:ext>
                </a:extLst>
              </p:cNvPr>
              <p:cNvSpPr txBox="1"/>
              <p:nvPr/>
            </p:nvSpPr>
            <p:spPr>
              <a:xfrm>
                <a:off x="318790" y="815719"/>
                <a:ext cx="5023026" cy="422488"/>
              </a:xfrm>
              <a:prstGeom prst="rect">
                <a:avLst/>
              </a:prstGeom>
              <a:noFill/>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1" i="0" dirty="0" smtClean="0">
                                <a:latin typeface="Cambria Math" panose="02040503050406030204" pitchFamily="18" charset="0"/>
                              </a:rPr>
                              <m:t>𝐚</m:t>
                            </m:r>
                          </m:e>
                        </m:acc>
                      </m:e>
                      <m:sub>
                        <m:r>
                          <a:rPr lang="en-US" i="1">
                            <a:latin typeface="Cambria Math" panose="02040503050406030204" pitchFamily="18" charset="0"/>
                          </a:rPr>
                          <m:t>𝑡</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vec</m:t>
                    </m:r>
                    <m:d>
                      <m:dPr>
                        <m:ctrlPr>
                          <a:rPr lang="en-US" b="0" i="1" smtClean="0">
                            <a:latin typeface="Cambria Math" panose="02040503050406030204" pitchFamily="18" charset="0"/>
                          </a:rPr>
                        </m:ctrlPr>
                      </m:dPr>
                      <m:e>
                        <m:d>
                          <m:dPr>
                            <m:begChr m:val="["/>
                            <m:endChr m:val="]"/>
                            <m:ctrlPr>
                              <a:rPr lang="en-US" i="1">
                                <a:latin typeface="Cambria Math" panose="02040503050406030204" pitchFamily="18" charset="0"/>
                              </a:rPr>
                            </m:ctrlPr>
                          </m:dPr>
                          <m:e>
                            <m:sSubSup>
                              <m:sSubSupPr>
                                <m:ctrlPr>
                                  <a:rPr lang="en-US" i="1">
                                    <a:solidFill>
                                      <a:srgbClr val="0000FF"/>
                                    </a:solidFill>
                                    <a:latin typeface="Cambria Math" panose="02040503050406030204" pitchFamily="18" charset="0"/>
                                  </a:rPr>
                                </m:ctrlPr>
                              </m:sSubSupPr>
                              <m:e>
                                <m:acc>
                                  <m:accPr>
                                    <m:chr m:val="̃"/>
                                    <m:ctrlPr>
                                      <a:rPr lang="en-US" b="1" i="1">
                                        <a:solidFill>
                                          <a:srgbClr val="0000FF"/>
                                        </a:solidFill>
                                        <a:latin typeface="Cambria Math" panose="02040503050406030204" pitchFamily="18" charset="0"/>
                                      </a:rPr>
                                    </m:ctrlPr>
                                  </m:accPr>
                                  <m:e>
                                    <m:r>
                                      <a:rPr lang="en-US" b="1">
                                        <a:solidFill>
                                          <a:srgbClr val="0000FF"/>
                                        </a:solidFill>
                                        <a:latin typeface="Cambria Math" panose="02040503050406030204" pitchFamily="18" charset="0"/>
                                      </a:rPr>
                                      <m:t>𝐰</m:t>
                                    </m:r>
                                  </m:e>
                                </m:acc>
                              </m:e>
                              <m:sub>
                                <m:r>
                                  <a:rPr lang="en-US" b="1">
                                    <a:solidFill>
                                      <a:srgbClr val="0000FF"/>
                                    </a:solidFill>
                                    <a:latin typeface="Cambria Math" panose="02040503050406030204" pitchFamily="18" charset="0"/>
                                  </a:rPr>
                                  <m:t>𝐁𝐁</m:t>
                                </m:r>
                              </m:sub>
                              <m:sup/>
                            </m:sSubSup>
                            <m:r>
                              <a:rPr lang="en-US" i="1">
                                <a:latin typeface="Cambria Math" panose="02040503050406030204" pitchFamily="18" charset="0"/>
                              </a:rPr>
                              <m:t>, </m:t>
                            </m:r>
                            <m:r>
                              <a:rPr lang="en-US" b="1" i="0" smtClean="0">
                                <a:solidFill>
                                  <a:schemeClr val="accent2"/>
                                </a:solidFill>
                                <a:latin typeface="Cambria Math" panose="02040503050406030204" pitchFamily="18" charset="0"/>
                              </a:rPr>
                              <m:t>𝐗</m:t>
                            </m:r>
                            <m:r>
                              <a:rPr lang="en-US" i="1">
                                <a:latin typeface="Cambria Math" panose="02040503050406030204" pitchFamily="18" charset="0"/>
                              </a:rPr>
                              <m:t>,</m:t>
                            </m:r>
                            <m:acc>
                              <m:accPr>
                                <m:chr m:val="̃"/>
                                <m:ctrlPr>
                                  <a:rPr lang="en-US" i="1">
                                    <a:solidFill>
                                      <a:srgbClr val="009051"/>
                                    </a:solidFill>
                                    <a:latin typeface="Cambria Math" panose="02040503050406030204" pitchFamily="18" charset="0"/>
                                    <a:ea typeface="Cambria Math" panose="02040503050406030204" pitchFamily="18" charset="0"/>
                                  </a:rPr>
                                </m:ctrlPr>
                              </m:accPr>
                              <m:e>
                                <m:r>
                                  <a:rPr lang="en-US" b="1">
                                    <a:solidFill>
                                      <a:srgbClr val="009051"/>
                                    </a:solidFill>
                                    <a:latin typeface="Cambria Math" panose="02040503050406030204" pitchFamily="18" charset="0"/>
                                    <a:ea typeface="Cambria Math" panose="02040503050406030204" pitchFamily="18" charset="0"/>
                                  </a:rPr>
                                  <m:t>𝐩</m:t>
                                </m:r>
                              </m:e>
                            </m:acc>
                          </m:e>
                        </m:d>
                      </m:e>
                    </m:d>
                  </m:oMath>
                </a14:m>
                <a:r>
                  <a:rPr lang="en-US" dirty="0"/>
                  <a:t> where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𝐱</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𝑐</m:t>
                        </m:r>
                      </m:sub>
                    </m:sSub>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𝑀</m:t>
                        </m:r>
                      </m:sup>
                    </m:sSup>
                  </m:oMath>
                </a14:m>
                <a:endParaRPr lang="en-US" dirty="0"/>
              </a:p>
            </p:txBody>
          </p:sp>
        </mc:Choice>
        <mc:Fallback xmlns="">
          <p:sp>
            <p:nvSpPr>
              <p:cNvPr id="5" name="TextBox 4">
                <a:extLst>
                  <a:ext uri="{FF2B5EF4-FFF2-40B4-BE49-F238E27FC236}">
                    <a16:creationId xmlns:a16="http://schemas.microsoft.com/office/drawing/2014/main" id="{A6AEDA90-C353-25F6-572E-58D65AC6FA22}"/>
                  </a:ext>
                </a:extLst>
              </p:cNvPr>
              <p:cNvSpPr txBox="1">
                <a:spLocks noRot="1" noChangeAspect="1" noMove="1" noResize="1" noEditPoints="1" noAdjustHandles="1" noChangeArrowheads="1" noChangeShapeType="1" noTextEdit="1"/>
              </p:cNvSpPr>
              <p:nvPr/>
            </p:nvSpPr>
            <p:spPr>
              <a:xfrm>
                <a:off x="318790" y="815719"/>
                <a:ext cx="5023026" cy="422488"/>
              </a:xfrm>
              <a:prstGeom prst="rect">
                <a:avLst/>
              </a:prstGeom>
              <a:blipFill>
                <a:blip r:embed="rId25"/>
                <a:stretch>
                  <a:fillRect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86CB5C3-49F2-1E6E-CC5C-DAED2CFE3903}"/>
                  </a:ext>
                </a:extLst>
              </p:cNvPr>
              <p:cNvSpPr txBox="1"/>
              <p:nvPr/>
            </p:nvSpPr>
            <p:spPr>
              <a:xfrm>
                <a:off x="260451" y="1296266"/>
                <a:ext cx="5023026" cy="369332"/>
              </a:xfrm>
              <a:prstGeom prst="rect">
                <a:avLst/>
              </a:prstGeom>
              <a:noFill/>
            </p:spPr>
            <p:txBody>
              <a:bodyPr wrap="square">
                <a:spAutoFit/>
              </a:bodyPr>
              <a:lstStyle/>
              <a:p>
                <a:pPr marL="285750" indent="-285750" algn="just">
                  <a:buFont typeface="Wingdings" pitchFamily="2" charset="2"/>
                  <a:buChar char="q"/>
                </a:pPr>
                <a:r>
                  <a:rPr lang="en-US" sz="1800" b="0" dirty="0">
                    <a:ea typeface="Cambria Math" panose="02040503050406030204" pitchFamily="18" charset="0"/>
                  </a:rPr>
                  <a:t>Action </a:t>
                </a:r>
                <a14:m>
                  <m:oMath xmlns:m="http://schemas.openxmlformats.org/officeDocument/2006/math">
                    <m:sSub>
                      <m:sSubPr>
                        <m:ctrlPr>
                          <a:rPr lang="en-US" sz="1800" b="0" i="1" smtClean="0">
                            <a:latin typeface="Cambria Math" panose="02040503050406030204" pitchFamily="18" charset="0"/>
                            <a:ea typeface="Cambria Math" panose="02040503050406030204" pitchFamily="18" charset="0"/>
                          </a:rPr>
                        </m:ctrlPr>
                      </m:sSubPr>
                      <m:e>
                        <m:r>
                          <a:rPr lang="en-US" sz="1800" b="1" i="0" smtClean="0">
                            <a:latin typeface="Cambria Math" panose="02040503050406030204" pitchFamily="18" charset="0"/>
                            <a:ea typeface="Cambria Math" panose="02040503050406030204" pitchFamily="18" charset="0"/>
                          </a:rPr>
                          <m:t>𝐚</m:t>
                        </m:r>
                      </m:e>
                      <m:sub>
                        <m:r>
                          <a:rPr lang="en-US" sz="1800" b="0" i="1" smtClean="0">
                            <a:latin typeface="Cambria Math" panose="02040503050406030204" pitchFamily="18" charset="0"/>
                            <a:ea typeface="Cambria Math" panose="02040503050406030204" pitchFamily="18" charset="0"/>
                          </a:rPr>
                          <m:t>𝑡</m:t>
                        </m:r>
                      </m:sub>
                    </m:sSub>
                  </m:oMath>
                </a14:m>
                <a:r>
                  <a:rPr lang="en-US" dirty="0"/>
                  <a:t>: agent’s decision</a:t>
                </a:r>
              </a:p>
            </p:txBody>
          </p:sp>
        </mc:Choice>
        <mc:Fallback xmlns="">
          <p:sp>
            <p:nvSpPr>
              <p:cNvPr id="7" name="TextBox 6">
                <a:extLst>
                  <a:ext uri="{FF2B5EF4-FFF2-40B4-BE49-F238E27FC236}">
                    <a16:creationId xmlns:a16="http://schemas.microsoft.com/office/drawing/2014/main" id="{586CB5C3-49F2-1E6E-CC5C-DAED2CFE3903}"/>
                  </a:ext>
                </a:extLst>
              </p:cNvPr>
              <p:cNvSpPr txBox="1">
                <a:spLocks noRot="1" noChangeAspect="1" noMove="1" noResize="1" noEditPoints="1" noAdjustHandles="1" noChangeArrowheads="1" noChangeShapeType="1" noTextEdit="1"/>
              </p:cNvSpPr>
              <p:nvPr/>
            </p:nvSpPr>
            <p:spPr>
              <a:xfrm>
                <a:off x="260451" y="1296266"/>
                <a:ext cx="5023026" cy="369332"/>
              </a:xfrm>
              <a:prstGeom prst="rect">
                <a:avLst/>
              </a:prstGeom>
              <a:blipFill>
                <a:blip r:embed="rId26"/>
                <a:stretch>
                  <a:fillRect l="-756" t="-10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1D8D50D-C9F1-A640-78F2-0056ADD88A96}"/>
                  </a:ext>
                </a:extLst>
              </p:cNvPr>
              <p:cNvSpPr txBox="1"/>
              <p:nvPr/>
            </p:nvSpPr>
            <p:spPr>
              <a:xfrm>
                <a:off x="8058401" y="973745"/>
                <a:ext cx="4196670" cy="780791"/>
              </a:xfrm>
              <a:prstGeom prst="rect">
                <a:avLst/>
              </a:prstGeom>
              <a:noFill/>
            </p:spPr>
            <p:txBody>
              <a:bodyPr wrap="square">
                <a:spAutoFit/>
              </a:bodyPr>
              <a:lstStyle/>
              <a:p>
                <a14:m>
                  <m:oMath xmlns:m="http://schemas.openxmlformats.org/officeDocument/2006/math">
                    <m:r>
                      <a:rPr lang="en-US" sz="1600" b="0" i="1" smtClean="0">
                        <a:solidFill>
                          <a:schemeClr val="tx1"/>
                        </a:solidFill>
                        <a:latin typeface="Cambria Math" panose="02040503050406030204" pitchFamily="18" charset="0"/>
                      </a:rPr>
                      <m:t>𝜓</m:t>
                    </m:r>
                    <m:d>
                      <m:dPr>
                        <m:ctrlPr>
                          <a:rPr lang="en-US" sz="1600" b="0" i="1" smtClean="0">
                            <a:solidFill>
                              <a:schemeClr val="tx1"/>
                            </a:solidFill>
                            <a:latin typeface="Cambria Math" panose="02040503050406030204" pitchFamily="18" charset="0"/>
                          </a:rPr>
                        </m:ctrlPr>
                      </m:dPr>
                      <m:e>
                        <m:r>
                          <a:rPr lang="en-US" sz="1600" b="1" i="0" smtClean="0">
                            <a:solidFill>
                              <a:schemeClr val="tx1"/>
                            </a:solidFill>
                            <a:latin typeface="Cambria Math" panose="02040503050406030204" pitchFamily="18" charset="0"/>
                          </a:rPr>
                          <m:t>𝐱</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𝛽</m:t>
                        </m:r>
                      </m:e>
                    </m:d>
                    <m:r>
                      <a:rPr lang="en-US" sz="1600" b="0" i="1" smtClean="0">
                        <a:solidFill>
                          <a:schemeClr val="tx1"/>
                        </a:solidFill>
                        <a:latin typeface="Cambria Math" panose="02040503050406030204" pitchFamily="18" charset="0"/>
                      </a:rPr>
                      <m:t>=</m:t>
                    </m:r>
                    <m:nary>
                      <m:naryPr>
                        <m:chr m:val="∑"/>
                        <m:ctrlPr>
                          <a:rPr lang="en-US" sz="1600" b="0" i="1" smtClean="0">
                            <a:solidFill>
                              <a:schemeClr val="tx1"/>
                            </a:solidFill>
                            <a:latin typeface="Cambria Math" panose="02040503050406030204" pitchFamily="18" charset="0"/>
                          </a:rPr>
                        </m:ctrlPr>
                      </m:naryPr>
                      <m:sub>
                        <m:r>
                          <m:rPr>
                            <m:brk m:alnAt="23"/>
                          </m:rPr>
                          <a:rPr lang="en-US" sz="1600" b="0" i="1" smtClean="0">
                            <a:solidFill>
                              <a:schemeClr val="tx1"/>
                            </a:solidFill>
                            <a:latin typeface="Cambria Math" panose="02040503050406030204" pitchFamily="18" charset="0"/>
                          </a:rPr>
                          <m:t>𝑚</m:t>
                        </m:r>
                        <m:r>
                          <a:rPr lang="en-US" sz="1600" b="0" i="1" smtClean="0">
                            <a:solidFill>
                              <a:schemeClr val="tx1"/>
                            </a:solidFill>
                            <a:latin typeface="Cambria Math" panose="02040503050406030204" pitchFamily="18" charset="0"/>
                          </a:rPr>
                          <m:t>=0</m:t>
                        </m:r>
                      </m:sub>
                      <m:sup>
                        <m:r>
                          <a:rPr lang="en-US" sz="1600" b="0" i="1" smtClean="0">
                            <a:solidFill>
                              <a:schemeClr val="tx1"/>
                            </a:solidFill>
                            <a:latin typeface="Cambria Math" panose="02040503050406030204" pitchFamily="18" charset="0"/>
                          </a:rPr>
                          <m:t>𝑀</m:t>
                        </m:r>
                        <m:r>
                          <a:rPr lang="en-US" sz="1600" b="0" i="1" smtClean="0">
                            <a:solidFill>
                              <a:schemeClr val="tx1"/>
                            </a:solidFill>
                            <a:latin typeface="Cambria Math" panose="02040503050406030204" pitchFamily="18" charset="0"/>
                          </a:rPr>
                          <m:t>−1</m:t>
                        </m:r>
                      </m:sup>
                      <m:e>
                        <m:r>
                          <a:rPr lang="en-US" sz="1600" b="0" i="1" smtClean="0">
                            <a:solidFill>
                              <a:schemeClr val="tx1"/>
                            </a:solidFill>
                            <a:latin typeface="Cambria Math" panose="02040503050406030204" pitchFamily="18" charset="0"/>
                          </a:rPr>
                          <m:t>𝑚</m:t>
                        </m:r>
                      </m:e>
                    </m:nary>
                    <m:f>
                      <m:fPr>
                        <m:ctrlPr>
                          <a:rPr lang="en-US" sz="1600" b="0" i="1" smtClean="0">
                            <a:solidFill>
                              <a:schemeClr val="tx1"/>
                            </a:solidFill>
                            <a:latin typeface="Cambria Math" panose="02040503050406030204" pitchFamily="18" charset="0"/>
                          </a:rPr>
                        </m:ctrlPr>
                      </m:fPr>
                      <m:num>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𝑒</m:t>
                            </m:r>
                          </m:e>
                          <m:sup>
                            <m:r>
                              <a:rPr lang="en-US" sz="1600" b="0" i="1" smtClean="0">
                                <a:solidFill>
                                  <a:schemeClr val="tx1"/>
                                </a:solidFill>
                                <a:latin typeface="Cambria Math" panose="02040503050406030204" pitchFamily="18" charset="0"/>
                              </a:rPr>
                              <m:t>𝛽</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𝑥</m:t>
                                </m:r>
                              </m:e>
                              <m:sub>
                                <m:r>
                                  <a:rPr lang="en-US" sz="1600" b="0" i="1" smtClean="0">
                                    <a:solidFill>
                                      <a:schemeClr val="tx1"/>
                                    </a:solidFill>
                                    <a:latin typeface="Cambria Math" panose="02040503050406030204" pitchFamily="18" charset="0"/>
                                  </a:rPr>
                                  <m:t>𝑚</m:t>
                                </m:r>
                              </m:sub>
                            </m:sSub>
                          </m:sup>
                        </m:sSup>
                      </m:num>
                      <m:den>
                        <m:sSubSup>
                          <m:sSubSupPr>
                            <m:ctrlPr>
                              <a:rPr lang="en-US" sz="1600" i="1">
                                <a:latin typeface="Cambria Math" panose="02040503050406030204" pitchFamily="18" charset="0"/>
                              </a:rPr>
                            </m:ctrlPr>
                          </m:sSubSupPr>
                          <m:e>
                            <m:r>
                              <a:rPr lang="en-US" sz="1600" b="1">
                                <a:latin typeface="Cambria Math" panose="02040503050406030204" pitchFamily="18" charset="0"/>
                              </a:rPr>
                              <m:t>𝟏</m:t>
                            </m:r>
                          </m:e>
                          <m:sub>
                            <m:r>
                              <a:rPr lang="en-US" sz="1600" i="1">
                                <a:latin typeface="Cambria Math" panose="02040503050406030204" pitchFamily="18" charset="0"/>
                              </a:rPr>
                              <m:t>𝑀</m:t>
                            </m:r>
                          </m:sub>
                          <m:sup>
                            <m:r>
                              <a:rPr lang="en-US" sz="1600" i="1">
                                <a:latin typeface="Cambria Math" panose="02040503050406030204" pitchFamily="18" charset="0"/>
                              </a:rPr>
                              <m:t>𝑇</m:t>
                            </m:r>
                          </m:sup>
                        </m:sSubSup>
                        <m:sSup>
                          <m:sSupPr>
                            <m:ctrlPr>
                              <a:rPr lang="en-US" sz="1600" b="1"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𝛽</m:t>
                            </m:r>
                            <m:r>
                              <a:rPr lang="en-US" sz="1600" b="1">
                                <a:latin typeface="Cambria Math" panose="02040503050406030204" pitchFamily="18" charset="0"/>
                              </a:rPr>
                              <m:t>𝐱</m:t>
                            </m:r>
                          </m:sup>
                        </m:sSup>
                      </m:den>
                    </m:f>
                    <m:r>
                      <a:rPr lang="en-US" sz="1600" b="0" i="1" smtClean="0">
                        <a:solidFill>
                          <a:schemeClr val="tx1"/>
                        </a:solidFill>
                        <a:latin typeface="Cambria Math" panose="02040503050406030204" pitchFamily="18" charset="0"/>
                      </a:rPr>
                      <m:t>→</m:t>
                    </m:r>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𝑚</m:t>
                        </m:r>
                      </m:e>
                      <m:sup>
                        <m:r>
                          <a:rPr lang="en-US" sz="1600" b="0" i="1" smtClean="0">
                            <a:solidFill>
                              <a:schemeClr val="tx1"/>
                            </a:solidFill>
                            <a:latin typeface="Cambria Math" panose="02040503050406030204" pitchFamily="18" charset="0"/>
                          </a:rPr>
                          <m:t>∗</m:t>
                        </m:r>
                      </m:sup>
                    </m:sSup>
                  </m:oMath>
                </a14:m>
                <a:r>
                  <a:rPr lang="en-US" sz="1600" dirty="0">
                    <a:solidFill>
                      <a:schemeClr val="tx1"/>
                    </a:solidFill>
                  </a:rPr>
                  <a:t> : soft argmax</a:t>
                </a:r>
              </a:p>
              <a:p>
                <a:pPr/>
                <a14:m>
                  <m:oMathPara xmlns:m="http://schemas.openxmlformats.org/officeDocument/2006/math">
                    <m:oMathParaPr>
                      <m:jc m:val="left"/>
                    </m:oMathParaPr>
                    <m:oMath xmlns:m="http://schemas.openxmlformats.org/officeDocument/2006/math">
                      <m:r>
                        <a:rPr lang="en-US" sz="1600" i="1">
                          <a:latin typeface="Cambria Math" panose="02040503050406030204" pitchFamily="18" charset="0"/>
                        </a:rPr>
                        <m:t>𝜎</m:t>
                      </m:r>
                      <m:d>
                        <m:dPr>
                          <m:ctrlPr>
                            <a:rPr lang="en-US" sz="1600" i="1">
                              <a:latin typeface="Cambria Math" panose="02040503050406030204" pitchFamily="18" charset="0"/>
                            </a:rPr>
                          </m:ctrlPr>
                        </m:dPr>
                        <m:e>
                          <m:r>
                            <a:rPr lang="en-US" sz="1600" i="1">
                              <a:latin typeface="Cambria Math" panose="02040503050406030204" pitchFamily="18" charset="0"/>
                            </a:rPr>
                            <m:t>𝑥</m:t>
                          </m:r>
                        </m:e>
                      </m:d>
                      <m:r>
                        <a:rPr lang="en-US" sz="1600" i="1">
                          <a:latin typeface="Cambria Math" panose="02040503050406030204" pitchFamily="18" charset="0"/>
                        </a:rPr>
                        <m:t>=</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m:rPr>
                                  <m:sty m:val="p"/>
                                </m:rPr>
                                <a:rPr lang="en-US" sz="1600">
                                  <a:latin typeface="Cambria Math" panose="02040503050406030204" pitchFamily="18" charset="0"/>
                                </a:rPr>
                                <m:t>max</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m:rPr>
                                  <m:sty m:val="p"/>
                                </m:rPr>
                                <a:rPr lang="en-US" sz="1600">
                                  <a:latin typeface="Cambria Math" panose="02040503050406030204" pitchFamily="18" charset="0"/>
                                </a:rPr>
                                <m:t>min</m:t>
                              </m:r>
                            </m:sub>
                          </m:sSub>
                        </m:e>
                      </m:d>
                      <m:r>
                        <m:rPr>
                          <m:sty m:val="p"/>
                        </m:rPr>
                        <a:rPr lang="en-US" sz="1600">
                          <a:latin typeface="Cambria Math" panose="02040503050406030204" pitchFamily="18" charset="0"/>
                        </a:rPr>
                        <m:t>sigmoid</m:t>
                      </m:r>
                      <m:d>
                        <m:dPr>
                          <m:ctrlPr>
                            <a:rPr lang="en-US" sz="1600" i="1">
                              <a:latin typeface="Cambria Math" panose="02040503050406030204" pitchFamily="18" charset="0"/>
                            </a:rPr>
                          </m:ctrlPr>
                        </m:dPr>
                        <m:e>
                          <m:r>
                            <a:rPr lang="en-US" sz="1600" i="1">
                              <a:latin typeface="Cambria Math" panose="02040503050406030204" pitchFamily="18" charset="0"/>
                            </a:rPr>
                            <m:t>𝑥</m:t>
                          </m:r>
                        </m:e>
                      </m:d>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m:rPr>
                              <m:sty m:val="p"/>
                            </m:rPr>
                            <a:rPr lang="en-US" sz="1600">
                              <a:latin typeface="Cambria Math" panose="02040503050406030204" pitchFamily="18" charset="0"/>
                            </a:rPr>
                            <m:t>min</m:t>
                          </m:r>
                        </m:sub>
                      </m:sSub>
                    </m:oMath>
                  </m:oMathPara>
                </a14:m>
                <a:endParaRPr lang="en-US" sz="1600" i="1" dirty="0">
                  <a:latin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11D8D50D-C9F1-A640-78F2-0056ADD88A96}"/>
                  </a:ext>
                </a:extLst>
              </p:cNvPr>
              <p:cNvSpPr txBox="1">
                <a:spLocks noRot="1" noChangeAspect="1" noMove="1" noResize="1" noEditPoints="1" noAdjustHandles="1" noChangeArrowheads="1" noChangeShapeType="1" noTextEdit="1"/>
              </p:cNvSpPr>
              <p:nvPr/>
            </p:nvSpPr>
            <p:spPr>
              <a:xfrm>
                <a:off x="8058401" y="973745"/>
                <a:ext cx="4196670" cy="780791"/>
              </a:xfrm>
              <a:prstGeom prst="rect">
                <a:avLst/>
              </a:prstGeom>
              <a:blipFill>
                <a:blip r:embed="rId27"/>
                <a:stretch>
                  <a:fillRect t="-34921"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2" name="Table 35">
                <a:extLst>
                  <a:ext uri="{FF2B5EF4-FFF2-40B4-BE49-F238E27FC236}">
                    <a16:creationId xmlns:a16="http://schemas.microsoft.com/office/drawing/2014/main" id="{EEF18AF0-506C-F219-1F5F-B720279DF301}"/>
                  </a:ext>
                </a:extLst>
              </p:cNvPr>
              <p:cNvGraphicFramePr>
                <a:graphicFrameLocks noGrp="1"/>
              </p:cNvGraphicFramePr>
              <p:nvPr>
                <p:extLst>
                  <p:ext uri="{D42A27DB-BD31-4B8C-83A1-F6EECF244321}">
                    <p14:modId xmlns:p14="http://schemas.microsoft.com/office/powerpoint/2010/main" val="2106061393"/>
                  </p:ext>
                </p:extLst>
              </p:nvPr>
            </p:nvGraphicFramePr>
            <p:xfrm>
              <a:off x="5261555" y="792764"/>
              <a:ext cx="486933" cy="1097280"/>
            </p:xfrm>
            <a:graphic>
              <a:graphicData uri="http://schemas.openxmlformats.org/drawingml/2006/table">
                <a:tbl>
                  <a:tblPr firstRow="1" bandRow="1">
                    <a:tableStyleId>{5C22544A-7EE6-4342-B048-85BDC9FD1C3A}</a:tableStyleId>
                  </a:tblPr>
                  <a:tblGrid>
                    <a:gridCol w="486933">
                      <a:extLst>
                        <a:ext uri="{9D8B030D-6E8A-4147-A177-3AD203B41FA5}">
                          <a16:colId xmlns:a16="http://schemas.microsoft.com/office/drawing/2014/main" val="1523074097"/>
                        </a:ext>
                      </a:extLst>
                    </a:gridCol>
                  </a:tblGrid>
                  <a:tr h="0">
                    <a:tc>
                      <a:txBody>
                        <a:bodyPr/>
                        <a:lstStyle/>
                        <a:p>
                          <a:pPr algn="ctr"/>
                          <a:r>
                            <a:rPr lang="en-US" sz="1200"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9519426"/>
                      </a:ext>
                    </a:extLst>
                  </a:tr>
                  <a:tr h="137319">
                    <a:tc>
                      <a:txBody>
                        <a:bodyPr/>
                        <a:lstStyle/>
                        <a:p>
                          <a:pPr algn="ctr"/>
                          <a:r>
                            <a:rPr lang="en-US" sz="1200" b="0" dirty="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4793718"/>
                      </a:ext>
                    </a:extLst>
                  </a:tr>
                  <a:tr h="1373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oMath>
                            </m:oMathPara>
                          </a14:m>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3662960"/>
                      </a:ext>
                    </a:extLst>
                  </a:tr>
                  <a:tr h="137319">
                    <a:tc>
                      <a:txBody>
                        <a:bodyPr/>
                        <a:lstStyle/>
                        <a:p>
                          <a:pPr algn="ctr"/>
                          <a:r>
                            <a:rPr lang="en-US" sz="1200" b="0" dirty="0">
                              <a:solidFill>
                                <a:schemeClr val="tx1"/>
                              </a:solidFill>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6261659"/>
                      </a:ext>
                    </a:extLst>
                  </a:tr>
                </a:tbl>
              </a:graphicData>
            </a:graphic>
          </p:graphicFrame>
        </mc:Choice>
        <mc:Fallback xmlns="">
          <p:graphicFrame>
            <p:nvGraphicFramePr>
              <p:cNvPr id="12" name="Table 35">
                <a:extLst>
                  <a:ext uri="{FF2B5EF4-FFF2-40B4-BE49-F238E27FC236}">
                    <a16:creationId xmlns:a16="http://schemas.microsoft.com/office/drawing/2014/main" id="{EEF18AF0-506C-F219-1F5F-B720279DF301}"/>
                  </a:ext>
                </a:extLst>
              </p:cNvPr>
              <p:cNvGraphicFramePr>
                <a:graphicFrameLocks noGrp="1"/>
              </p:cNvGraphicFramePr>
              <p:nvPr>
                <p:extLst>
                  <p:ext uri="{D42A27DB-BD31-4B8C-83A1-F6EECF244321}">
                    <p14:modId xmlns:p14="http://schemas.microsoft.com/office/powerpoint/2010/main" val="2106061393"/>
                  </p:ext>
                </p:extLst>
              </p:nvPr>
            </p:nvGraphicFramePr>
            <p:xfrm>
              <a:off x="5261555" y="792764"/>
              <a:ext cx="486933" cy="1097280"/>
            </p:xfrm>
            <a:graphic>
              <a:graphicData uri="http://schemas.openxmlformats.org/drawingml/2006/table">
                <a:tbl>
                  <a:tblPr firstRow="1" bandRow="1">
                    <a:tableStyleId>{5C22544A-7EE6-4342-B048-85BDC9FD1C3A}</a:tableStyleId>
                  </a:tblPr>
                  <a:tblGrid>
                    <a:gridCol w="486933">
                      <a:extLst>
                        <a:ext uri="{9D8B030D-6E8A-4147-A177-3AD203B41FA5}">
                          <a16:colId xmlns:a16="http://schemas.microsoft.com/office/drawing/2014/main" val="1523074097"/>
                        </a:ext>
                      </a:extLst>
                    </a:gridCol>
                  </a:tblGrid>
                  <a:tr h="274320">
                    <a:tc>
                      <a:txBody>
                        <a:bodyPr/>
                        <a:lstStyle/>
                        <a:p>
                          <a:pPr algn="ctr"/>
                          <a:r>
                            <a:rPr lang="en-US" sz="1200"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9519426"/>
                      </a:ext>
                    </a:extLst>
                  </a:tr>
                  <a:tr h="274320">
                    <a:tc>
                      <a:txBody>
                        <a:bodyPr/>
                        <a:lstStyle/>
                        <a:p>
                          <a:pPr algn="ctr"/>
                          <a:r>
                            <a:rPr lang="en-US" sz="1200" b="0" dirty="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4793718"/>
                      </a:ext>
                    </a:extLst>
                  </a:tr>
                  <a:tr h="2743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8"/>
                          <a:stretch>
                            <a:fillRect l="-2564" t="-214286" r="-5128" b="-128571"/>
                          </a:stretch>
                        </a:blipFill>
                      </a:tcPr>
                    </a:tc>
                    <a:extLst>
                      <a:ext uri="{0D108BD9-81ED-4DB2-BD59-A6C34878D82A}">
                        <a16:rowId xmlns:a16="http://schemas.microsoft.com/office/drawing/2014/main" val="1843662960"/>
                      </a:ext>
                    </a:extLst>
                  </a:tr>
                  <a:tr h="274320">
                    <a:tc>
                      <a:txBody>
                        <a:bodyPr/>
                        <a:lstStyle/>
                        <a:p>
                          <a:pPr algn="ctr"/>
                          <a:r>
                            <a:rPr lang="en-US" sz="1200" b="0" dirty="0">
                              <a:solidFill>
                                <a:schemeClr val="tx1"/>
                              </a:solidFill>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626165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F4EE8949-16F4-EF5E-8E31-048A559C9A4D}"/>
                  </a:ext>
                </a:extLst>
              </p:cNvPr>
              <p:cNvGraphicFramePr>
                <a:graphicFrameLocks noGrp="1"/>
              </p:cNvGraphicFramePr>
              <p:nvPr>
                <p:extLst>
                  <p:ext uri="{D42A27DB-BD31-4B8C-83A1-F6EECF244321}">
                    <p14:modId xmlns:p14="http://schemas.microsoft.com/office/powerpoint/2010/main" val="576590365"/>
                  </p:ext>
                </p:extLst>
              </p:nvPr>
            </p:nvGraphicFramePr>
            <p:xfrm>
              <a:off x="6905925" y="790573"/>
              <a:ext cx="486933" cy="1097280"/>
            </p:xfrm>
            <a:graphic>
              <a:graphicData uri="http://schemas.openxmlformats.org/drawingml/2006/table">
                <a:tbl>
                  <a:tblPr firstRow="1" bandRow="1">
                    <a:tableStyleId>{5C22544A-7EE6-4342-B048-85BDC9FD1C3A}</a:tableStyleId>
                  </a:tblPr>
                  <a:tblGrid>
                    <a:gridCol w="486933">
                      <a:extLst>
                        <a:ext uri="{9D8B030D-6E8A-4147-A177-3AD203B41FA5}">
                          <a16:colId xmlns:a16="http://schemas.microsoft.com/office/drawing/2014/main" val="1523074097"/>
                        </a:ext>
                      </a:extLst>
                    </a:gridCol>
                  </a:tblGrid>
                  <a:tr h="137319">
                    <a:tc>
                      <a:txBody>
                        <a:bodyPr/>
                        <a:lstStyle/>
                        <a:p>
                          <a:pPr algn="ctr"/>
                          <a:r>
                            <a:rPr lang="en-US" sz="1200"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9519426"/>
                      </a:ext>
                    </a:extLst>
                  </a:tr>
                  <a:tr h="137319">
                    <a:tc>
                      <a:txBody>
                        <a:bodyPr/>
                        <a:lstStyle/>
                        <a:p>
                          <a:pPr algn="ctr"/>
                          <a:r>
                            <a:rPr lang="en-US" sz="1200"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4793718"/>
                      </a:ext>
                    </a:extLst>
                  </a:tr>
                  <a:tr h="1373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oMath>
                            </m:oMathPara>
                          </a14:m>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3662960"/>
                      </a:ext>
                    </a:extLst>
                  </a:tr>
                  <a:tr h="137319">
                    <a:tc>
                      <a:txBody>
                        <a:bodyPr/>
                        <a:lstStyle/>
                        <a:p>
                          <a:pPr algn="ctr"/>
                          <a:r>
                            <a:rPr lang="en-US" sz="1200"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6261659"/>
                      </a:ext>
                    </a:extLst>
                  </a:tr>
                </a:tbl>
              </a:graphicData>
            </a:graphic>
          </p:graphicFrame>
        </mc:Choice>
        <mc:Fallback xmlns="">
          <p:graphicFrame>
            <p:nvGraphicFramePr>
              <p:cNvPr id="13" name="Table 12">
                <a:extLst>
                  <a:ext uri="{FF2B5EF4-FFF2-40B4-BE49-F238E27FC236}">
                    <a16:creationId xmlns:a16="http://schemas.microsoft.com/office/drawing/2014/main" id="{F4EE8949-16F4-EF5E-8E31-048A559C9A4D}"/>
                  </a:ext>
                </a:extLst>
              </p:cNvPr>
              <p:cNvGraphicFramePr>
                <a:graphicFrameLocks noGrp="1"/>
              </p:cNvGraphicFramePr>
              <p:nvPr>
                <p:extLst>
                  <p:ext uri="{D42A27DB-BD31-4B8C-83A1-F6EECF244321}">
                    <p14:modId xmlns:p14="http://schemas.microsoft.com/office/powerpoint/2010/main" val="576590365"/>
                  </p:ext>
                </p:extLst>
              </p:nvPr>
            </p:nvGraphicFramePr>
            <p:xfrm>
              <a:off x="6905925" y="790573"/>
              <a:ext cx="486933" cy="1097280"/>
            </p:xfrm>
            <a:graphic>
              <a:graphicData uri="http://schemas.openxmlformats.org/drawingml/2006/table">
                <a:tbl>
                  <a:tblPr firstRow="1" bandRow="1">
                    <a:tableStyleId>{5C22544A-7EE6-4342-B048-85BDC9FD1C3A}</a:tableStyleId>
                  </a:tblPr>
                  <a:tblGrid>
                    <a:gridCol w="486933">
                      <a:extLst>
                        <a:ext uri="{9D8B030D-6E8A-4147-A177-3AD203B41FA5}">
                          <a16:colId xmlns:a16="http://schemas.microsoft.com/office/drawing/2014/main" val="1523074097"/>
                        </a:ext>
                      </a:extLst>
                    </a:gridCol>
                  </a:tblGrid>
                  <a:tr h="274320">
                    <a:tc>
                      <a:txBody>
                        <a:bodyPr/>
                        <a:lstStyle/>
                        <a:p>
                          <a:pPr algn="ctr"/>
                          <a:r>
                            <a:rPr lang="en-US" sz="1200"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9519426"/>
                      </a:ext>
                    </a:extLst>
                  </a:tr>
                  <a:tr h="274320">
                    <a:tc>
                      <a:txBody>
                        <a:bodyPr/>
                        <a:lstStyle/>
                        <a:p>
                          <a:pPr algn="ctr"/>
                          <a:r>
                            <a:rPr lang="en-US" sz="1200"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4793718"/>
                      </a:ext>
                    </a:extLst>
                  </a:tr>
                  <a:tr h="2743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2500" t="-214286" r="-2500" b="-128571"/>
                          </a:stretch>
                        </a:blipFill>
                      </a:tcPr>
                    </a:tc>
                    <a:extLst>
                      <a:ext uri="{0D108BD9-81ED-4DB2-BD59-A6C34878D82A}">
                        <a16:rowId xmlns:a16="http://schemas.microsoft.com/office/drawing/2014/main" val="1843662960"/>
                      </a:ext>
                    </a:extLst>
                  </a:tr>
                  <a:tr h="274320">
                    <a:tc>
                      <a:txBody>
                        <a:bodyPr/>
                        <a:lstStyle/>
                        <a:p>
                          <a:pPr algn="ctr"/>
                          <a:r>
                            <a:rPr lang="en-US" sz="1200"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626165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FF13AEA8-FBC6-D32C-84DD-47D9F6C3429C}"/>
                  </a:ext>
                </a:extLst>
              </p:cNvPr>
              <p:cNvGraphicFramePr>
                <a:graphicFrameLocks noGrp="1"/>
              </p:cNvGraphicFramePr>
              <p:nvPr>
                <p:extLst>
                  <p:ext uri="{D42A27DB-BD31-4B8C-83A1-F6EECF244321}">
                    <p14:modId xmlns:p14="http://schemas.microsoft.com/office/powerpoint/2010/main" val="3979475012"/>
                  </p:ext>
                </p:extLst>
              </p:nvPr>
            </p:nvGraphicFramePr>
            <p:xfrm>
              <a:off x="6127807" y="799420"/>
              <a:ext cx="486933" cy="1102336"/>
            </p:xfrm>
            <a:graphic>
              <a:graphicData uri="http://schemas.openxmlformats.org/drawingml/2006/table">
                <a:tbl>
                  <a:tblPr firstRow="1" bandRow="1">
                    <a:tableStyleId>{5C22544A-7EE6-4342-B048-85BDC9FD1C3A}</a:tableStyleId>
                  </a:tblPr>
                  <a:tblGrid>
                    <a:gridCol w="486933">
                      <a:extLst>
                        <a:ext uri="{9D8B030D-6E8A-4147-A177-3AD203B41FA5}">
                          <a16:colId xmlns:a16="http://schemas.microsoft.com/office/drawing/2014/main" val="1523074097"/>
                        </a:ext>
                      </a:extLst>
                    </a:gridCol>
                  </a:tblGrid>
                  <a:tr h="275584">
                    <a:tc>
                      <a:txBody>
                        <a:bodyPr/>
                        <a:lstStyle/>
                        <a:p>
                          <a:pPr algn="ctr"/>
                          <a:r>
                            <a:rPr lang="en-US" sz="1200"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9519426"/>
                      </a:ext>
                    </a:extLst>
                  </a:tr>
                  <a:tr h="275584">
                    <a:tc>
                      <a:txBody>
                        <a:bodyPr/>
                        <a:lstStyle/>
                        <a:p>
                          <a:pPr algn="ctr"/>
                          <a:r>
                            <a:rPr lang="en-US" sz="1200"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4793718"/>
                      </a:ext>
                    </a:extLst>
                  </a:tr>
                  <a:tr h="2755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m:t>
                                </m:r>
                              </m:oMath>
                            </m:oMathPara>
                          </a14:m>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3662960"/>
                      </a:ext>
                    </a:extLst>
                  </a:tr>
                  <a:tr h="275584">
                    <a:tc>
                      <a:txBody>
                        <a:bodyPr/>
                        <a:lstStyle/>
                        <a:p>
                          <a:pPr lvl="0" algn="ctr"/>
                          <a14:m>
                            <m:oMathPara xmlns:m="http://schemas.openxmlformats.org/officeDocument/2006/math">
                              <m:oMathParaPr>
                                <m:jc m:val="centerGroup"/>
                              </m:oMathParaPr>
                              <m:oMath xmlns:m="http://schemas.openxmlformats.org/officeDocument/2006/math">
                                <m:r>
                                  <a:rPr lang="en-US" sz="900" b="0" i="1" smtClean="0">
                                    <a:solidFill>
                                      <a:schemeClr val="tx1"/>
                                    </a:solidFill>
                                    <a:latin typeface="Cambria Math" panose="02040503050406030204" pitchFamily="18" charset="0"/>
                                  </a:rPr>
                                  <m:t>𝑀</m:t>
                                </m:r>
                                <m:r>
                                  <a:rPr lang="en-US" sz="900" b="0" i="1" smtClean="0">
                                    <a:solidFill>
                                      <a:schemeClr val="tx1"/>
                                    </a:solidFill>
                                    <a:latin typeface="Cambria Math" panose="02040503050406030204" pitchFamily="18" charset="0"/>
                                  </a:rPr>
                                  <m:t>−1</m:t>
                                </m:r>
                              </m:oMath>
                            </m:oMathPara>
                          </a14:m>
                          <a:endParaRPr lang="en-US" sz="9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6261659"/>
                      </a:ext>
                    </a:extLst>
                  </a:tr>
                </a:tbl>
              </a:graphicData>
            </a:graphic>
          </p:graphicFrame>
        </mc:Choice>
        <mc:Fallback xmlns="">
          <p:graphicFrame>
            <p:nvGraphicFramePr>
              <p:cNvPr id="14" name="Table 13">
                <a:extLst>
                  <a:ext uri="{FF2B5EF4-FFF2-40B4-BE49-F238E27FC236}">
                    <a16:creationId xmlns:a16="http://schemas.microsoft.com/office/drawing/2014/main" id="{FF13AEA8-FBC6-D32C-84DD-47D9F6C3429C}"/>
                  </a:ext>
                </a:extLst>
              </p:cNvPr>
              <p:cNvGraphicFramePr>
                <a:graphicFrameLocks noGrp="1"/>
              </p:cNvGraphicFramePr>
              <p:nvPr>
                <p:extLst>
                  <p:ext uri="{D42A27DB-BD31-4B8C-83A1-F6EECF244321}">
                    <p14:modId xmlns:p14="http://schemas.microsoft.com/office/powerpoint/2010/main" val="3979475012"/>
                  </p:ext>
                </p:extLst>
              </p:nvPr>
            </p:nvGraphicFramePr>
            <p:xfrm>
              <a:off x="6127807" y="799420"/>
              <a:ext cx="486933" cy="1102336"/>
            </p:xfrm>
            <a:graphic>
              <a:graphicData uri="http://schemas.openxmlformats.org/drawingml/2006/table">
                <a:tbl>
                  <a:tblPr firstRow="1" bandRow="1">
                    <a:tableStyleId>{5C22544A-7EE6-4342-B048-85BDC9FD1C3A}</a:tableStyleId>
                  </a:tblPr>
                  <a:tblGrid>
                    <a:gridCol w="486933">
                      <a:extLst>
                        <a:ext uri="{9D8B030D-6E8A-4147-A177-3AD203B41FA5}">
                          <a16:colId xmlns:a16="http://schemas.microsoft.com/office/drawing/2014/main" val="1523074097"/>
                        </a:ext>
                      </a:extLst>
                    </a:gridCol>
                  </a:tblGrid>
                  <a:tr h="275584">
                    <a:tc>
                      <a:txBody>
                        <a:bodyPr/>
                        <a:lstStyle/>
                        <a:p>
                          <a:pPr algn="ctr"/>
                          <a:r>
                            <a:rPr lang="en-US" sz="1200"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9519426"/>
                      </a:ext>
                    </a:extLst>
                  </a:tr>
                  <a:tr h="275584">
                    <a:tc>
                      <a:txBody>
                        <a:bodyPr/>
                        <a:lstStyle/>
                        <a:p>
                          <a:pPr algn="ctr"/>
                          <a:r>
                            <a:rPr lang="en-US" sz="1200"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4793718"/>
                      </a:ext>
                    </a:extLst>
                  </a:tr>
                  <a:tr h="27558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2564" t="-200000" r="-5128" b="-109091"/>
                          </a:stretch>
                        </a:blipFill>
                      </a:tcPr>
                    </a:tc>
                    <a:extLst>
                      <a:ext uri="{0D108BD9-81ED-4DB2-BD59-A6C34878D82A}">
                        <a16:rowId xmlns:a16="http://schemas.microsoft.com/office/drawing/2014/main" val="1843662960"/>
                      </a:ext>
                    </a:extLst>
                  </a:tr>
                  <a:tr h="275584">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2564" t="-300000" r="-5128" b="-9091"/>
                          </a:stretch>
                        </a:blipFill>
                      </a:tcPr>
                    </a:tc>
                    <a:extLst>
                      <a:ext uri="{0D108BD9-81ED-4DB2-BD59-A6C34878D82A}">
                        <a16:rowId xmlns:a16="http://schemas.microsoft.com/office/drawing/2014/main" val="3216261659"/>
                      </a:ext>
                    </a:extLst>
                  </a:tr>
                </a:tbl>
              </a:graphicData>
            </a:graphic>
          </p:graphicFrame>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9DC4B09-064F-5DDA-D583-2F92D930A671}"/>
                  </a:ext>
                </a:extLst>
              </p:cNvPr>
              <p:cNvSpPr txBox="1"/>
              <p:nvPr/>
            </p:nvSpPr>
            <p:spPr>
              <a:xfrm>
                <a:off x="6514216" y="585363"/>
                <a:ext cx="3917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oMath>
                  </m:oMathPara>
                </a14:m>
                <a:endParaRPr lang="en-US" dirty="0"/>
              </a:p>
            </p:txBody>
          </p:sp>
        </mc:Choice>
        <mc:Fallback xmlns="">
          <p:sp>
            <p:nvSpPr>
              <p:cNvPr id="15" name="TextBox 14">
                <a:extLst>
                  <a:ext uri="{FF2B5EF4-FFF2-40B4-BE49-F238E27FC236}">
                    <a16:creationId xmlns:a16="http://schemas.microsoft.com/office/drawing/2014/main" id="{99DC4B09-064F-5DDA-D583-2F92D930A671}"/>
                  </a:ext>
                </a:extLst>
              </p:cNvPr>
              <p:cNvSpPr txBox="1">
                <a:spLocks noRot="1" noChangeAspect="1" noMove="1" noResize="1" noEditPoints="1" noAdjustHandles="1" noChangeArrowheads="1" noChangeShapeType="1" noTextEdit="1"/>
              </p:cNvSpPr>
              <p:nvPr/>
            </p:nvSpPr>
            <p:spPr>
              <a:xfrm>
                <a:off x="6514216" y="585363"/>
                <a:ext cx="391709" cy="369332"/>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CC84EB6-4D8D-D7A8-20FB-458FDCA41681}"/>
                  </a:ext>
                </a:extLst>
              </p:cNvPr>
              <p:cNvSpPr txBox="1"/>
              <p:nvPr/>
            </p:nvSpPr>
            <p:spPr>
              <a:xfrm>
                <a:off x="6579835" y="1167037"/>
                <a:ext cx="3609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16" name="TextBox 15">
                <a:extLst>
                  <a:ext uri="{FF2B5EF4-FFF2-40B4-BE49-F238E27FC236}">
                    <a16:creationId xmlns:a16="http://schemas.microsoft.com/office/drawing/2014/main" id="{9CC84EB6-4D8D-D7A8-20FB-458FDCA41681}"/>
                  </a:ext>
                </a:extLst>
              </p:cNvPr>
              <p:cNvSpPr txBox="1">
                <a:spLocks noRot="1" noChangeAspect="1" noMove="1" noResize="1" noEditPoints="1" noAdjustHandles="1" noChangeArrowheads="1" noChangeShapeType="1" noTextEdit="1"/>
              </p:cNvSpPr>
              <p:nvPr/>
            </p:nvSpPr>
            <p:spPr>
              <a:xfrm>
                <a:off x="6579835" y="1167037"/>
                <a:ext cx="360996" cy="369332"/>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EA779AA-F4A7-85CC-D3B6-3D6E1CE71B2A}"/>
                  </a:ext>
                </a:extLst>
              </p:cNvPr>
              <p:cNvSpPr txBox="1"/>
              <p:nvPr/>
            </p:nvSpPr>
            <p:spPr>
              <a:xfrm>
                <a:off x="5753254" y="1134019"/>
                <a:ext cx="39170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7" name="TextBox 16">
                <a:extLst>
                  <a:ext uri="{FF2B5EF4-FFF2-40B4-BE49-F238E27FC236}">
                    <a16:creationId xmlns:a16="http://schemas.microsoft.com/office/drawing/2014/main" id="{0EA779AA-F4A7-85CC-D3B6-3D6E1CE71B2A}"/>
                  </a:ext>
                </a:extLst>
              </p:cNvPr>
              <p:cNvSpPr txBox="1">
                <a:spLocks noRot="1" noChangeAspect="1" noMove="1" noResize="1" noEditPoints="1" noAdjustHandles="1" noChangeArrowheads="1" noChangeShapeType="1" noTextEdit="1"/>
              </p:cNvSpPr>
              <p:nvPr/>
            </p:nvSpPr>
            <p:spPr>
              <a:xfrm>
                <a:off x="5753254" y="1134019"/>
                <a:ext cx="391709" cy="369332"/>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197FA0-19AF-141E-773C-708AD9BA79E1}"/>
                  </a:ext>
                </a:extLst>
              </p:cNvPr>
              <p:cNvSpPr txBox="1"/>
              <p:nvPr/>
            </p:nvSpPr>
            <p:spPr>
              <a:xfrm>
                <a:off x="7332540" y="1154547"/>
                <a:ext cx="70577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𝑚</m:t>
                          </m:r>
                        </m:e>
                        <m:sup>
                          <m:r>
                            <a:rPr lang="en-US" sz="1600" b="0" i="1" smtClean="0">
                              <a:latin typeface="Cambria Math" panose="02040503050406030204" pitchFamily="18" charset="0"/>
                            </a:rPr>
                            <m:t>∗</m:t>
                          </m:r>
                        </m:sup>
                      </m:sSup>
                    </m:oMath>
                  </m:oMathPara>
                </a14:m>
                <a:endParaRPr lang="en-US" sz="1600" dirty="0"/>
              </a:p>
            </p:txBody>
          </p:sp>
        </mc:Choice>
        <mc:Fallback xmlns="">
          <p:sp>
            <p:nvSpPr>
              <p:cNvPr id="18" name="TextBox 17">
                <a:extLst>
                  <a:ext uri="{FF2B5EF4-FFF2-40B4-BE49-F238E27FC236}">
                    <a16:creationId xmlns:a16="http://schemas.microsoft.com/office/drawing/2014/main" id="{15197FA0-19AF-141E-773C-708AD9BA79E1}"/>
                  </a:ext>
                </a:extLst>
              </p:cNvPr>
              <p:cNvSpPr txBox="1">
                <a:spLocks noRot="1" noChangeAspect="1" noMove="1" noResize="1" noEditPoints="1" noAdjustHandles="1" noChangeArrowheads="1" noChangeShapeType="1" noTextEdit="1"/>
              </p:cNvSpPr>
              <p:nvPr/>
            </p:nvSpPr>
            <p:spPr>
              <a:xfrm>
                <a:off x="7332540" y="1154547"/>
                <a:ext cx="705771" cy="338554"/>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2BF381E-1051-5614-4E3B-F3D87499E8B0}"/>
                  </a:ext>
                </a:extLst>
              </p:cNvPr>
              <p:cNvSpPr txBox="1"/>
              <p:nvPr/>
            </p:nvSpPr>
            <p:spPr>
              <a:xfrm>
                <a:off x="5261555" y="1865223"/>
                <a:ext cx="486933"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0" smtClean="0">
                          <a:solidFill>
                            <a:schemeClr val="tx1"/>
                          </a:solidFill>
                          <a:latin typeface="Cambria Math" panose="02040503050406030204" pitchFamily="18" charset="0"/>
                        </a:rPr>
                        <m:t>𝐱</m:t>
                      </m:r>
                    </m:oMath>
                  </m:oMathPara>
                </a14:m>
                <a:endParaRPr lang="en-US" sz="1400" dirty="0">
                  <a:solidFill>
                    <a:schemeClr val="tx1"/>
                  </a:solidFill>
                </a:endParaRPr>
              </a:p>
            </p:txBody>
          </p:sp>
        </mc:Choice>
        <mc:Fallback xmlns="">
          <p:sp>
            <p:nvSpPr>
              <p:cNvPr id="19" name="TextBox 18">
                <a:extLst>
                  <a:ext uri="{FF2B5EF4-FFF2-40B4-BE49-F238E27FC236}">
                    <a16:creationId xmlns:a16="http://schemas.microsoft.com/office/drawing/2014/main" id="{52BF381E-1051-5614-4E3B-F3D87499E8B0}"/>
                  </a:ext>
                </a:extLst>
              </p:cNvPr>
              <p:cNvSpPr txBox="1">
                <a:spLocks noRot="1" noChangeAspect="1" noMove="1" noResize="1" noEditPoints="1" noAdjustHandles="1" noChangeArrowheads="1" noChangeShapeType="1" noTextEdit="1"/>
              </p:cNvSpPr>
              <p:nvPr/>
            </p:nvSpPr>
            <p:spPr>
              <a:xfrm>
                <a:off x="5261555" y="1865223"/>
                <a:ext cx="486933" cy="307777"/>
              </a:xfrm>
              <a:prstGeom prst="rect">
                <a:avLst/>
              </a:prstGeom>
              <a:blipFill>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492D6C8-2520-4ED0-C453-91FBA51A3C78}"/>
                  </a:ext>
                </a:extLst>
              </p:cNvPr>
              <p:cNvSpPr txBox="1"/>
              <p:nvPr/>
            </p:nvSpPr>
            <p:spPr>
              <a:xfrm>
                <a:off x="6636599" y="1878713"/>
                <a:ext cx="1104077" cy="318036"/>
              </a:xfrm>
              <a:prstGeom prst="rect">
                <a:avLst/>
              </a:prstGeom>
              <a:noFill/>
            </p:spPr>
            <p:txBody>
              <a:bodyPr wrap="square">
                <a:spAutoFit/>
              </a:bodyPr>
              <a:lstStyle/>
              <a:p>
                <a14:m>
                  <m:oMath xmlns:m="http://schemas.openxmlformats.org/officeDocument/2006/math">
                    <m:sSup>
                      <m:sSupPr>
                        <m:ctrlPr>
                          <a:rPr lang="en-US" sz="1400" b="1" i="1" smtClean="0">
                            <a:solidFill>
                              <a:schemeClr val="tx1"/>
                            </a:solidFill>
                            <a:latin typeface="Cambria Math" panose="02040503050406030204" pitchFamily="18" charset="0"/>
                          </a:rPr>
                        </m:ctrlPr>
                      </m:sSupPr>
                      <m:e>
                        <m:r>
                          <a:rPr lang="en-US" sz="1400" b="0" i="1" smtClean="0">
                            <a:solidFill>
                              <a:schemeClr val="tx1"/>
                            </a:solidFill>
                            <a:latin typeface="Cambria Math" panose="02040503050406030204" pitchFamily="18" charset="0"/>
                          </a:rPr>
                          <m:t>𝑒</m:t>
                        </m:r>
                      </m:e>
                      <m:sup>
                        <m:r>
                          <a:rPr lang="en-US" sz="1400" b="0" i="1" smtClean="0">
                            <a:solidFill>
                              <a:schemeClr val="tx1"/>
                            </a:solidFill>
                            <a:latin typeface="Cambria Math" panose="02040503050406030204" pitchFamily="18" charset="0"/>
                          </a:rPr>
                          <m:t>𝛽</m:t>
                        </m:r>
                        <m:r>
                          <a:rPr lang="en-US" sz="1400" b="1">
                            <a:latin typeface="Cambria Math" panose="02040503050406030204" pitchFamily="18" charset="0"/>
                          </a:rPr>
                          <m:t>𝐱</m:t>
                        </m:r>
                      </m:sup>
                    </m:sSup>
                    <m:r>
                      <a:rPr lang="en-US" sz="1400" b="1" i="1" smtClean="0">
                        <a:solidFill>
                          <a:schemeClr val="tx1"/>
                        </a:solidFill>
                        <a:latin typeface="Cambria Math" panose="02040503050406030204" pitchFamily="18" charset="0"/>
                      </a:rPr>
                      <m:t>/</m:t>
                    </m:r>
                  </m:oMath>
                </a14:m>
                <a:r>
                  <a:rPr lang="en-US" sz="1400" b="1" dirty="0"/>
                  <a:t> </a:t>
                </a:r>
                <a14:m>
                  <m:oMath xmlns:m="http://schemas.openxmlformats.org/officeDocument/2006/math">
                    <m:sSubSup>
                      <m:sSubSupPr>
                        <m:ctrlPr>
                          <a:rPr lang="en-US" sz="1400" i="1" smtClean="0">
                            <a:latin typeface="Cambria Math" panose="02040503050406030204" pitchFamily="18" charset="0"/>
                          </a:rPr>
                        </m:ctrlPr>
                      </m:sSubSupPr>
                      <m:e>
                        <m:r>
                          <a:rPr lang="en-US" sz="1400" b="1" i="0" smtClean="0">
                            <a:latin typeface="Cambria Math" panose="02040503050406030204" pitchFamily="18" charset="0"/>
                          </a:rPr>
                          <m:t>𝟏</m:t>
                        </m:r>
                      </m:e>
                      <m:sub>
                        <m:r>
                          <a:rPr lang="en-US" sz="1400" b="0" i="1" smtClean="0">
                            <a:latin typeface="Cambria Math" panose="02040503050406030204" pitchFamily="18" charset="0"/>
                          </a:rPr>
                          <m:t>𝑀</m:t>
                        </m:r>
                      </m:sub>
                      <m:sup>
                        <m:r>
                          <a:rPr lang="en-US" sz="1400" b="0" i="1" smtClean="0">
                            <a:latin typeface="Cambria Math" panose="02040503050406030204" pitchFamily="18" charset="0"/>
                          </a:rPr>
                          <m:t>𝑇</m:t>
                        </m:r>
                      </m:sup>
                    </m:sSubSup>
                    <m:sSup>
                      <m:sSupPr>
                        <m:ctrlPr>
                          <a:rPr lang="en-US" sz="1400" b="1" i="1">
                            <a:latin typeface="Cambria Math" panose="02040503050406030204" pitchFamily="18" charset="0"/>
                          </a:rPr>
                        </m:ctrlPr>
                      </m:sSupPr>
                      <m:e>
                        <m:r>
                          <a:rPr lang="en-US" sz="1400" i="1">
                            <a:latin typeface="Cambria Math" panose="02040503050406030204" pitchFamily="18" charset="0"/>
                          </a:rPr>
                          <m:t>𝑒</m:t>
                        </m:r>
                      </m:e>
                      <m:sup>
                        <m:r>
                          <a:rPr lang="en-US" sz="1400" b="0" i="1">
                            <a:latin typeface="Cambria Math" panose="02040503050406030204" pitchFamily="18" charset="0"/>
                          </a:rPr>
                          <m:t>𝛽</m:t>
                        </m:r>
                        <m:r>
                          <a:rPr lang="en-US" sz="1400" b="1">
                            <a:latin typeface="Cambria Math" panose="02040503050406030204" pitchFamily="18" charset="0"/>
                          </a:rPr>
                          <m:t>𝐱</m:t>
                        </m:r>
                      </m:sup>
                    </m:sSup>
                  </m:oMath>
                </a14:m>
                <a:endParaRPr lang="en-US" sz="1400" dirty="0">
                  <a:solidFill>
                    <a:schemeClr val="tx1"/>
                  </a:solidFill>
                </a:endParaRPr>
              </a:p>
            </p:txBody>
          </p:sp>
        </mc:Choice>
        <mc:Fallback xmlns="">
          <p:sp>
            <p:nvSpPr>
              <p:cNvPr id="20" name="TextBox 19">
                <a:extLst>
                  <a:ext uri="{FF2B5EF4-FFF2-40B4-BE49-F238E27FC236}">
                    <a16:creationId xmlns:a16="http://schemas.microsoft.com/office/drawing/2014/main" id="{8492D6C8-2520-4ED0-C453-91FBA51A3C78}"/>
                  </a:ext>
                </a:extLst>
              </p:cNvPr>
              <p:cNvSpPr txBox="1">
                <a:spLocks noRot="1" noChangeAspect="1" noMove="1" noResize="1" noEditPoints="1" noAdjustHandles="1" noChangeArrowheads="1" noChangeShapeType="1" noTextEdit="1"/>
              </p:cNvSpPr>
              <p:nvPr/>
            </p:nvSpPr>
            <p:spPr>
              <a:xfrm>
                <a:off x="6636599" y="1878713"/>
                <a:ext cx="1104077" cy="318036"/>
              </a:xfrm>
              <a:prstGeom prst="rect">
                <a:avLst/>
              </a:prstGeom>
              <a:blipFill>
                <a:blip r:embed="rId36"/>
                <a:stretch>
                  <a:fillRect b="-1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422B1D6-7070-81BE-D3E5-483549A57752}"/>
                  </a:ext>
                </a:extLst>
              </p:cNvPr>
              <p:cNvSpPr txBox="1"/>
              <p:nvPr/>
            </p:nvSpPr>
            <p:spPr>
              <a:xfrm>
                <a:off x="4202002" y="4161340"/>
                <a:ext cx="1049422" cy="2686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050" b="0" i="1" smtClean="0">
                              <a:latin typeface="Cambria Math" panose="02040503050406030204" pitchFamily="18" charset="0"/>
                            </a:rPr>
                          </m:ctrlPr>
                        </m:sSubPr>
                        <m:e>
                          <m:r>
                            <a:rPr lang="en-US" sz="1050" b="1" i="0" smtClean="0">
                              <a:latin typeface="Cambria Math" panose="02040503050406030204" pitchFamily="18" charset="0"/>
                            </a:rPr>
                            <m:t>𝐖</m:t>
                          </m:r>
                        </m:e>
                        <m:sub>
                          <m:r>
                            <m:rPr>
                              <m:sty m:val="p"/>
                            </m:rPr>
                            <a:rPr lang="en-US" sz="1050" b="0" i="0" smtClean="0">
                              <a:latin typeface="Cambria Math" panose="02040503050406030204" pitchFamily="18" charset="0"/>
                            </a:rPr>
                            <m:t>RF</m:t>
                          </m:r>
                          <m:r>
                            <a:rPr lang="en-US" sz="1050" b="0" i="1" smtClean="0">
                              <a:latin typeface="Cambria Math" panose="02040503050406030204" pitchFamily="18" charset="0"/>
                            </a:rPr>
                            <m:t>,1</m:t>
                          </m:r>
                        </m:sub>
                      </m:sSub>
                      <m:r>
                        <a:rPr lang="en-US" sz="1050" b="0" i="1" smtClean="0">
                          <a:latin typeface="Cambria Math" panose="02040503050406030204" pitchFamily="18" charset="0"/>
                        </a:rPr>
                        <m:t>,…,</m:t>
                      </m:r>
                      <m:sSub>
                        <m:sSubPr>
                          <m:ctrlPr>
                            <a:rPr lang="en-US" sz="1050" i="1">
                              <a:latin typeface="Cambria Math" panose="02040503050406030204" pitchFamily="18" charset="0"/>
                            </a:rPr>
                          </m:ctrlPr>
                        </m:sSubPr>
                        <m:e>
                          <m:r>
                            <a:rPr lang="en-US" sz="1050" b="1">
                              <a:latin typeface="Cambria Math" panose="02040503050406030204" pitchFamily="18" charset="0"/>
                            </a:rPr>
                            <m:t>𝐖</m:t>
                          </m:r>
                        </m:e>
                        <m:sub>
                          <m:r>
                            <m:rPr>
                              <m:sty m:val="p"/>
                            </m:rPr>
                            <a:rPr lang="en-US" sz="1050" b="0" i="0" smtClean="0">
                              <a:latin typeface="Cambria Math" panose="02040503050406030204" pitchFamily="18" charset="0"/>
                            </a:rPr>
                            <m:t>RF</m:t>
                          </m:r>
                          <m:r>
                            <a:rPr lang="en-US" sz="1050" i="1">
                              <a:latin typeface="Cambria Math" panose="02040503050406030204" pitchFamily="18" charset="0"/>
                            </a:rPr>
                            <m:t>,</m:t>
                          </m:r>
                          <m:sSub>
                            <m:sSubPr>
                              <m:ctrlPr>
                                <a:rPr lang="en-US" sz="1050" b="0" i="1" smtClean="0">
                                  <a:latin typeface="Cambria Math" panose="02040503050406030204" pitchFamily="18" charset="0"/>
                                </a:rPr>
                              </m:ctrlPr>
                            </m:sSubPr>
                            <m:e>
                              <m:r>
                                <a:rPr lang="en-US" sz="1050" b="0" i="1" smtClean="0">
                                  <a:latin typeface="Cambria Math" panose="02040503050406030204" pitchFamily="18" charset="0"/>
                                </a:rPr>
                                <m:t>𝑁</m:t>
                              </m:r>
                            </m:e>
                            <m:sub>
                              <m:r>
                                <a:rPr lang="en-US" sz="1050" b="0" i="1" smtClean="0">
                                  <a:latin typeface="Cambria Math" panose="02040503050406030204" pitchFamily="18" charset="0"/>
                                </a:rPr>
                                <m:t>𝑐</m:t>
                              </m:r>
                            </m:sub>
                          </m:sSub>
                        </m:sub>
                      </m:sSub>
                    </m:oMath>
                  </m:oMathPara>
                </a14:m>
                <a:endParaRPr lang="en-US" sz="1050" dirty="0"/>
              </a:p>
            </p:txBody>
          </p:sp>
        </mc:Choice>
        <mc:Fallback xmlns="">
          <p:sp>
            <p:nvSpPr>
              <p:cNvPr id="37" name="TextBox 36">
                <a:extLst>
                  <a:ext uri="{FF2B5EF4-FFF2-40B4-BE49-F238E27FC236}">
                    <a16:creationId xmlns:a16="http://schemas.microsoft.com/office/drawing/2014/main" id="{1422B1D6-7070-81BE-D3E5-483549A57752}"/>
                  </a:ext>
                </a:extLst>
              </p:cNvPr>
              <p:cNvSpPr txBox="1">
                <a:spLocks noRot="1" noChangeAspect="1" noMove="1" noResize="1" noEditPoints="1" noAdjustHandles="1" noChangeArrowheads="1" noChangeShapeType="1" noTextEdit="1"/>
              </p:cNvSpPr>
              <p:nvPr/>
            </p:nvSpPr>
            <p:spPr>
              <a:xfrm>
                <a:off x="4202002" y="4161340"/>
                <a:ext cx="1049422" cy="268600"/>
              </a:xfrm>
              <a:prstGeom prst="rect">
                <a:avLst/>
              </a:prstGeom>
              <a:blipFill>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3C5B65F-2971-929E-A672-927C4B474B17}"/>
                  </a:ext>
                </a:extLst>
              </p:cNvPr>
              <p:cNvSpPr txBox="1"/>
              <p:nvPr/>
            </p:nvSpPr>
            <p:spPr>
              <a:xfrm>
                <a:off x="265673" y="2179957"/>
                <a:ext cx="3899622" cy="458972"/>
              </a:xfrm>
              <a:prstGeom prst="rect">
                <a:avLst/>
              </a:prstGeom>
              <a:noFill/>
            </p:spPr>
            <p:txBody>
              <a:bodyPr wrap="square">
                <a:spAutoFit/>
              </a:bodyPr>
              <a:lstStyle/>
              <a:p>
                <a:pPr marL="342900" indent="-342900">
                  <a:lnSpc>
                    <a:spcPct val="150000"/>
                  </a:lnSpc>
                  <a:buFont typeface="Wingdings" pitchFamily="2" charset="2"/>
                  <a:buChar char="q"/>
                </a:pPr>
                <a:r>
                  <a:rPr lang="en-US" sz="1800" dirty="0"/>
                  <a:t>State </a:t>
                </a:r>
                <a14:m>
                  <m:oMath xmlns:m="http://schemas.openxmlformats.org/officeDocument/2006/math">
                    <m:sSub>
                      <m:sSubPr>
                        <m:ctrlPr>
                          <a:rPr lang="en-US" sz="1800" i="1">
                            <a:latin typeface="Cambria Math" panose="02040503050406030204" pitchFamily="18" charset="0"/>
                          </a:rPr>
                        </m:ctrlPr>
                      </m:sSubPr>
                      <m:e>
                        <m:r>
                          <a:rPr lang="en-US" sz="1800" b="1" i="0">
                            <a:latin typeface="Cambria Math" panose="02040503050406030204" pitchFamily="18" charset="0"/>
                          </a:rPr>
                          <m:t>𝐬</m:t>
                        </m:r>
                      </m:e>
                      <m:sub>
                        <m:r>
                          <a:rPr lang="en-US" sz="1800" i="1">
                            <a:latin typeface="Cambria Math" panose="02040503050406030204" pitchFamily="18" charset="0"/>
                          </a:rPr>
                          <m:t>𝑡</m:t>
                        </m:r>
                      </m:sub>
                    </m:sSub>
                  </m:oMath>
                </a14:m>
                <a:r>
                  <a:rPr lang="en-US" dirty="0"/>
                  <a:t>: current situation</a:t>
                </a:r>
              </a:p>
            </p:txBody>
          </p:sp>
        </mc:Choice>
        <mc:Fallback xmlns="">
          <p:sp>
            <p:nvSpPr>
              <p:cNvPr id="39" name="TextBox 38">
                <a:extLst>
                  <a:ext uri="{FF2B5EF4-FFF2-40B4-BE49-F238E27FC236}">
                    <a16:creationId xmlns:a16="http://schemas.microsoft.com/office/drawing/2014/main" id="{23C5B65F-2971-929E-A672-927C4B474B17}"/>
                  </a:ext>
                </a:extLst>
              </p:cNvPr>
              <p:cNvSpPr txBox="1">
                <a:spLocks noRot="1" noChangeAspect="1" noMove="1" noResize="1" noEditPoints="1" noAdjustHandles="1" noChangeArrowheads="1" noChangeShapeType="1" noTextEdit="1"/>
              </p:cNvSpPr>
              <p:nvPr/>
            </p:nvSpPr>
            <p:spPr>
              <a:xfrm>
                <a:off x="265673" y="2179957"/>
                <a:ext cx="3899622" cy="458972"/>
              </a:xfrm>
              <a:prstGeom prst="rect">
                <a:avLst/>
              </a:prstGeom>
              <a:blipFill>
                <a:blip r:embed="rId38"/>
                <a:stretch>
                  <a:fillRect l="-1303"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306B1E1-C101-AF97-831E-6044BE606936}"/>
                  </a:ext>
                </a:extLst>
              </p:cNvPr>
              <p:cNvSpPr txBox="1"/>
              <p:nvPr/>
            </p:nvSpPr>
            <p:spPr>
              <a:xfrm>
                <a:off x="4570279" y="2123295"/>
                <a:ext cx="6097604" cy="458972"/>
              </a:xfrm>
              <a:prstGeom prst="rect">
                <a:avLst/>
              </a:prstGeom>
              <a:noFill/>
            </p:spPr>
            <p:txBody>
              <a:bodyPr wrap="square">
                <a:spAutoFit/>
              </a:bodyPr>
              <a:lstStyle/>
              <a:p>
                <a:pPr marL="342900" indent="-342900">
                  <a:lnSpc>
                    <a:spcPct val="150000"/>
                  </a:lnSpc>
                  <a:buFont typeface="Wingdings" pitchFamily="2" charset="2"/>
                  <a:buChar char="q"/>
                </a:pPr>
                <a:r>
                  <a:rPr lang="en-US" sz="1800" dirty="0"/>
                  <a:t>Reward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𝑅</m:t>
                        </m:r>
                      </m:e>
                      <m:sub>
                        <m:r>
                          <a:rPr lang="en-US" sz="1800" b="0" i="1" smtClean="0">
                            <a:latin typeface="Cambria Math" panose="02040503050406030204" pitchFamily="18" charset="0"/>
                          </a:rPr>
                          <m:t>𝑡</m:t>
                        </m:r>
                      </m:sub>
                    </m:sSub>
                  </m:oMath>
                </a14:m>
                <a:r>
                  <a:rPr lang="en-US" dirty="0"/>
                  <a:t>: feedback from environment</a:t>
                </a:r>
              </a:p>
            </p:txBody>
          </p:sp>
        </mc:Choice>
        <mc:Fallback xmlns="">
          <p:sp>
            <p:nvSpPr>
              <p:cNvPr id="54" name="TextBox 53">
                <a:extLst>
                  <a:ext uri="{FF2B5EF4-FFF2-40B4-BE49-F238E27FC236}">
                    <a16:creationId xmlns:a16="http://schemas.microsoft.com/office/drawing/2014/main" id="{C306B1E1-C101-AF97-831E-6044BE606936}"/>
                  </a:ext>
                </a:extLst>
              </p:cNvPr>
              <p:cNvSpPr txBox="1">
                <a:spLocks noRot="1" noChangeAspect="1" noMove="1" noResize="1" noEditPoints="1" noAdjustHandles="1" noChangeArrowheads="1" noChangeShapeType="1" noTextEdit="1"/>
              </p:cNvSpPr>
              <p:nvPr/>
            </p:nvSpPr>
            <p:spPr>
              <a:xfrm>
                <a:off x="4570279" y="2123295"/>
                <a:ext cx="6097604" cy="458972"/>
              </a:xfrm>
              <a:prstGeom prst="rect">
                <a:avLst/>
              </a:prstGeom>
              <a:blipFill>
                <a:blip r:embed="rId39"/>
                <a:stretch>
                  <a:fillRect l="-832" b="-18919"/>
                </a:stretch>
              </a:blipFill>
            </p:spPr>
            <p:txBody>
              <a:bodyPr/>
              <a:lstStyle/>
              <a:p>
                <a:r>
                  <a:rPr lang="en-US">
                    <a:noFill/>
                  </a:rPr>
                  <a:t> </a:t>
                </a:r>
              </a:p>
            </p:txBody>
          </p:sp>
        </mc:Fallback>
      </mc:AlternateContent>
      <p:pic>
        <p:nvPicPr>
          <p:cNvPr id="55" name="Picture 54">
            <a:extLst>
              <a:ext uri="{FF2B5EF4-FFF2-40B4-BE49-F238E27FC236}">
                <a16:creationId xmlns:a16="http://schemas.microsoft.com/office/drawing/2014/main" id="{DB8D4304-1D94-ACDB-72C7-6AD4B5F00890}"/>
              </a:ext>
            </a:extLst>
          </p:cNvPr>
          <p:cNvPicPr>
            <a:picLocks noChangeAspect="1"/>
          </p:cNvPicPr>
          <p:nvPr/>
        </p:nvPicPr>
        <p:blipFill rotWithShape="1">
          <a:blip r:embed="rId40">
            <a:extLst>
              <a:ext uri="{28A0092B-C50C-407E-A947-70E740481C1C}">
                <a14:useLocalDpi xmlns:a14="http://schemas.microsoft.com/office/drawing/2010/main" val="0"/>
              </a:ext>
            </a:extLst>
          </a:blip>
          <a:srcRect l="4799" t="12315" r="836" b="8334"/>
          <a:stretch/>
        </p:blipFill>
        <p:spPr>
          <a:xfrm>
            <a:off x="5098408" y="2555995"/>
            <a:ext cx="6597581" cy="547095"/>
          </a:xfrm>
          <a:prstGeom prst="rect">
            <a:avLst/>
          </a:prstGeom>
        </p:spPr>
      </p:pic>
      <p:sp>
        <p:nvSpPr>
          <p:cNvPr id="58" name="TextBox 57">
            <a:extLst>
              <a:ext uri="{FF2B5EF4-FFF2-40B4-BE49-F238E27FC236}">
                <a16:creationId xmlns:a16="http://schemas.microsoft.com/office/drawing/2014/main" id="{77E8D781-3894-92D7-49D3-7BFF43400FEF}"/>
              </a:ext>
            </a:extLst>
          </p:cNvPr>
          <p:cNvSpPr txBox="1"/>
          <p:nvPr/>
        </p:nvSpPr>
        <p:spPr>
          <a:xfrm>
            <a:off x="4842721" y="3078933"/>
            <a:ext cx="1845377" cy="307777"/>
          </a:xfrm>
          <a:prstGeom prst="rect">
            <a:avLst/>
          </a:prstGeom>
          <a:noFill/>
        </p:spPr>
        <p:txBody>
          <a:bodyPr wrap="none" rtlCol="0">
            <a:spAutoFit/>
          </a:bodyPr>
          <a:lstStyle/>
          <a:p>
            <a:r>
              <a:rPr lang="en-US" sz="1400" dirty="0">
                <a:solidFill>
                  <a:srgbClr val="0000FF"/>
                </a:solidFill>
              </a:rPr>
              <a:t>All SINRs satisfy target</a:t>
            </a:r>
          </a:p>
        </p:txBody>
      </p:sp>
      <p:sp>
        <p:nvSpPr>
          <p:cNvPr id="59" name="TextBox 58">
            <a:extLst>
              <a:ext uri="{FF2B5EF4-FFF2-40B4-BE49-F238E27FC236}">
                <a16:creationId xmlns:a16="http://schemas.microsoft.com/office/drawing/2014/main" id="{AB3CDF7C-0488-122A-A6CF-534FC969BFE2}"/>
              </a:ext>
            </a:extLst>
          </p:cNvPr>
          <p:cNvSpPr txBox="1"/>
          <p:nvPr/>
        </p:nvSpPr>
        <p:spPr>
          <a:xfrm>
            <a:off x="6582821" y="3089784"/>
            <a:ext cx="2579552" cy="307777"/>
          </a:xfrm>
          <a:prstGeom prst="rect">
            <a:avLst/>
          </a:prstGeom>
          <a:noFill/>
        </p:spPr>
        <p:txBody>
          <a:bodyPr wrap="none" rtlCol="0">
            <a:spAutoFit/>
          </a:bodyPr>
          <a:lstStyle/>
          <a:p>
            <a:r>
              <a:rPr lang="en-US" sz="1400" dirty="0">
                <a:solidFill>
                  <a:srgbClr val="0000FF"/>
                </a:solidFill>
              </a:rPr>
              <a:t>At least one SINR </a:t>
            </a:r>
            <a:r>
              <a:rPr lang="en-US" altLang="ko-KR" sz="1400" dirty="0">
                <a:solidFill>
                  <a:srgbClr val="0000FF"/>
                </a:solidFill>
              </a:rPr>
              <a:t>satisfies target</a:t>
            </a:r>
            <a:endParaRPr lang="en-US" sz="1400" dirty="0">
              <a:solidFill>
                <a:srgbClr val="0000FF"/>
              </a:solidFill>
            </a:endParaRPr>
          </a:p>
        </p:txBody>
      </p:sp>
      <p:sp>
        <p:nvSpPr>
          <p:cNvPr id="63" name="TextBox 62">
            <a:extLst>
              <a:ext uri="{FF2B5EF4-FFF2-40B4-BE49-F238E27FC236}">
                <a16:creationId xmlns:a16="http://schemas.microsoft.com/office/drawing/2014/main" id="{6E2D9771-6183-6878-FEF0-2EF0656ACF22}"/>
              </a:ext>
            </a:extLst>
          </p:cNvPr>
          <p:cNvSpPr txBox="1"/>
          <p:nvPr/>
        </p:nvSpPr>
        <p:spPr>
          <a:xfrm>
            <a:off x="9162373" y="3089783"/>
            <a:ext cx="1521379" cy="307777"/>
          </a:xfrm>
          <a:prstGeom prst="rect">
            <a:avLst/>
          </a:prstGeom>
          <a:noFill/>
        </p:spPr>
        <p:txBody>
          <a:bodyPr wrap="none" rtlCol="0">
            <a:spAutoFit/>
          </a:bodyPr>
          <a:lstStyle/>
          <a:p>
            <a:r>
              <a:rPr lang="en-US" sz="1400" dirty="0">
                <a:solidFill>
                  <a:srgbClr val="0000FF"/>
                </a:solidFill>
              </a:rPr>
              <a:t>All SINRs improve</a:t>
            </a: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9E12A16E-BBA9-1919-ACEE-279A5323AC30}"/>
                  </a:ext>
                </a:extLst>
              </p:cNvPr>
              <p:cNvSpPr txBox="1"/>
              <p:nvPr/>
            </p:nvSpPr>
            <p:spPr>
              <a:xfrm>
                <a:off x="4737047" y="2638552"/>
                <a:ext cx="4800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oMath>
                  </m:oMathPara>
                </a14:m>
                <a:endParaRPr lang="en-US" dirty="0"/>
              </a:p>
            </p:txBody>
          </p:sp>
        </mc:Choice>
        <mc:Fallback xmlns="">
          <p:sp>
            <p:nvSpPr>
              <p:cNvPr id="64" name="TextBox 63">
                <a:extLst>
                  <a:ext uri="{FF2B5EF4-FFF2-40B4-BE49-F238E27FC236}">
                    <a16:creationId xmlns:a16="http://schemas.microsoft.com/office/drawing/2014/main" id="{9E12A16E-BBA9-1919-ACEE-279A5323AC30}"/>
                  </a:ext>
                </a:extLst>
              </p:cNvPr>
              <p:cNvSpPr txBox="1">
                <a:spLocks noRot="1" noChangeAspect="1" noMove="1" noResize="1" noEditPoints="1" noAdjustHandles="1" noChangeArrowheads="1" noChangeShapeType="1" noTextEdit="1"/>
              </p:cNvSpPr>
              <p:nvPr/>
            </p:nvSpPr>
            <p:spPr>
              <a:xfrm>
                <a:off x="4737047" y="2638552"/>
                <a:ext cx="480067" cy="369332"/>
              </a:xfrm>
              <a:prstGeom prst="rect">
                <a:avLst/>
              </a:prstGeom>
              <a:blipFill>
                <a:blip r:embed="rId41"/>
                <a:stretch>
                  <a:fillRect/>
                </a:stretch>
              </a:blipFill>
            </p:spPr>
            <p:txBody>
              <a:bodyPr/>
              <a:lstStyle/>
              <a:p>
                <a:r>
                  <a:rPr lang="en-US">
                    <a:noFill/>
                  </a:rPr>
                  <a:t> </a:t>
                </a:r>
              </a:p>
            </p:txBody>
          </p:sp>
        </mc:Fallback>
      </mc:AlternateContent>
      <p:sp>
        <p:nvSpPr>
          <p:cNvPr id="66" name="TextBox 65">
            <a:extLst>
              <a:ext uri="{FF2B5EF4-FFF2-40B4-BE49-F238E27FC236}">
                <a16:creationId xmlns:a16="http://schemas.microsoft.com/office/drawing/2014/main" id="{A6DCA655-E513-E129-5573-9A87D8D5796E}"/>
              </a:ext>
            </a:extLst>
          </p:cNvPr>
          <p:cNvSpPr txBox="1"/>
          <p:nvPr/>
        </p:nvSpPr>
        <p:spPr>
          <a:xfrm>
            <a:off x="10633009" y="3065466"/>
            <a:ext cx="1223220" cy="307777"/>
          </a:xfrm>
          <a:prstGeom prst="rect">
            <a:avLst/>
          </a:prstGeom>
          <a:noFill/>
        </p:spPr>
        <p:txBody>
          <a:bodyPr wrap="none" rtlCol="0">
            <a:spAutoFit/>
          </a:bodyPr>
          <a:lstStyle/>
          <a:p>
            <a:r>
              <a:rPr lang="en-US" sz="1400" dirty="0">
                <a:solidFill>
                  <a:srgbClr val="C00000"/>
                </a:solidFill>
              </a:rPr>
              <a:t>Power penalty</a:t>
            </a: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2F11AC93-0719-7735-8C2B-6E7D65515175}"/>
                  </a:ext>
                </a:extLst>
              </p:cNvPr>
              <p:cNvSpPr txBox="1"/>
              <p:nvPr/>
            </p:nvSpPr>
            <p:spPr>
              <a:xfrm>
                <a:off x="318790" y="2647080"/>
                <a:ext cx="3265963" cy="5645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1" i="0">
                              <a:latin typeface="Cambria Math" panose="02040503050406030204" pitchFamily="18" charset="0"/>
                            </a:rPr>
                            <m:t>𝐬</m:t>
                          </m:r>
                        </m:e>
                        <m:sub>
                          <m:r>
                            <a:rPr lang="en-US" sz="1800" i="1">
                              <a:latin typeface="Cambria Math" panose="02040503050406030204" pitchFamily="18" charset="0"/>
                            </a:rPr>
                            <m:t>𝑡</m:t>
                          </m:r>
                        </m:sub>
                      </m:sSub>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sSubSup>
                                <m:sSubSupPr>
                                  <m:ctrlPr>
                                    <a:rPr lang="en-US" sz="1800" b="0" i="1" smtClean="0">
                                      <a:latin typeface="Cambria Math" panose="02040503050406030204" pitchFamily="18" charset="0"/>
                                    </a:rPr>
                                  </m:ctrlPr>
                                </m:sSubSupPr>
                                <m:e>
                                  <m:r>
                                    <a:rPr lang="en-US" sz="1800" b="1" i="0" smtClean="0">
                                      <a:latin typeface="Cambria Math" panose="02040503050406030204" pitchFamily="18" charset="0"/>
                                    </a:rPr>
                                    <m:t>𝐚</m:t>
                                  </m:r>
                                </m:e>
                                <m:sub>
                                  <m:r>
                                    <a:rPr lang="en-US" sz="1800" b="0" i="1" smtClean="0">
                                      <a:latin typeface="Cambria Math" panose="02040503050406030204" pitchFamily="18" charset="0"/>
                                    </a:rPr>
                                    <m:t>𝑡</m:t>
                                  </m:r>
                                  <m:r>
                                    <a:rPr lang="en-US" sz="1800" b="0" i="1" smtClean="0">
                                      <a:latin typeface="Cambria Math" panose="02040503050406030204" pitchFamily="18" charset="0"/>
                                    </a:rPr>
                                    <m:t>−1</m:t>
                                  </m:r>
                                </m:sub>
                                <m:sup>
                                  <m:r>
                                    <a:rPr lang="en-US" sz="1800" b="0" i="1" smtClean="0">
                                      <a:latin typeface="Cambria Math" panose="02040503050406030204" pitchFamily="18" charset="0"/>
                                    </a:rPr>
                                    <m:t>𝑇</m:t>
                                  </m:r>
                                </m:sup>
                              </m:sSubSup>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𝛾</m:t>
                                          </m:r>
                                        </m:e>
                                        <m:sub>
                                          <m:r>
                                            <a:rPr lang="en-US" sz="1800" b="0" i="1" smtClean="0">
                                              <a:latin typeface="Cambria Math" panose="02040503050406030204" pitchFamily="18" charset="0"/>
                                            </a:rPr>
                                            <m:t>1,1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𝛾</m:t>
                                          </m:r>
                                        </m:e>
                                        <m: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𝑁</m:t>
                                              </m:r>
                                            </m:e>
                                            <m:sub>
                                              <m:r>
                                                <a:rPr lang="en-US" sz="1800" b="0" i="1" smtClean="0">
                                                  <a:latin typeface="Cambria Math" panose="02040503050406030204" pitchFamily="18" charset="0"/>
                                                </a:rPr>
                                                <m:t>𝑢</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𝑁</m:t>
                                              </m:r>
                                            </m:e>
                                            <m:sub>
                                              <m:r>
                                                <a:rPr lang="en-US" sz="1800" b="0" i="1" smtClean="0">
                                                  <a:latin typeface="Cambria Math" panose="02040503050406030204" pitchFamily="18" charset="0"/>
                                                </a:rPr>
                                                <m:t>𝑐</m:t>
                                              </m:r>
                                            </m:sub>
                                          </m:sSub>
                                        </m:sub>
                                      </m:sSub>
                                    </m:e>
                                  </m:d>
                                </m:e>
                                <m:sup>
                                  <m:r>
                                    <a:rPr lang="en-US" sz="1800" b="0" i="1" smtClean="0">
                                      <a:latin typeface="Cambria Math" panose="02040503050406030204" pitchFamily="18" charset="0"/>
                                    </a:rPr>
                                    <m:t>𝑇</m:t>
                                  </m:r>
                                </m:sup>
                              </m:sSup>
                            </m:e>
                          </m:d>
                        </m:e>
                        <m:sup>
                          <m:r>
                            <a:rPr lang="en-US" sz="1800" b="0" i="1" smtClean="0">
                              <a:latin typeface="Cambria Math" panose="02040503050406030204" pitchFamily="18" charset="0"/>
                            </a:rPr>
                            <m:t>𝑇</m:t>
                          </m:r>
                        </m:sup>
                      </m:sSup>
                    </m:oMath>
                  </m:oMathPara>
                </a14:m>
                <a:endParaRPr lang="en-US" dirty="0"/>
              </a:p>
            </p:txBody>
          </p:sp>
        </mc:Choice>
        <mc:Fallback xmlns="">
          <p:sp>
            <p:nvSpPr>
              <p:cNvPr id="83" name="TextBox 82">
                <a:extLst>
                  <a:ext uri="{FF2B5EF4-FFF2-40B4-BE49-F238E27FC236}">
                    <a16:creationId xmlns:a16="http://schemas.microsoft.com/office/drawing/2014/main" id="{2F11AC93-0719-7735-8C2B-6E7D65515175}"/>
                  </a:ext>
                </a:extLst>
              </p:cNvPr>
              <p:cNvSpPr txBox="1">
                <a:spLocks noRot="1" noChangeAspect="1" noMove="1" noResize="1" noEditPoints="1" noAdjustHandles="1" noChangeArrowheads="1" noChangeShapeType="1" noTextEdit="1"/>
              </p:cNvSpPr>
              <p:nvPr/>
            </p:nvSpPr>
            <p:spPr>
              <a:xfrm>
                <a:off x="318790" y="2647080"/>
                <a:ext cx="3265963" cy="564514"/>
              </a:xfrm>
              <a:prstGeom prst="rect">
                <a:avLst/>
              </a:prstGeom>
              <a:blipFill>
                <a:blip r:embed="rId42"/>
                <a:stretch>
                  <a:fillRect/>
                </a:stretch>
              </a:blipFill>
            </p:spPr>
            <p:txBody>
              <a:bodyPr/>
              <a:lstStyle/>
              <a:p>
                <a:r>
                  <a:rPr lang="en-US">
                    <a:noFill/>
                  </a:rPr>
                  <a:t> </a:t>
                </a:r>
              </a:p>
            </p:txBody>
          </p:sp>
        </mc:Fallback>
      </mc:AlternateContent>
      <p:cxnSp>
        <p:nvCxnSpPr>
          <p:cNvPr id="85" name="Straight Connector 84">
            <a:extLst>
              <a:ext uri="{FF2B5EF4-FFF2-40B4-BE49-F238E27FC236}">
                <a16:creationId xmlns:a16="http://schemas.microsoft.com/office/drawing/2014/main" id="{CCDF0699-CF2C-5F6D-F334-A3F45FDB300A}"/>
              </a:ext>
            </a:extLst>
          </p:cNvPr>
          <p:cNvCxnSpPr>
            <a:cxnSpLocks/>
          </p:cNvCxnSpPr>
          <p:nvPr/>
        </p:nvCxnSpPr>
        <p:spPr>
          <a:xfrm flipH="1" flipV="1">
            <a:off x="410524" y="3418561"/>
            <a:ext cx="11228683" cy="1711"/>
          </a:xfrm>
          <a:prstGeom prst="line">
            <a:avLst/>
          </a:prstGeom>
          <a:ln w="317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249B3861-88A3-7F9E-0C9D-4225407E96BE}"/>
                  </a:ext>
                </a:extLst>
              </p:cNvPr>
              <p:cNvSpPr txBox="1"/>
              <p:nvPr/>
            </p:nvSpPr>
            <p:spPr>
              <a:xfrm>
                <a:off x="8604221" y="3651760"/>
                <a:ext cx="3455973" cy="707245"/>
              </a:xfrm>
              <a:prstGeom prst="rect">
                <a:avLst/>
              </a:prstGeom>
              <a:noFill/>
            </p:spPr>
            <p:txBody>
              <a:bodyPr wrap="square">
                <a:spAutoFit/>
              </a:bodyPr>
              <a:lstStyle/>
              <a:p>
                <a:r>
                  <a:rPr lang="en-US" sz="1200" dirty="0">
                    <a:solidFill>
                      <a:schemeClr val="tx1"/>
                    </a:solidFill>
                  </a:rPr>
                  <a:t>1. Update </a:t>
                </a:r>
                <a14:m>
                  <m:oMath xmlns:m="http://schemas.openxmlformats.org/officeDocument/2006/math">
                    <m:sSup>
                      <m:sSupPr>
                        <m:ctrlPr>
                          <a:rPr lang="en-US" sz="1200" b="0" i="1" smtClean="0">
                            <a:solidFill>
                              <a:schemeClr val="tx1"/>
                            </a:solidFill>
                            <a:latin typeface="Cambria Math" panose="02040503050406030204" pitchFamily="18" charset="0"/>
                          </a:rPr>
                        </m:ctrlPr>
                      </m:sSupPr>
                      <m:e>
                        <m:r>
                          <a:rPr lang="en-US" sz="1200" b="0" i="1" smtClean="0">
                            <a:solidFill>
                              <a:schemeClr val="tx1"/>
                            </a:solidFill>
                            <a:latin typeface="Cambria Math" panose="02040503050406030204" pitchFamily="18" charset="0"/>
                          </a:rPr>
                          <m:t>𝜃</m:t>
                        </m:r>
                      </m:e>
                      <m:sup>
                        <m:r>
                          <a:rPr lang="en-US" sz="1200" b="0" i="1" smtClean="0">
                            <a:solidFill>
                              <a:schemeClr val="tx1"/>
                            </a:solidFill>
                            <a:latin typeface="Cambria Math" panose="02040503050406030204" pitchFamily="18" charset="0"/>
                          </a:rPr>
                          <m:t>𝑄</m:t>
                        </m:r>
                      </m:sup>
                    </m:sSup>
                  </m:oMath>
                </a14:m>
                <a:r>
                  <a:rPr lang="en-US" sz="1200" dirty="0">
                    <a:solidFill>
                      <a:schemeClr val="tx1"/>
                    </a:solidFill>
                  </a:rPr>
                  <a:t> to minimize </a:t>
                </a:r>
              </a:p>
              <a:p>
                <a:r>
                  <a:rPr lang="en-US" sz="1200" dirty="0"/>
                  <a:t>            </a:t>
                </a:r>
                <a14:m>
                  <m:oMath xmlns:m="http://schemas.openxmlformats.org/officeDocument/2006/math">
                    <m:sSup>
                      <m:sSupPr>
                        <m:ctrlPr>
                          <a:rPr lang="en-US" sz="1200" b="0" i="1" smtClean="0">
                            <a:solidFill>
                              <a:schemeClr val="tx1"/>
                            </a:solidFill>
                            <a:latin typeface="Cambria Math" panose="02040503050406030204" pitchFamily="18" charset="0"/>
                          </a:rPr>
                        </m:ctrlPr>
                      </m:sSupPr>
                      <m:e>
                        <m:d>
                          <m:dPr>
                            <m:begChr m:val="["/>
                            <m:endChr m:val="]"/>
                            <m:ctrlPr>
                              <a:rPr lang="en-US" sz="1200" b="0" i="1" smtClean="0">
                                <a:solidFill>
                                  <a:schemeClr val="tx1"/>
                                </a:solidFill>
                                <a:latin typeface="Cambria Math" panose="02040503050406030204" pitchFamily="18" charset="0"/>
                              </a:rPr>
                            </m:ctrlPr>
                          </m:dPr>
                          <m:e>
                            <m:r>
                              <a:rPr lang="en-US" sz="1200" i="1">
                                <a:latin typeface="Cambria Math" panose="02040503050406030204" pitchFamily="18" charset="0"/>
                              </a:rPr>
                              <m:t>𝑄</m:t>
                            </m:r>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b="1">
                                        <a:latin typeface="Cambria Math" panose="02040503050406030204" pitchFamily="18" charset="0"/>
                                      </a:rPr>
                                      <m:t>𝐬</m:t>
                                    </m:r>
                                  </m:e>
                                  <m:sub>
                                    <m:r>
                                      <a:rPr lang="en-US" sz="1200" i="1">
                                        <a:latin typeface="Cambria Math" panose="02040503050406030204" pitchFamily="18" charset="0"/>
                                      </a:rPr>
                                      <m:t>𝑡</m:t>
                                    </m:r>
                                  </m:sub>
                                </m:sSub>
                                <m:r>
                                  <a:rPr lang="en-US" sz="1200" i="1">
                                    <a:latin typeface="Cambria Math" panose="02040503050406030204" pitchFamily="18" charset="0"/>
                                  </a:rPr>
                                  <m:t>,</m:t>
                                </m:r>
                                <m:sSub>
                                  <m:sSubPr>
                                    <m:ctrlPr>
                                      <a:rPr lang="en-US" sz="1200" i="1">
                                        <a:latin typeface="Cambria Math" panose="02040503050406030204" pitchFamily="18" charset="0"/>
                                      </a:rPr>
                                    </m:ctrlPr>
                                  </m:sSubPr>
                                  <m:e>
                                    <m:r>
                                      <a:rPr lang="en-US" sz="1200" b="1">
                                        <a:latin typeface="Cambria Math" panose="02040503050406030204" pitchFamily="18" charset="0"/>
                                      </a:rPr>
                                      <m:t>𝐚</m:t>
                                    </m:r>
                                  </m:e>
                                  <m:sub>
                                    <m:r>
                                      <a:rPr lang="en-US" sz="1200" i="1">
                                        <a:latin typeface="Cambria Math" panose="02040503050406030204" pitchFamily="18" charset="0"/>
                                      </a:rPr>
                                      <m:t>𝑡</m:t>
                                    </m:r>
                                  </m:sub>
                                </m:sSub>
                              </m:e>
                            </m:d>
                            <m:r>
                              <a:rPr lang="en-US" sz="1200" i="1">
                                <a:latin typeface="Cambria Math" panose="02040503050406030204" pitchFamily="18" charset="0"/>
                              </a:rPr>
                              <m:t>−</m:t>
                            </m:r>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𝑅</m:t>
                                    </m:r>
                                  </m:e>
                                  <m:sub>
                                    <m:r>
                                      <a:rPr lang="en-US" sz="1200" i="1">
                                        <a:latin typeface="Cambria Math" panose="02040503050406030204" pitchFamily="18" charset="0"/>
                                      </a:rPr>
                                      <m:t>𝑡</m:t>
                                    </m:r>
                                  </m:sub>
                                </m:sSub>
                                <m:r>
                                  <a:rPr lang="en-US" sz="1200" b="0" i="1" smtClean="0">
                                    <a:latin typeface="Cambria Math" panose="02040503050406030204" pitchFamily="18" charset="0"/>
                                  </a:rPr>
                                  <m:t>+</m:t>
                                </m:r>
                                <m:r>
                                  <a:rPr lang="en-US" sz="1200" b="0" i="1" smtClean="0">
                                    <a:latin typeface="Cambria Math" panose="02040503050406030204" pitchFamily="18" charset="0"/>
                                  </a:rPr>
                                  <m:t>𝛾</m:t>
                                </m:r>
                                <m:acc>
                                  <m:accPr>
                                    <m:chr m:val="̅"/>
                                    <m:ctrlPr>
                                      <a:rPr lang="en-US" sz="1200" i="1">
                                        <a:latin typeface="Cambria Math" panose="02040503050406030204" pitchFamily="18" charset="0"/>
                                      </a:rPr>
                                    </m:ctrlPr>
                                  </m:accPr>
                                  <m:e>
                                    <m:r>
                                      <a:rPr lang="en-US" sz="1200" i="1">
                                        <a:latin typeface="Cambria Math" panose="02040503050406030204" pitchFamily="18" charset="0"/>
                                      </a:rPr>
                                      <m:t>𝑄</m:t>
                                    </m:r>
                                  </m:e>
                                </m:acc>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b="1" i="0">
                                            <a:latin typeface="Cambria Math" panose="02040503050406030204" pitchFamily="18" charset="0"/>
                                          </a:rPr>
                                          <m:t>𝐬</m:t>
                                        </m:r>
                                      </m:e>
                                      <m:sub>
                                        <m:r>
                                          <a:rPr lang="en-US" sz="1200" i="1">
                                            <a:latin typeface="Cambria Math" panose="02040503050406030204" pitchFamily="18" charset="0"/>
                                          </a:rPr>
                                          <m:t>𝑡</m:t>
                                        </m:r>
                                        <m:r>
                                          <a:rPr lang="en-US" sz="1200" i="1">
                                            <a:latin typeface="Cambria Math" panose="02040503050406030204" pitchFamily="18" charset="0"/>
                                          </a:rPr>
                                          <m:t>+1</m:t>
                                        </m:r>
                                      </m:sub>
                                    </m:sSub>
                                    <m:r>
                                      <a:rPr lang="en-US" sz="1200" i="1">
                                        <a:latin typeface="Cambria Math" panose="02040503050406030204" pitchFamily="18" charset="0"/>
                                      </a:rPr>
                                      <m:t>,</m:t>
                                    </m:r>
                                    <m:sSub>
                                      <m:sSubPr>
                                        <m:ctrlPr>
                                          <a:rPr lang="en-US" sz="1200" i="1">
                                            <a:latin typeface="Cambria Math" panose="02040503050406030204" pitchFamily="18" charset="0"/>
                                          </a:rPr>
                                        </m:ctrlPr>
                                      </m:sSubPr>
                                      <m:e>
                                        <m:acc>
                                          <m:accPr>
                                            <m:chr m:val="̅"/>
                                            <m:ctrlPr>
                                              <a:rPr lang="en-US" sz="1200" i="1">
                                                <a:latin typeface="Cambria Math" panose="02040503050406030204" pitchFamily="18" charset="0"/>
                                              </a:rPr>
                                            </m:ctrlPr>
                                          </m:accPr>
                                          <m:e>
                                            <m:r>
                                              <a:rPr lang="en-US" sz="1200" b="1" i="0">
                                                <a:latin typeface="Cambria Math" panose="02040503050406030204" pitchFamily="18" charset="0"/>
                                              </a:rPr>
                                              <m:t>𝐚</m:t>
                                            </m:r>
                                          </m:e>
                                        </m:acc>
                                      </m:e>
                                      <m:sub>
                                        <m:r>
                                          <a:rPr lang="en-US" sz="1200" i="1">
                                            <a:latin typeface="Cambria Math" panose="02040503050406030204" pitchFamily="18" charset="0"/>
                                          </a:rPr>
                                          <m:t>𝑡</m:t>
                                        </m:r>
                                        <m:r>
                                          <a:rPr lang="en-US" sz="1200" i="1">
                                            <a:latin typeface="Cambria Math" panose="02040503050406030204" pitchFamily="18" charset="0"/>
                                          </a:rPr>
                                          <m:t>+1</m:t>
                                        </m:r>
                                      </m:sub>
                                    </m:sSub>
                                  </m:e>
                                </m:d>
                              </m:e>
                            </m:d>
                          </m:e>
                        </m:d>
                      </m:e>
                      <m:sup>
                        <m:r>
                          <a:rPr lang="en-US" sz="1200" b="0" i="1" smtClean="0">
                            <a:solidFill>
                              <a:schemeClr val="tx1"/>
                            </a:solidFill>
                            <a:latin typeface="Cambria Math" panose="02040503050406030204" pitchFamily="18" charset="0"/>
                          </a:rPr>
                          <m:t>2</m:t>
                        </m:r>
                      </m:sup>
                    </m:sSup>
                  </m:oMath>
                </a14:m>
                <a:endParaRPr lang="en-US" sz="1200" dirty="0"/>
              </a:p>
              <a:p>
                <a:r>
                  <a:rPr lang="en-US" sz="1200" dirty="0">
                    <a:solidFill>
                      <a:schemeClr val="tx1"/>
                    </a:solidFill>
                  </a:rPr>
                  <a:t>2. Update </a:t>
                </a:r>
                <a14:m>
                  <m:oMath xmlns:m="http://schemas.openxmlformats.org/officeDocument/2006/math">
                    <m:sSup>
                      <m:sSupPr>
                        <m:ctrlPr>
                          <a:rPr lang="en-US" sz="1200" b="0" i="1" smtClean="0">
                            <a:solidFill>
                              <a:schemeClr val="tx1"/>
                            </a:solidFill>
                            <a:latin typeface="Cambria Math" panose="02040503050406030204" pitchFamily="18" charset="0"/>
                          </a:rPr>
                        </m:ctrlPr>
                      </m:sSupPr>
                      <m:e>
                        <m:r>
                          <a:rPr lang="en-US" sz="1200" b="0" i="1" smtClean="0">
                            <a:solidFill>
                              <a:schemeClr val="tx1"/>
                            </a:solidFill>
                            <a:latin typeface="Cambria Math" panose="02040503050406030204" pitchFamily="18" charset="0"/>
                          </a:rPr>
                          <m:t>𝜃</m:t>
                        </m:r>
                      </m:e>
                      <m:sup>
                        <m:r>
                          <a:rPr lang="en-US" sz="1200" b="0" i="1" smtClean="0">
                            <a:solidFill>
                              <a:schemeClr val="tx1"/>
                            </a:solidFill>
                            <a:latin typeface="Cambria Math" panose="02040503050406030204" pitchFamily="18" charset="0"/>
                          </a:rPr>
                          <m:t>𝜇</m:t>
                        </m:r>
                      </m:sup>
                    </m:sSup>
                  </m:oMath>
                </a14:m>
                <a:r>
                  <a:rPr lang="en-US" sz="1200" dirty="0">
                    <a:solidFill>
                      <a:schemeClr val="tx1"/>
                    </a:solidFill>
                  </a:rPr>
                  <a:t> to maximize </a:t>
                </a:r>
                <a14:m>
                  <m:oMath xmlns:m="http://schemas.openxmlformats.org/officeDocument/2006/math">
                    <m:r>
                      <a:rPr lang="en-US" sz="1200" i="1">
                        <a:solidFill>
                          <a:schemeClr val="tx1"/>
                        </a:solidFill>
                        <a:latin typeface="Cambria Math" panose="02040503050406030204" pitchFamily="18" charset="0"/>
                      </a:rPr>
                      <m:t>𝑄</m:t>
                    </m:r>
                    <m:d>
                      <m:dPr>
                        <m:ctrlPr>
                          <a:rPr lang="en-US" sz="1200" i="1">
                            <a:solidFill>
                              <a:schemeClr val="tx1"/>
                            </a:solidFill>
                            <a:latin typeface="Cambria Math" panose="02040503050406030204" pitchFamily="18" charset="0"/>
                          </a:rPr>
                        </m:ctrlPr>
                      </m:dPr>
                      <m:e>
                        <m:sSub>
                          <m:sSubPr>
                            <m:ctrlPr>
                              <a:rPr lang="en-US" sz="1200" i="1">
                                <a:solidFill>
                                  <a:schemeClr val="tx1"/>
                                </a:solidFill>
                                <a:latin typeface="Cambria Math" panose="02040503050406030204" pitchFamily="18" charset="0"/>
                              </a:rPr>
                            </m:ctrlPr>
                          </m:sSubPr>
                          <m:e>
                            <m:r>
                              <a:rPr lang="en-US" sz="1200" b="1">
                                <a:solidFill>
                                  <a:schemeClr val="tx1"/>
                                </a:solidFill>
                                <a:latin typeface="Cambria Math" panose="02040503050406030204" pitchFamily="18" charset="0"/>
                              </a:rPr>
                              <m:t>𝐬</m:t>
                            </m:r>
                          </m:e>
                          <m:sub>
                            <m:r>
                              <a:rPr lang="en-US" sz="1200" i="1">
                                <a:solidFill>
                                  <a:schemeClr val="tx1"/>
                                </a:solidFill>
                                <a:latin typeface="Cambria Math" panose="02040503050406030204" pitchFamily="18" charset="0"/>
                              </a:rPr>
                              <m:t>𝑡</m:t>
                            </m:r>
                          </m:sub>
                        </m:sSub>
                        <m:r>
                          <a:rPr lang="en-US" sz="1200" i="1">
                            <a:solidFill>
                              <a:schemeClr val="tx1"/>
                            </a:solidFill>
                            <a:latin typeface="Cambria Math" panose="02040503050406030204" pitchFamily="18" charset="0"/>
                          </a:rPr>
                          <m:t>,</m:t>
                        </m:r>
                        <m:sSub>
                          <m:sSubPr>
                            <m:ctrlPr>
                              <a:rPr lang="en-US" sz="1200" i="1">
                                <a:solidFill>
                                  <a:schemeClr val="tx1"/>
                                </a:solidFill>
                                <a:latin typeface="Cambria Math" panose="02040503050406030204" pitchFamily="18" charset="0"/>
                              </a:rPr>
                            </m:ctrlPr>
                          </m:sSubPr>
                          <m:e>
                            <m:r>
                              <a:rPr lang="en-US" sz="1200" b="1">
                                <a:solidFill>
                                  <a:schemeClr val="tx1"/>
                                </a:solidFill>
                                <a:latin typeface="Cambria Math" panose="02040503050406030204" pitchFamily="18" charset="0"/>
                              </a:rPr>
                              <m:t>𝐚</m:t>
                            </m:r>
                          </m:e>
                          <m:sub>
                            <m:r>
                              <a:rPr lang="en-US" sz="1200" i="1">
                                <a:solidFill>
                                  <a:schemeClr val="tx1"/>
                                </a:solidFill>
                                <a:latin typeface="Cambria Math" panose="02040503050406030204" pitchFamily="18" charset="0"/>
                              </a:rPr>
                              <m:t>𝑡</m:t>
                            </m:r>
                          </m:sub>
                        </m:sSub>
                      </m:e>
                    </m:d>
                  </m:oMath>
                </a14:m>
                <a:endParaRPr lang="en-US" sz="1200" dirty="0"/>
              </a:p>
            </p:txBody>
          </p:sp>
        </mc:Choice>
        <mc:Fallback xmlns="">
          <p:sp>
            <p:nvSpPr>
              <p:cNvPr id="90" name="TextBox 89">
                <a:extLst>
                  <a:ext uri="{FF2B5EF4-FFF2-40B4-BE49-F238E27FC236}">
                    <a16:creationId xmlns:a16="http://schemas.microsoft.com/office/drawing/2014/main" id="{249B3861-88A3-7F9E-0C9D-4225407E96BE}"/>
                  </a:ext>
                </a:extLst>
              </p:cNvPr>
              <p:cNvSpPr txBox="1">
                <a:spLocks noRot="1" noChangeAspect="1" noMove="1" noResize="1" noEditPoints="1" noAdjustHandles="1" noChangeArrowheads="1" noChangeShapeType="1" noTextEdit="1"/>
              </p:cNvSpPr>
              <p:nvPr/>
            </p:nvSpPr>
            <p:spPr>
              <a:xfrm>
                <a:off x="8604221" y="3651760"/>
                <a:ext cx="3455973" cy="707245"/>
              </a:xfrm>
              <a:prstGeom prst="rect">
                <a:avLst/>
              </a:prstGeom>
              <a:blipFill>
                <a:blip r:embed="rId43"/>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A1DBCB75-E5B6-477C-D41A-6B4EBC998D0D}"/>
                  </a:ext>
                </a:extLst>
              </p:cNvPr>
              <p:cNvSpPr txBox="1"/>
              <p:nvPr/>
            </p:nvSpPr>
            <p:spPr>
              <a:xfrm>
                <a:off x="8604349" y="4382958"/>
                <a:ext cx="3396470" cy="310470"/>
              </a:xfrm>
              <a:prstGeom prst="rect">
                <a:avLst/>
              </a:prstGeom>
              <a:noFill/>
            </p:spPr>
            <p:txBody>
              <a:bodyPr wrap="square">
                <a:spAutoFit/>
              </a:bodyPr>
              <a:lstStyle/>
              <a:p>
                <a:r>
                  <a:rPr lang="en-US" sz="1200" dirty="0">
                    <a:solidFill>
                      <a:schemeClr val="tx1"/>
                    </a:solidFill>
                  </a:rPr>
                  <a:t>3. Update </a:t>
                </a:r>
                <a14:m>
                  <m:oMath xmlns:m="http://schemas.openxmlformats.org/officeDocument/2006/math">
                    <m:d>
                      <m:dPr>
                        <m:ctrlPr>
                          <a:rPr lang="en-US" sz="1200" b="0" i="1" smtClean="0">
                            <a:solidFill>
                              <a:schemeClr val="tx1"/>
                            </a:solidFill>
                            <a:latin typeface="Cambria Math" panose="02040503050406030204" pitchFamily="18" charset="0"/>
                          </a:rPr>
                        </m:ctrlPr>
                      </m:dPr>
                      <m:e>
                        <m:sSup>
                          <m:sSupPr>
                            <m:ctrlPr>
                              <a:rPr lang="en-US" sz="1200" i="1">
                                <a:solidFill>
                                  <a:schemeClr val="tx1"/>
                                </a:solidFill>
                                <a:latin typeface="Cambria Math" panose="02040503050406030204" pitchFamily="18" charset="0"/>
                              </a:rPr>
                            </m:ctrlPr>
                          </m:sSupPr>
                          <m:e>
                            <m:r>
                              <a:rPr lang="en-US" sz="1200" i="1">
                                <a:solidFill>
                                  <a:schemeClr val="tx1"/>
                                </a:solidFill>
                                <a:latin typeface="Cambria Math" panose="02040503050406030204" pitchFamily="18" charset="0"/>
                              </a:rPr>
                              <m:t>𝜃</m:t>
                            </m:r>
                          </m:e>
                          <m:sup>
                            <m:acc>
                              <m:accPr>
                                <m:chr m:val="̅"/>
                                <m:ctrlPr>
                                  <a:rPr lang="en-US" sz="1200" i="1" dirty="0">
                                    <a:solidFill>
                                      <a:schemeClr val="tx1"/>
                                    </a:solidFill>
                                    <a:latin typeface="Cambria Math" panose="02040503050406030204" pitchFamily="18" charset="0"/>
                                  </a:rPr>
                                </m:ctrlPr>
                              </m:accPr>
                              <m:e>
                                <m:r>
                                  <a:rPr lang="en-US" sz="1200" i="1">
                                    <a:solidFill>
                                      <a:schemeClr val="tx1"/>
                                    </a:solidFill>
                                    <a:latin typeface="Cambria Math" panose="02040503050406030204" pitchFamily="18" charset="0"/>
                                  </a:rPr>
                                  <m:t>𝜇</m:t>
                                </m:r>
                              </m:e>
                            </m:acc>
                          </m:sup>
                        </m:sSup>
                        <m:r>
                          <a:rPr lang="en-US" sz="1200" b="0" i="1" smtClean="0">
                            <a:solidFill>
                              <a:schemeClr val="tx1"/>
                            </a:solidFill>
                            <a:latin typeface="Cambria Math" panose="02040503050406030204" pitchFamily="18" charset="0"/>
                          </a:rPr>
                          <m:t>,</m:t>
                        </m:r>
                        <m:sSup>
                          <m:sSupPr>
                            <m:ctrlPr>
                              <a:rPr lang="en-US" sz="1200" i="1">
                                <a:solidFill>
                                  <a:schemeClr val="tx1"/>
                                </a:solidFill>
                                <a:latin typeface="Cambria Math" panose="02040503050406030204" pitchFamily="18" charset="0"/>
                              </a:rPr>
                            </m:ctrlPr>
                          </m:sSupPr>
                          <m:e>
                            <m:r>
                              <a:rPr lang="en-US" sz="1200" i="1">
                                <a:solidFill>
                                  <a:schemeClr val="tx1"/>
                                </a:solidFill>
                                <a:latin typeface="Cambria Math" panose="02040503050406030204" pitchFamily="18" charset="0"/>
                              </a:rPr>
                              <m:t>𝜃</m:t>
                            </m:r>
                          </m:e>
                          <m:sup>
                            <m:acc>
                              <m:accPr>
                                <m:chr m:val="̅"/>
                                <m:ctrlPr>
                                  <a:rPr lang="en-US" sz="1200" i="1" dirty="0">
                                    <a:solidFill>
                                      <a:schemeClr val="tx1"/>
                                    </a:solidFill>
                                    <a:latin typeface="Cambria Math" panose="02040503050406030204" pitchFamily="18" charset="0"/>
                                  </a:rPr>
                                </m:ctrlPr>
                              </m:accPr>
                              <m:e>
                                <m:r>
                                  <a:rPr lang="en-US" sz="1200" i="1" dirty="0">
                                    <a:solidFill>
                                      <a:schemeClr val="tx1"/>
                                    </a:solidFill>
                                    <a:latin typeface="Cambria Math" panose="02040503050406030204" pitchFamily="18" charset="0"/>
                                  </a:rPr>
                                  <m:t>𝑄</m:t>
                                </m:r>
                              </m:e>
                            </m:acc>
                          </m:sup>
                        </m:sSup>
                      </m:e>
                    </m:d>
                    <m:r>
                      <a:rPr lang="en-US" sz="1200" b="0" i="1" smtClean="0">
                        <a:solidFill>
                          <a:schemeClr val="tx1"/>
                        </a:solidFill>
                        <a:latin typeface="Cambria Math" panose="02040503050406030204" pitchFamily="18" charset="0"/>
                      </a:rPr>
                      <m:t>←</m:t>
                    </m:r>
                    <m:d>
                      <m:dPr>
                        <m:ctrlPr>
                          <a:rPr lang="en-US" sz="1200" b="0" i="1" smtClean="0">
                            <a:solidFill>
                              <a:schemeClr val="tx1"/>
                            </a:solidFill>
                            <a:latin typeface="Cambria Math" panose="02040503050406030204" pitchFamily="18" charset="0"/>
                          </a:rPr>
                        </m:ctrlPr>
                      </m:dPr>
                      <m:e>
                        <m:r>
                          <a:rPr lang="en-US" sz="1200" b="0" i="1" smtClean="0">
                            <a:solidFill>
                              <a:schemeClr val="tx1"/>
                            </a:solidFill>
                            <a:latin typeface="Cambria Math" panose="02040503050406030204" pitchFamily="18" charset="0"/>
                          </a:rPr>
                          <m:t>1−</m:t>
                        </m:r>
                        <m:r>
                          <a:rPr lang="en-US" sz="1200" b="0" i="1" smtClean="0">
                            <a:solidFill>
                              <a:schemeClr val="tx1"/>
                            </a:solidFill>
                            <a:latin typeface="Cambria Math" panose="02040503050406030204" pitchFamily="18" charset="0"/>
                          </a:rPr>
                          <m:t>𝜏</m:t>
                        </m:r>
                      </m:e>
                    </m:d>
                    <m:d>
                      <m:dPr>
                        <m:ctrlPr>
                          <a:rPr lang="en-US" sz="1200" i="1">
                            <a:solidFill>
                              <a:schemeClr val="tx1"/>
                            </a:solidFill>
                            <a:latin typeface="Cambria Math" panose="02040503050406030204" pitchFamily="18" charset="0"/>
                          </a:rPr>
                        </m:ctrlPr>
                      </m:dPr>
                      <m:e>
                        <m:sSup>
                          <m:sSupPr>
                            <m:ctrlPr>
                              <a:rPr lang="en-US" sz="1200" i="1">
                                <a:solidFill>
                                  <a:schemeClr val="tx1"/>
                                </a:solidFill>
                                <a:latin typeface="Cambria Math" panose="02040503050406030204" pitchFamily="18" charset="0"/>
                              </a:rPr>
                            </m:ctrlPr>
                          </m:sSupPr>
                          <m:e>
                            <m:r>
                              <a:rPr lang="en-US" sz="1200" i="1">
                                <a:solidFill>
                                  <a:schemeClr val="tx1"/>
                                </a:solidFill>
                                <a:latin typeface="Cambria Math" panose="02040503050406030204" pitchFamily="18" charset="0"/>
                              </a:rPr>
                              <m:t>𝜃</m:t>
                            </m:r>
                          </m:e>
                          <m:sup>
                            <m:acc>
                              <m:accPr>
                                <m:chr m:val="̅"/>
                                <m:ctrlPr>
                                  <a:rPr lang="en-US" sz="1200" i="1" dirty="0">
                                    <a:solidFill>
                                      <a:schemeClr val="tx1"/>
                                    </a:solidFill>
                                    <a:latin typeface="Cambria Math" panose="02040503050406030204" pitchFamily="18" charset="0"/>
                                  </a:rPr>
                                </m:ctrlPr>
                              </m:accPr>
                              <m:e>
                                <m:r>
                                  <a:rPr lang="en-US" sz="1200" i="1">
                                    <a:solidFill>
                                      <a:schemeClr val="tx1"/>
                                    </a:solidFill>
                                    <a:latin typeface="Cambria Math" panose="02040503050406030204" pitchFamily="18" charset="0"/>
                                  </a:rPr>
                                  <m:t>𝜇</m:t>
                                </m:r>
                              </m:e>
                            </m:acc>
                          </m:sup>
                        </m:sSup>
                        <m:r>
                          <a:rPr lang="en-US" sz="1200" i="1">
                            <a:solidFill>
                              <a:schemeClr val="tx1"/>
                            </a:solidFill>
                            <a:latin typeface="Cambria Math" panose="02040503050406030204" pitchFamily="18" charset="0"/>
                          </a:rPr>
                          <m:t>,</m:t>
                        </m:r>
                        <m:sSup>
                          <m:sSupPr>
                            <m:ctrlPr>
                              <a:rPr lang="en-US" sz="1200" i="1">
                                <a:solidFill>
                                  <a:schemeClr val="tx1"/>
                                </a:solidFill>
                                <a:latin typeface="Cambria Math" panose="02040503050406030204" pitchFamily="18" charset="0"/>
                              </a:rPr>
                            </m:ctrlPr>
                          </m:sSupPr>
                          <m:e>
                            <m:r>
                              <a:rPr lang="en-US" sz="1200" i="1">
                                <a:solidFill>
                                  <a:schemeClr val="tx1"/>
                                </a:solidFill>
                                <a:latin typeface="Cambria Math" panose="02040503050406030204" pitchFamily="18" charset="0"/>
                              </a:rPr>
                              <m:t>𝜃</m:t>
                            </m:r>
                          </m:e>
                          <m:sup>
                            <m:acc>
                              <m:accPr>
                                <m:chr m:val="̅"/>
                                <m:ctrlPr>
                                  <a:rPr lang="en-US" sz="1200" i="1" dirty="0">
                                    <a:solidFill>
                                      <a:schemeClr val="tx1"/>
                                    </a:solidFill>
                                    <a:latin typeface="Cambria Math" panose="02040503050406030204" pitchFamily="18" charset="0"/>
                                  </a:rPr>
                                </m:ctrlPr>
                              </m:accPr>
                              <m:e>
                                <m:r>
                                  <a:rPr lang="en-US" sz="1200" i="1" dirty="0">
                                    <a:solidFill>
                                      <a:schemeClr val="tx1"/>
                                    </a:solidFill>
                                    <a:latin typeface="Cambria Math" panose="02040503050406030204" pitchFamily="18" charset="0"/>
                                  </a:rPr>
                                  <m:t>𝑄</m:t>
                                </m:r>
                              </m:e>
                            </m:acc>
                          </m:sup>
                        </m:sSup>
                      </m:e>
                    </m:d>
                    <m:r>
                      <a:rPr lang="en-US" sz="1200" b="0" i="1" dirty="0" smtClean="0">
                        <a:solidFill>
                          <a:schemeClr val="tx1"/>
                        </a:solidFill>
                        <a:latin typeface="Cambria Math" panose="02040503050406030204" pitchFamily="18" charset="0"/>
                      </a:rPr>
                      <m:t>+</m:t>
                    </m:r>
                    <m:r>
                      <a:rPr lang="en-US" sz="1200" b="0" i="1" dirty="0" smtClean="0">
                        <a:solidFill>
                          <a:schemeClr val="tx1"/>
                        </a:solidFill>
                        <a:latin typeface="Cambria Math" panose="02040503050406030204" pitchFamily="18" charset="0"/>
                      </a:rPr>
                      <m:t>𝜏</m:t>
                    </m:r>
                    <m:d>
                      <m:dPr>
                        <m:ctrlPr>
                          <a:rPr lang="en-US" sz="1200" b="0" i="1" dirty="0" smtClean="0">
                            <a:solidFill>
                              <a:schemeClr val="tx1"/>
                            </a:solidFill>
                            <a:latin typeface="Cambria Math" panose="02040503050406030204" pitchFamily="18" charset="0"/>
                          </a:rPr>
                        </m:ctrlPr>
                      </m:dPr>
                      <m:e>
                        <m:sSup>
                          <m:sSupPr>
                            <m:ctrlPr>
                              <a:rPr lang="en-US" sz="1200" i="1">
                                <a:solidFill>
                                  <a:schemeClr val="tx1"/>
                                </a:solidFill>
                                <a:latin typeface="Cambria Math" panose="02040503050406030204" pitchFamily="18" charset="0"/>
                              </a:rPr>
                            </m:ctrlPr>
                          </m:sSupPr>
                          <m:e>
                            <m:r>
                              <a:rPr lang="en-US" sz="1200" i="1">
                                <a:solidFill>
                                  <a:schemeClr val="tx1"/>
                                </a:solidFill>
                                <a:latin typeface="Cambria Math" panose="02040503050406030204" pitchFamily="18" charset="0"/>
                              </a:rPr>
                              <m:t>𝜃</m:t>
                            </m:r>
                          </m:e>
                          <m:sup>
                            <m:r>
                              <a:rPr lang="en-US" sz="1200" i="1">
                                <a:solidFill>
                                  <a:schemeClr val="tx1"/>
                                </a:solidFill>
                                <a:latin typeface="Cambria Math" panose="02040503050406030204" pitchFamily="18" charset="0"/>
                              </a:rPr>
                              <m:t>𝜇</m:t>
                            </m:r>
                          </m:sup>
                        </m:sSup>
                        <m:r>
                          <a:rPr lang="en-US" sz="1200" b="0" i="1" dirty="0" smtClean="0">
                            <a:solidFill>
                              <a:schemeClr val="tx1"/>
                            </a:solidFill>
                            <a:latin typeface="Cambria Math" panose="02040503050406030204" pitchFamily="18" charset="0"/>
                          </a:rPr>
                          <m:t>,</m:t>
                        </m:r>
                        <m:sSup>
                          <m:sSupPr>
                            <m:ctrlPr>
                              <a:rPr lang="en-US" sz="1200" i="1">
                                <a:solidFill>
                                  <a:schemeClr val="tx1"/>
                                </a:solidFill>
                                <a:latin typeface="Cambria Math" panose="02040503050406030204" pitchFamily="18" charset="0"/>
                              </a:rPr>
                            </m:ctrlPr>
                          </m:sSupPr>
                          <m:e>
                            <m:r>
                              <a:rPr lang="en-US" sz="1200" i="1">
                                <a:solidFill>
                                  <a:schemeClr val="tx1"/>
                                </a:solidFill>
                                <a:latin typeface="Cambria Math" panose="02040503050406030204" pitchFamily="18" charset="0"/>
                              </a:rPr>
                              <m:t>𝜃</m:t>
                            </m:r>
                          </m:e>
                          <m:sup>
                            <m:r>
                              <a:rPr lang="en-US" sz="1200" i="1">
                                <a:solidFill>
                                  <a:schemeClr val="tx1"/>
                                </a:solidFill>
                                <a:latin typeface="Cambria Math" panose="02040503050406030204" pitchFamily="18" charset="0"/>
                              </a:rPr>
                              <m:t>𝑄</m:t>
                            </m:r>
                          </m:sup>
                        </m:sSup>
                      </m:e>
                    </m:d>
                  </m:oMath>
                </a14:m>
                <a:endParaRPr lang="en-US" sz="1200" dirty="0"/>
              </a:p>
            </p:txBody>
          </p:sp>
        </mc:Choice>
        <mc:Fallback xmlns="">
          <p:sp>
            <p:nvSpPr>
              <p:cNvPr id="95" name="TextBox 94">
                <a:extLst>
                  <a:ext uri="{FF2B5EF4-FFF2-40B4-BE49-F238E27FC236}">
                    <a16:creationId xmlns:a16="http://schemas.microsoft.com/office/drawing/2014/main" id="{A1DBCB75-E5B6-477C-D41A-6B4EBC998D0D}"/>
                  </a:ext>
                </a:extLst>
              </p:cNvPr>
              <p:cNvSpPr txBox="1">
                <a:spLocks noRot="1" noChangeAspect="1" noMove="1" noResize="1" noEditPoints="1" noAdjustHandles="1" noChangeArrowheads="1" noChangeShapeType="1" noTextEdit="1"/>
              </p:cNvSpPr>
              <p:nvPr/>
            </p:nvSpPr>
            <p:spPr>
              <a:xfrm>
                <a:off x="8604349" y="4382958"/>
                <a:ext cx="3396470" cy="310470"/>
              </a:xfrm>
              <a:prstGeom prst="rect">
                <a:avLst/>
              </a:prstGeom>
              <a:blipFill>
                <a:blip r:embed="rId44"/>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3D50E072-BCC3-55F1-AD60-5C22C12D00CF}"/>
                  </a:ext>
                </a:extLst>
              </p:cNvPr>
              <p:cNvSpPr txBox="1"/>
              <p:nvPr/>
            </p:nvSpPr>
            <p:spPr>
              <a:xfrm>
                <a:off x="406127" y="1619942"/>
                <a:ext cx="5023026" cy="646331"/>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sSub>
                        <m:sSubPr>
                          <m:ctrlPr>
                            <a:rPr lang="en-US" sz="1800" b="0" i="1" smtClean="0">
                              <a:latin typeface="Cambria Math" panose="02040503050406030204" pitchFamily="18" charset="0"/>
                              <a:ea typeface="Cambria Math" panose="02040503050406030204" pitchFamily="18" charset="0"/>
                            </a:rPr>
                          </m:ctrlPr>
                        </m:sSubPr>
                        <m:e>
                          <m:r>
                            <a:rPr lang="en-US" sz="1800" b="1" i="0" smtClean="0">
                              <a:latin typeface="Cambria Math" panose="02040503050406030204" pitchFamily="18" charset="0"/>
                              <a:ea typeface="Cambria Math" panose="02040503050406030204" pitchFamily="18" charset="0"/>
                            </a:rPr>
                            <m:t>𝐚</m:t>
                          </m:r>
                        </m:e>
                        <m:sub>
                          <m:r>
                            <a:rPr lang="en-US" sz="1800" b="0" i="1" smtClean="0">
                              <a:latin typeface="Cambria Math" panose="02040503050406030204" pitchFamily="18" charset="0"/>
                              <a:ea typeface="Cambria Math" panose="02040503050406030204" pitchFamily="18" charset="0"/>
                            </a:rPr>
                            <m:t>𝑡</m:t>
                          </m:r>
                        </m:sub>
                      </m:sSub>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𝑓</m:t>
                      </m:r>
                      <m:d>
                        <m:dPr>
                          <m:ctrlPr>
                            <a:rPr lang="en-US" sz="1800"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dirty="0">
                                      <a:latin typeface="Cambria Math" panose="02040503050406030204" pitchFamily="18" charset="0"/>
                                    </a:rPr>
                                  </m:ctrlPr>
                                </m:accPr>
                                <m:e>
                                  <m:r>
                                    <a:rPr lang="en-US" b="1" dirty="0">
                                      <a:latin typeface="Cambria Math" panose="02040503050406030204" pitchFamily="18" charset="0"/>
                                    </a:rPr>
                                    <m:t>𝐚</m:t>
                                  </m:r>
                                </m:e>
                              </m:acc>
                            </m:e>
                            <m:sub>
                              <m:r>
                                <a:rPr lang="en-US" i="1">
                                  <a:latin typeface="Cambria Math" panose="02040503050406030204" pitchFamily="18" charset="0"/>
                                </a:rPr>
                                <m:t>𝑡</m:t>
                              </m:r>
                            </m:sub>
                          </m:sSub>
                        </m:e>
                      </m:d>
                    </m:oMath>
                  </m:oMathPara>
                </a14:m>
                <a:br>
                  <a:rPr lang="en-US" sz="1800" b="0" dirty="0">
                    <a:ea typeface="Cambria Math" panose="02040503050406030204" pitchFamily="18" charset="0"/>
                  </a:rPr>
                </a:br>
                <a:r>
                  <a:rPr lang="en-US" sz="1800" b="0" dirty="0">
                    <a:ea typeface="Cambria Math" panose="02040503050406030204" pitchFamily="18" charset="0"/>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r>
                      <m:rPr>
                        <m:sty m:val="p"/>
                      </m:rPr>
                      <a:rPr lang="en-US" i="0">
                        <a:latin typeface="Cambria Math" panose="02040503050406030204" pitchFamily="18" charset="0"/>
                        <a:ea typeface="Cambria Math" panose="02040503050406030204" pitchFamily="18" charset="0"/>
                      </a:rPr>
                      <m:t>vec</m:t>
                    </m:r>
                    <m:d>
                      <m:dPr>
                        <m:ctrlPr>
                          <a:rPr lang="en-US" i="1">
                            <a:latin typeface="Cambria Math" panose="02040503050406030204" pitchFamily="18" charset="0"/>
                            <a:ea typeface="Cambria Math" panose="02040503050406030204" pitchFamily="18" charset="0"/>
                          </a:rPr>
                        </m:ctrlPr>
                      </m:dPr>
                      <m:e>
                        <m:d>
                          <m:dPr>
                            <m:begChr m:val="["/>
                            <m:endChr m:val="]"/>
                            <m:ctrlPr>
                              <a:rPr lang="en-US" i="1">
                                <a:latin typeface="Cambria Math" panose="02040503050406030204" pitchFamily="18" charset="0"/>
                                <a:ea typeface="Cambria Math" panose="02040503050406030204" pitchFamily="18" charset="0"/>
                              </a:rPr>
                            </m:ctrlPr>
                          </m:dPr>
                          <m:e>
                            <m:r>
                              <m:rPr>
                                <m:sty m:val="p"/>
                              </m:rPr>
                              <a:rPr lang="en-US">
                                <a:solidFill>
                                  <a:srgbClr val="0000FF"/>
                                </a:solidFill>
                                <a:latin typeface="Cambria Math" panose="02040503050406030204" pitchFamily="18" charset="0"/>
                                <a:ea typeface="Cambria Math" panose="02040503050406030204" pitchFamily="18" charset="0"/>
                              </a:rPr>
                              <m:t>normalize</m:t>
                            </m:r>
                            <m:d>
                              <m:dPr>
                                <m:ctrlPr>
                                  <a:rPr lang="en-US" i="1">
                                    <a:solidFill>
                                      <a:srgbClr val="0000FF"/>
                                    </a:solidFill>
                                    <a:latin typeface="Cambria Math" panose="02040503050406030204" pitchFamily="18" charset="0"/>
                                    <a:ea typeface="Cambria Math" panose="02040503050406030204" pitchFamily="18" charset="0"/>
                                  </a:rPr>
                                </m:ctrlPr>
                              </m:dPr>
                              <m:e>
                                <m:sSub>
                                  <m:sSubPr>
                                    <m:ctrlPr>
                                      <a:rPr lang="en-US" i="1">
                                        <a:solidFill>
                                          <a:srgbClr val="0000FF"/>
                                        </a:solidFill>
                                        <a:latin typeface="Cambria Math" panose="02040503050406030204" pitchFamily="18" charset="0"/>
                                      </a:rPr>
                                    </m:ctrlPr>
                                  </m:sSubPr>
                                  <m:e>
                                    <m:acc>
                                      <m:accPr>
                                        <m:chr m:val="̃"/>
                                        <m:ctrlPr>
                                          <a:rPr lang="en-US" b="1" i="1">
                                            <a:solidFill>
                                              <a:srgbClr val="0000FF"/>
                                            </a:solidFill>
                                            <a:latin typeface="Cambria Math" panose="02040503050406030204" pitchFamily="18" charset="0"/>
                                          </a:rPr>
                                        </m:ctrlPr>
                                      </m:accPr>
                                      <m:e>
                                        <m:r>
                                          <a:rPr lang="en-US" b="1">
                                            <a:solidFill>
                                              <a:srgbClr val="0000FF"/>
                                            </a:solidFill>
                                            <a:latin typeface="Cambria Math" panose="02040503050406030204" pitchFamily="18" charset="0"/>
                                          </a:rPr>
                                          <m:t>𝐰</m:t>
                                        </m:r>
                                      </m:e>
                                    </m:acc>
                                  </m:e>
                                  <m:sub>
                                    <m:r>
                                      <m:rPr>
                                        <m:sty m:val="p"/>
                                      </m:rPr>
                                      <a:rPr lang="en-US">
                                        <a:solidFill>
                                          <a:srgbClr val="0000FF"/>
                                        </a:solidFill>
                                        <a:latin typeface="Cambria Math" panose="02040503050406030204" pitchFamily="18" charset="0"/>
                                      </a:rPr>
                                      <m:t>BB</m:t>
                                    </m:r>
                                  </m:sub>
                                </m:sSub>
                              </m:e>
                            </m:d>
                            <m:r>
                              <a:rPr lang="en-US" i="1">
                                <a:latin typeface="Cambria Math" panose="02040503050406030204" pitchFamily="18" charset="0"/>
                                <a:ea typeface="Cambria Math" panose="02040503050406030204" pitchFamily="18" charset="0"/>
                              </a:rPr>
                              <m:t>, </m:t>
                            </m:r>
                            <m:r>
                              <a:rPr lang="en-US" i="1" smtClean="0">
                                <a:solidFill>
                                  <a:schemeClr val="accent2"/>
                                </a:solidFill>
                                <a:latin typeface="Cambria Math" panose="02040503050406030204" pitchFamily="18" charset="0"/>
                                <a:ea typeface="Cambria Math" panose="02040503050406030204" pitchFamily="18" charset="0"/>
                              </a:rPr>
                              <m:t>𝜓</m:t>
                            </m:r>
                            <m:d>
                              <m:dPr>
                                <m:ctrlPr>
                                  <a:rPr lang="en-US" i="1">
                                    <a:solidFill>
                                      <a:schemeClr val="accent2"/>
                                    </a:solidFill>
                                    <a:latin typeface="Cambria Math" panose="02040503050406030204" pitchFamily="18" charset="0"/>
                                    <a:ea typeface="Cambria Math" panose="02040503050406030204" pitchFamily="18" charset="0"/>
                                  </a:rPr>
                                </m:ctrlPr>
                              </m:dPr>
                              <m:e>
                                <m:sSub>
                                  <m:sSubPr>
                                    <m:ctrlPr>
                                      <a:rPr lang="en-US" i="1">
                                        <a:solidFill>
                                          <a:schemeClr val="accent2"/>
                                        </a:solidFill>
                                        <a:latin typeface="Cambria Math" panose="02040503050406030204" pitchFamily="18" charset="0"/>
                                      </a:rPr>
                                    </m:ctrlPr>
                                  </m:sSubPr>
                                  <m:e>
                                    <m:acc>
                                      <m:accPr>
                                        <m:chr m:val="̃"/>
                                        <m:ctrlPr>
                                          <a:rPr lang="en-US" i="1">
                                            <a:solidFill>
                                              <a:schemeClr val="accent2"/>
                                            </a:solidFill>
                                            <a:latin typeface="Cambria Math" panose="02040503050406030204" pitchFamily="18" charset="0"/>
                                          </a:rPr>
                                        </m:ctrlPr>
                                      </m:accPr>
                                      <m:e>
                                        <m:r>
                                          <a:rPr lang="en-US" b="1">
                                            <a:solidFill>
                                              <a:schemeClr val="accent2"/>
                                            </a:solidFill>
                                            <a:latin typeface="Cambria Math" panose="02040503050406030204" pitchFamily="18" charset="0"/>
                                          </a:rPr>
                                          <m:t>𝐰</m:t>
                                        </m:r>
                                      </m:e>
                                    </m:acc>
                                  </m:e>
                                  <m:sub>
                                    <m:r>
                                      <m:rPr>
                                        <m:sty m:val="p"/>
                                      </m:rPr>
                                      <a:rPr lang="en-US">
                                        <a:solidFill>
                                          <a:schemeClr val="accent2"/>
                                        </a:solidFill>
                                        <a:latin typeface="Cambria Math" panose="02040503050406030204" pitchFamily="18" charset="0"/>
                                      </a:rPr>
                                      <m:t>RF</m:t>
                                    </m:r>
                                  </m:sub>
                                </m:sSub>
                                <m:r>
                                  <a:rPr lang="en-US" i="1">
                                    <a:solidFill>
                                      <a:schemeClr val="accent2"/>
                                    </a:solidFill>
                                    <a:latin typeface="Cambria Math" panose="02040503050406030204" pitchFamily="18" charset="0"/>
                                  </a:rPr>
                                  <m:t>,</m:t>
                                </m:r>
                                <m:r>
                                  <a:rPr lang="en-US" i="1">
                                    <a:solidFill>
                                      <a:schemeClr val="accent2"/>
                                    </a:solidFill>
                                    <a:latin typeface="Cambria Math" panose="02040503050406030204" pitchFamily="18" charset="0"/>
                                  </a:rPr>
                                  <m:t>𝛽</m:t>
                                </m:r>
                              </m:e>
                            </m:d>
                            <m:r>
                              <a:rPr lang="en-US" i="1" smtClean="0">
                                <a:solidFill>
                                  <a:schemeClr val="accent4"/>
                                </a:solidFill>
                                <a:latin typeface="Cambria Math" panose="02040503050406030204" pitchFamily="18" charset="0"/>
                                <a:ea typeface="Cambria Math" panose="02040503050406030204" pitchFamily="18" charset="0"/>
                              </a:rPr>
                              <m:t>,</m:t>
                            </m:r>
                            <m:r>
                              <a:rPr lang="en-US" i="1">
                                <a:solidFill>
                                  <a:schemeClr val="accent4"/>
                                </a:solidFill>
                                <a:latin typeface="Cambria Math" panose="02040503050406030204" pitchFamily="18" charset="0"/>
                                <a:ea typeface="Cambria Math" panose="02040503050406030204" pitchFamily="18" charset="0"/>
                              </a:rPr>
                              <m:t> </m:t>
                            </m:r>
                            <m:r>
                              <a:rPr lang="en-US" i="1">
                                <a:solidFill>
                                  <a:srgbClr val="009051"/>
                                </a:solidFill>
                                <a:latin typeface="Cambria Math" panose="02040503050406030204" pitchFamily="18" charset="0"/>
                              </a:rPr>
                              <m:t>𝜎</m:t>
                            </m:r>
                            <m:d>
                              <m:dPr>
                                <m:ctrlPr>
                                  <a:rPr lang="en-US" i="1">
                                    <a:solidFill>
                                      <a:srgbClr val="009051"/>
                                    </a:solidFill>
                                    <a:latin typeface="Cambria Math" panose="02040503050406030204" pitchFamily="18" charset="0"/>
                                  </a:rPr>
                                </m:ctrlPr>
                              </m:dPr>
                              <m:e>
                                <m:acc>
                                  <m:accPr>
                                    <m:chr m:val="̃"/>
                                    <m:ctrlPr>
                                      <a:rPr lang="en-US" i="1">
                                        <a:solidFill>
                                          <a:srgbClr val="009051"/>
                                        </a:solidFill>
                                        <a:latin typeface="Cambria Math" panose="02040503050406030204" pitchFamily="18" charset="0"/>
                                        <a:ea typeface="Cambria Math" panose="02040503050406030204" pitchFamily="18" charset="0"/>
                                      </a:rPr>
                                    </m:ctrlPr>
                                  </m:accPr>
                                  <m:e>
                                    <m:r>
                                      <a:rPr lang="en-US" b="1">
                                        <a:solidFill>
                                          <a:srgbClr val="009051"/>
                                        </a:solidFill>
                                        <a:latin typeface="Cambria Math" panose="02040503050406030204" pitchFamily="18" charset="0"/>
                                        <a:ea typeface="Cambria Math" panose="02040503050406030204" pitchFamily="18" charset="0"/>
                                      </a:rPr>
                                      <m:t>𝐩</m:t>
                                    </m:r>
                                  </m:e>
                                </m:acc>
                              </m:e>
                            </m:d>
                          </m:e>
                        </m:d>
                      </m:e>
                    </m:d>
                  </m:oMath>
                </a14:m>
                <a:endParaRPr lang="en-US" dirty="0"/>
              </a:p>
            </p:txBody>
          </p:sp>
        </mc:Choice>
        <mc:Fallback xmlns="">
          <p:sp>
            <p:nvSpPr>
              <p:cNvPr id="99" name="TextBox 98">
                <a:extLst>
                  <a:ext uri="{FF2B5EF4-FFF2-40B4-BE49-F238E27FC236}">
                    <a16:creationId xmlns:a16="http://schemas.microsoft.com/office/drawing/2014/main" id="{3D50E072-BCC3-55F1-AD60-5C22C12D00CF}"/>
                  </a:ext>
                </a:extLst>
              </p:cNvPr>
              <p:cNvSpPr txBox="1">
                <a:spLocks noRot="1" noChangeAspect="1" noMove="1" noResize="1" noEditPoints="1" noAdjustHandles="1" noChangeArrowheads="1" noChangeShapeType="1" noTextEdit="1"/>
              </p:cNvSpPr>
              <p:nvPr/>
            </p:nvSpPr>
            <p:spPr>
              <a:xfrm>
                <a:off x="406127" y="1619942"/>
                <a:ext cx="5023026" cy="646331"/>
              </a:xfrm>
              <a:prstGeom prst="rect">
                <a:avLst/>
              </a:prstGeom>
              <a:blipFill>
                <a:blip r:embed="rId45"/>
                <a:stretch>
                  <a:fillRect b="-7692"/>
                </a:stretch>
              </a:blipFill>
            </p:spPr>
            <p:txBody>
              <a:bodyPr/>
              <a:lstStyle/>
              <a:p>
                <a:r>
                  <a:rPr lang="en-US">
                    <a:noFill/>
                  </a:rPr>
                  <a:t> </a:t>
                </a:r>
              </a:p>
            </p:txBody>
          </p:sp>
        </mc:Fallback>
      </mc:AlternateContent>
      <p:sp>
        <p:nvSpPr>
          <p:cNvPr id="100" name="TextBox 99">
            <a:extLst>
              <a:ext uri="{FF2B5EF4-FFF2-40B4-BE49-F238E27FC236}">
                <a16:creationId xmlns:a16="http://schemas.microsoft.com/office/drawing/2014/main" id="{4F6FFC2B-F5CD-0D12-0EFC-A7952B60771A}"/>
              </a:ext>
            </a:extLst>
          </p:cNvPr>
          <p:cNvSpPr txBox="1"/>
          <p:nvPr/>
        </p:nvSpPr>
        <p:spPr>
          <a:xfrm>
            <a:off x="836984" y="6007657"/>
            <a:ext cx="2081660" cy="307777"/>
          </a:xfrm>
          <a:prstGeom prst="rect">
            <a:avLst/>
          </a:prstGeom>
          <a:noFill/>
        </p:spPr>
        <p:txBody>
          <a:bodyPr wrap="none" rtlCol="0">
            <a:spAutoFit/>
          </a:bodyPr>
          <a:lstStyle/>
          <a:p>
            <a:r>
              <a:rPr lang="en-US" sz="1400" dirty="0">
                <a:solidFill>
                  <a:srgbClr val="0000FF"/>
                </a:solidFill>
              </a:rPr>
              <a:t>DRL Agent: Actor + Critic</a:t>
            </a:r>
          </a:p>
        </p:txBody>
      </p:sp>
    </p:spTree>
    <p:extLst>
      <p:ext uri="{BB962C8B-B14F-4D97-AF65-F5344CB8AC3E}">
        <p14:creationId xmlns:p14="http://schemas.microsoft.com/office/powerpoint/2010/main" val="292904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0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1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8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1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1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1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3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110" grpId="0"/>
      <p:bldP spid="113" grpId="0"/>
      <p:bldP spid="114" grpId="0"/>
      <p:bldP spid="115" grpId="0"/>
      <p:bldP spid="209" grpId="0" animBg="1"/>
      <p:bldP spid="210" grpId="0" animBg="1"/>
      <p:bldP spid="218" grpId="0" animBg="1"/>
      <p:bldP spid="230" grpId="0"/>
      <p:bldP spid="34" grpId="0"/>
      <p:bldP spid="35" grpId="0"/>
      <p:bldP spid="5" grpId="0"/>
      <p:bldP spid="11" grpId="0"/>
      <p:bldP spid="15" grpId="0"/>
      <p:bldP spid="16" grpId="0"/>
      <p:bldP spid="17" grpId="0"/>
      <p:bldP spid="18" grpId="0"/>
      <p:bldP spid="19" grpId="0"/>
      <p:bldP spid="20" grpId="0"/>
      <p:bldP spid="58" grpId="0"/>
      <p:bldP spid="59" grpId="0"/>
      <p:bldP spid="63" grpId="0"/>
      <p:bldP spid="64" grpId="0"/>
      <p:bldP spid="66" grpId="0"/>
      <p:bldP spid="83" grpId="0"/>
      <p:bldP spid="95" grpId="0"/>
      <p:bldP spid="9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312234" y="1094766"/>
            <a:ext cx="11597268" cy="4880793"/>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sz="2800" dirty="0">
                <a:latin typeface="Gill Sans MT" charset="0"/>
                <a:ea typeface="Gill Sans MT" charset="0"/>
                <a:cs typeface="Gill Sans MT" charset="0"/>
              </a:rPr>
              <a:t>Simulation Results</a:t>
            </a:r>
          </a:p>
        </p:txBody>
      </p:sp>
      <p:grpSp>
        <p:nvGrpSpPr>
          <p:cNvPr id="58" name="Group 57">
            <a:extLst>
              <a:ext uri="{FF2B5EF4-FFF2-40B4-BE49-F238E27FC236}">
                <a16:creationId xmlns:a16="http://schemas.microsoft.com/office/drawing/2014/main" id="{DA969547-BA62-6946-803E-B282878A43FE}"/>
              </a:ext>
            </a:extLst>
          </p:cNvPr>
          <p:cNvGrpSpPr/>
          <p:nvPr/>
        </p:nvGrpSpPr>
        <p:grpSpPr>
          <a:xfrm>
            <a:off x="312234" y="6078284"/>
            <a:ext cx="11597268" cy="391595"/>
            <a:chOff x="6838056" y="6123428"/>
            <a:chExt cx="11597268" cy="391595"/>
          </a:xfrm>
        </p:grpSpPr>
        <p:sp>
          <p:nvSpPr>
            <p:cNvPr id="35" name="Rectangle 34"/>
            <p:cNvSpPr/>
            <p:nvPr/>
          </p:nvSpPr>
          <p:spPr>
            <a:xfrm>
              <a:off x="8695423" y="6123428"/>
              <a:ext cx="9739901" cy="391595"/>
            </a:xfrm>
            <a:prstGeom prst="rect">
              <a:avLst/>
            </a:prstGeom>
            <a:solidFill>
              <a:schemeClr val="accent1">
                <a:lumMod val="20000"/>
                <a:lumOff val="80000"/>
              </a:schemeClr>
            </a:solidFill>
            <a:ln w="12700" cmpd="sng">
              <a:noFill/>
            </a:ln>
          </p:spPr>
          <p:txBody>
            <a:bodyPr wrap="square" anchor="ctr">
              <a:noAutofit/>
            </a:bodyPr>
            <a:lstStyle/>
            <a:p>
              <a:pPr algn="ctr">
                <a:lnSpc>
                  <a:spcPct val="150000"/>
                </a:lnSpc>
              </a:pPr>
              <a:r>
                <a:rPr lang="en-US" dirty="0">
                  <a:latin typeface="Gill Sans MT" panose="020B0502020104020203" pitchFamily="34" charset="0"/>
                </a:rPr>
                <a:t>32 BS antennas, 3 RF chains, 2 cells, 2 users per cell, 2 propagation path</a:t>
              </a:r>
            </a:p>
          </p:txBody>
        </p:sp>
        <p:sp>
          <p:nvSpPr>
            <p:cNvPr id="43" name="Rectangle 42"/>
            <p:cNvSpPr/>
            <p:nvPr/>
          </p:nvSpPr>
          <p:spPr>
            <a:xfrm>
              <a:off x="6838056" y="6123429"/>
              <a:ext cx="1857367" cy="391594"/>
            </a:xfrm>
            <a:prstGeom prst="rect">
              <a:avLst/>
            </a:prstGeom>
            <a:solidFill>
              <a:schemeClr val="accent1">
                <a:lumMod val="75000"/>
              </a:schemeClr>
            </a:solidFill>
            <a:ln w="12700" cmpd="sng">
              <a:noFill/>
            </a:ln>
          </p:spPr>
          <p:txBody>
            <a:bodyPr wrap="square" anchor="ctr">
              <a:noAutofit/>
            </a:bodyPr>
            <a:lstStyle/>
            <a:p>
              <a:pPr algn="ctr"/>
              <a:r>
                <a:rPr lang="en-US" dirty="0">
                  <a:solidFill>
                    <a:schemeClr val="bg1"/>
                  </a:solidFill>
                </a:rPr>
                <a:t>Settings</a:t>
              </a:r>
            </a:p>
          </p:txBody>
        </p:sp>
      </p:grpSp>
      <p:sp>
        <p:nvSpPr>
          <p:cNvPr id="26" name="Rectangle 25"/>
          <p:cNvSpPr/>
          <p:nvPr/>
        </p:nvSpPr>
        <p:spPr>
          <a:xfrm>
            <a:off x="312234" y="785404"/>
            <a:ext cx="11597268" cy="309361"/>
          </a:xfrm>
          <a:prstGeom prst="rect">
            <a:avLst/>
          </a:prstGeom>
          <a:solidFill>
            <a:schemeClr val="accent1">
              <a:lumMod val="75000"/>
            </a:schemeClr>
          </a:solidFill>
          <a:ln w="12700" cmpd="sng">
            <a:noFill/>
          </a:ln>
        </p:spPr>
        <p:txBody>
          <a:bodyPr wrap="square" anchor="ctr">
            <a:noAutofit/>
          </a:bodyPr>
          <a:lstStyle/>
          <a:p>
            <a:pPr algn="ctr"/>
            <a:r>
              <a:rPr lang="en-US" b="1" dirty="0">
                <a:solidFill>
                  <a:schemeClr val="bg1"/>
                </a:solidFill>
              </a:rPr>
              <a:t>Result for target SINR</a:t>
            </a:r>
          </a:p>
        </p:txBody>
      </p:sp>
      <p:sp>
        <p:nvSpPr>
          <p:cNvPr id="7" name="TextBox 6">
            <a:extLst>
              <a:ext uri="{FF2B5EF4-FFF2-40B4-BE49-F238E27FC236}">
                <a16:creationId xmlns:a16="http://schemas.microsoft.com/office/drawing/2014/main" id="{31F52974-6B12-BD41-8C05-C381215059A8}"/>
              </a:ext>
            </a:extLst>
          </p:cNvPr>
          <p:cNvSpPr txBox="1"/>
          <p:nvPr/>
        </p:nvSpPr>
        <p:spPr>
          <a:xfrm>
            <a:off x="5910217" y="2908429"/>
            <a:ext cx="5875383" cy="170546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2 dB target SINR for all UEs</a:t>
            </a:r>
          </a:p>
          <a:p>
            <a:pPr marL="285750" indent="-285750">
              <a:lnSpc>
                <a:spcPct val="150000"/>
              </a:lnSpc>
              <a:buFont typeface="Arial" panose="020B0604020202020204" pitchFamily="34" charset="0"/>
              <a:buChar char="•"/>
            </a:pPr>
            <a:r>
              <a:rPr lang="en-US" dirty="0"/>
              <a:t>After 700+ iterations, all UEs stably satisfy the target SINR</a:t>
            </a:r>
          </a:p>
          <a:p>
            <a:pPr marL="285750" indent="-285750">
              <a:lnSpc>
                <a:spcPct val="150000"/>
              </a:lnSpc>
              <a:buFont typeface="Arial" panose="020B0604020202020204" pitchFamily="34" charset="0"/>
              <a:buChar char="•"/>
            </a:pPr>
            <a:r>
              <a:rPr lang="en-US" dirty="0" err="1"/>
              <a:t>MindtPy</a:t>
            </a:r>
            <a:r>
              <a:rPr lang="en-US" dirty="0"/>
              <a:t> solver for mixed-integer nonlinear programs did not produce a meaningful result.</a:t>
            </a:r>
          </a:p>
        </p:txBody>
      </p:sp>
      <p:sp>
        <p:nvSpPr>
          <p:cNvPr id="8" name="Slide Number Placeholder 3">
            <a:extLst>
              <a:ext uri="{FF2B5EF4-FFF2-40B4-BE49-F238E27FC236}">
                <a16:creationId xmlns:a16="http://schemas.microsoft.com/office/drawing/2014/main" id="{8DF1173C-428A-91EC-B538-8A80DF052D76}"/>
              </a:ext>
            </a:extLst>
          </p:cNvPr>
          <p:cNvSpPr>
            <a:spLocks noGrp="1"/>
          </p:cNvSpPr>
          <p:nvPr>
            <p:ph type="sldNum" sz="quarter" idx="12"/>
          </p:nvPr>
        </p:nvSpPr>
        <p:spPr>
          <a:xfrm>
            <a:off x="9237890" y="6427560"/>
            <a:ext cx="2743200" cy="365125"/>
          </a:xfrm>
        </p:spPr>
        <p:txBody>
          <a:bodyPr/>
          <a:lstStyle/>
          <a:p>
            <a:fld id="{A35B1E83-3AB9-40D0-BD85-A7F15E15F8BD}" type="slidenum">
              <a:rPr lang="en-US" smtClean="0"/>
              <a:pPr/>
              <a:t>29</a:t>
            </a:fld>
            <a:r>
              <a:rPr lang="en-US" sz="1600" dirty="0"/>
              <a:t>/32</a:t>
            </a:r>
          </a:p>
        </p:txBody>
      </p:sp>
      <p:pic>
        <p:nvPicPr>
          <p:cNvPr id="5" name="Picture 4" descr="A picture containing text, diagram, line, screenshot&#10;&#10;Description automatically generated">
            <a:extLst>
              <a:ext uri="{FF2B5EF4-FFF2-40B4-BE49-F238E27FC236}">
                <a16:creationId xmlns:a16="http://schemas.microsoft.com/office/drawing/2014/main" id="{701B7E8F-4E31-ABB5-8A1B-3AF448E4FD4C}"/>
              </a:ext>
            </a:extLst>
          </p:cNvPr>
          <p:cNvPicPr>
            <a:picLocks noChangeAspect="1"/>
          </p:cNvPicPr>
          <p:nvPr/>
        </p:nvPicPr>
        <p:blipFill rotWithShape="1">
          <a:blip r:embed="rId3">
            <a:extLst>
              <a:ext uri="{28A0092B-C50C-407E-A947-70E740481C1C}">
                <a14:useLocalDpi xmlns:a14="http://schemas.microsoft.com/office/drawing/2010/main" val="0"/>
              </a:ext>
            </a:extLst>
          </a:blip>
          <a:srcRect l="3721" t="9548" r="7183" b="4086"/>
          <a:stretch/>
        </p:blipFill>
        <p:spPr>
          <a:xfrm>
            <a:off x="406400" y="1292496"/>
            <a:ext cx="5503817" cy="4462982"/>
          </a:xfrm>
          <a:prstGeom prst="rect">
            <a:avLst/>
          </a:prstGeom>
        </p:spPr>
      </p:pic>
      <p:cxnSp>
        <p:nvCxnSpPr>
          <p:cNvPr id="10" name="Straight Connector 9">
            <a:extLst>
              <a:ext uri="{FF2B5EF4-FFF2-40B4-BE49-F238E27FC236}">
                <a16:creationId xmlns:a16="http://schemas.microsoft.com/office/drawing/2014/main" id="{A2EB8128-1AC7-C342-78C5-E0BA96D226BC}"/>
              </a:ext>
            </a:extLst>
          </p:cNvPr>
          <p:cNvCxnSpPr>
            <a:cxnSpLocks/>
          </p:cNvCxnSpPr>
          <p:nvPr/>
        </p:nvCxnSpPr>
        <p:spPr>
          <a:xfrm>
            <a:off x="949381" y="2311212"/>
            <a:ext cx="4793107"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4E920E4-EDBF-8C91-DDC0-2AB64D2F68AF}"/>
              </a:ext>
            </a:extLst>
          </p:cNvPr>
          <p:cNvSpPr txBox="1"/>
          <p:nvPr/>
        </p:nvSpPr>
        <p:spPr>
          <a:xfrm>
            <a:off x="4625597" y="2598530"/>
            <a:ext cx="829073" cy="246221"/>
          </a:xfrm>
          <a:prstGeom prst="rect">
            <a:avLst/>
          </a:prstGeom>
          <a:noFill/>
        </p:spPr>
        <p:txBody>
          <a:bodyPr wrap="none" rtlCol="0">
            <a:spAutoFit/>
          </a:bodyPr>
          <a:lstStyle/>
          <a:p>
            <a:r>
              <a:rPr lang="en-US" sz="1000" dirty="0"/>
              <a:t>Target SINR</a:t>
            </a:r>
          </a:p>
        </p:txBody>
      </p:sp>
      <p:cxnSp>
        <p:nvCxnSpPr>
          <p:cNvPr id="23" name="Straight Arrow Connector 22">
            <a:extLst>
              <a:ext uri="{FF2B5EF4-FFF2-40B4-BE49-F238E27FC236}">
                <a16:creationId xmlns:a16="http://schemas.microsoft.com/office/drawing/2014/main" id="{6C743209-E75E-0B73-A995-C5E9CD020DDF}"/>
              </a:ext>
            </a:extLst>
          </p:cNvPr>
          <p:cNvCxnSpPr>
            <a:cxnSpLocks/>
            <a:stCxn id="21" idx="0"/>
          </p:cNvCxnSpPr>
          <p:nvPr/>
        </p:nvCxnSpPr>
        <p:spPr>
          <a:xfrm flipH="1" flipV="1">
            <a:off x="4886459" y="2311211"/>
            <a:ext cx="153675" cy="2873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0C190F6-499E-8A49-A2D7-DA47C2C7CD8A}"/>
              </a:ext>
            </a:extLst>
          </p:cNvPr>
          <p:cNvSpPr txBox="1"/>
          <p:nvPr/>
        </p:nvSpPr>
        <p:spPr>
          <a:xfrm>
            <a:off x="2953287" y="6456551"/>
            <a:ext cx="6448561" cy="276999"/>
          </a:xfrm>
          <a:prstGeom prst="rect">
            <a:avLst/>
          </a:prstGeom>
          <a:noFill/>
        </p:spPr>
        <p:txBody>
          <a:bodyPr wrap="none" rtlCol="0">
            <a:spAutoFit/>
          </a:bodyPr>
          <a:lstStyle/>
          <a:p>
            <a:pPr algn="ctr"/>
            <a:r>
              <a:rPr lang="en-US" sz="1200" dirty="0">
                <a:solidFill>
                  <a:schemeClr val="bg1"/>
                </a:solidFill>
              </a:rPr>
              <a:t>Contribution #4: Joint Hybrid Beamforming and Power Control Using Deep Reinforcement Learning</a:t>
            </a:r>
          </a:p>
        </p:txBody>
      </p:sp>
    </p:spTree>
    <p:extLst>
      <p:ext uri="{BB962C8B-B14F-4D97-AF65-F5344CB8AC3E}">
        <p14:creationId xmlns:p14="http://schemas.microsoft.com/office/powerpoint/2010/main" val="419398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15887"/>
            <a:ext cx="9174018" cy="549275"/>
          </a:xfrm>
        </p:spPr>
        <p:txBody>
          <a:bodyPr>
            <a:normAutofit/>
          </a:bodyPr>
          <a:lstStyle/>
          <a:p>
            <a:r>
              <a:rPr lang="en-US" sz="2800" dirty="0">
                <a:latin typeface="Gill Sans MT" charset="0"/>
                <a:ea typeface="Gill Sans MT" charset="0"/>
                <a:cs typeface="Gill Sans MT" charset="0"/>
              </a:rPr>
              <a:t>V</a:t>
            </a:r>
            <a:r>
              <a:rPr lang="en-US" sz="2400" dirty="0">
                <a:latin typeface="Gill Sans MT" charset="0"/>
                <a:ea typeface="Gill Sans MT" charset="0"/>
                <a:cs typeface="Gill Sans MT" charset="0"/>
              </a:rPr>
              <a:t>ISION</a:t>
            </a:r>
            <a:r>
              <a:rPr lang="en-US" sz="2800" dirty="0">
                <a:latin typeface="Gill Sans MT" charset="0"/>
                <a:ea typeface="Gill Sans MT" charset="0"/>
                <a:cs typeface="Gill Sans MT" charset="0"/>
              </a:rPr>
              <a:t> </a:t>
            </a:r>
            <a:r>
              <a:rPr lang="en-US" sz="2400" dirty="0">
                <a:latin typeface="Gill Sans MT" charset="0"/>
                <a:ea typeface="Gill Sans MT" charset="0"/>
                <a:cs typeface="Gill Sans MT" charset="0"/>
              </a:rPr>
              <a:t>FOR</a:t>
            </a:r>
            <a:r>
              <a:rPr lang="en-US" sz="2800" dirty="0">
                <a:latin typeface="Gill Sans MT" charset="0"/>
                <a:ea typeface="Gill Sans MT" charset="0"/>
                <a:cs typeface="Gill Sans MT" charset="0"/>
              </a:rPr>
              <a:t> 6G C</a:t>
            </a:r>
            <a:r>
              <a:rPr lang="en-US" sz="2400" dirty="0">
                <a:latin typeface="Gill Sans MT" charset="0"/>
                <a:ea typeface="Gill Sans MT" charset="0"/>
                <a:cs typeface="Gill Sans MT" charset="0"/>
              </a:rPr>
              <a:t>OMMUNICATIONS</a:t>
            </a:r>
          </a:p>
        </p:txBody>
      </p:sp>
      <p:grpSp>
        <p:nvGrpSpPr>
          <p:cNvPr id="6" name="Group 5">
            <a:extLst>
              <a:ext uri="{FF2B5EF4-FFF2-40B4-BE49-F238E27FC236}">
                <a16:creationId xmlns:a16="http://schemas.microsoft.com/office/drawing/2014/main" id="{1D4A8248-9D60-37FD-5343-37225EE74D30}"/>
              </a:ext>
            </a:extLst>
          </p:cNvPr>
          <p:cNvGrpSpPr/>
          <p:nvPr/>
        </p:nvGrpSpPr>
        <p:grpSpPr>
          <a:xfrm>
            <a:off x="2488389" y="1664121"/>
            <a:ext cx="2037737" cy="2246769"/>
            <a:chOff x="5331353" y="3662002"/>
            <a:chExt cx="2037737" cy="2246769"/>
          </a:xfrm>
        </p:grpSpPr>
        <p:sp>
          <p:nvSpPr>
            <p:cNvPr id="44" name="TextBox 43"/>
            <p:cNvSpPr txBox="1"/>
            <p:nvPr/>
          </p:nvSpPr>
          <p:spPr>
            <a:xfrm>
              <a:off x="5331353" y="3662002"/>
              <a:ext cx="2037737" cy="2246769"/>
            </a:xfrm>
            <a:prstGeom prst="rect">
              <a:avLst/>
            </a:prstGeom>
            <a:noFill/>
          </p:spPr>
          <p:txBody>
            <a:bodyPr wrap="none" rtlCol="0">
              <a:spAutoFit/>
            </a:bodyPr>
            <a:lstStyle/>
            <a:p>
              <a:pPr algn="ctr"/>
              <a:r>
                <a:rPr lang="en-US" sz="4000" dirty="0">
                  <a:solidFill>
                    <a:schemeClr val="tx1">
                      <a:lumMod val="65000"/>
                      <a:lumOff val="35000"/>
                    </a:schemeClr>
                  </a:solidFill>
                </a:rPr>
                <a:t>4G</a:t>
              </a:r>
              <a:r>
                <a:rPr lang="ko-KR" altLang="en-US" sz="4000" dirty="0">
                  <a:solidFill>
                    <a:schemeClr val="tx1">
                      <a:lumMod val="65000"/>
                      <a:lumOff val="35000"/>
                    </a:schemeClr>
                  </a:solidFill>
                </a:rPr>
                <a:t>  </a:t>
              </a:r>
              <a:r>
                <a:rPr lang="en-US" sz="4000" dirty="0">
                  <a:solidFill>
                    <a:schemeClr val="accent1"/>
                  </a:solidFill>
                </a:rPr>
                <a:t>5G</a:t>
              </a:r>
            </a:p>
            <a:p>
              <a:pPr algn="ctr"/>
              <a:endParaRPr lang="en-US" sz="2000" dirty="0">
                <a:solidFill>
                  <a:schemeClr val="accent1"/>
                </a:solidFill>
              </a:endParaRPr>
            </a:p>
            <a:p>
              <a:endParaRPr lang="en-US" sz="4000" dirty="0">
                <a:solidFill>
                  <a:schemeClr val="accent1"/>
                </a:solidFill>
              </a:endParaRPr>
            </a:p>
            <a:p>
              <a:pPr algn="ctr"/>
              <a:endParaRPr lang="en-US" sz="4000" dirty="0">
                <a:solidFill>
                  <a:schemeClr val="accent1"/>
                </a:solidFill>
              </a:endParaRPr>
            </a:p>
          </p:txBody>
        </p:sp>
        <p:sp>
          <p:nvSpPr>
            <p:cNvPr id="3" name="Right Arrow 2">
              <a:extLst>
                <a:ext uri="{FF2B5EF4-FFF2-40B4-BE49-F238E27FC236}">
                  <a16:creationId xmlns:a16="http://schemas.microsoft.com/office/drawing/2014/main" id="{A9516DC9-9EE8-B247-9476-6F5C5D0B448E}"/>
                </a:ext>
              </a:extLst>
            </p:cNvPr>
            <p:cNvSpPr/>
            <p:nvPr/>
          </p:nvSpPr>
          <p:spPr>
            <a:xfrm>
              <a:off x="6266070" y="3858123"/>
              <a:ext cx="200607" cy="33056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Slide Number Placeholder 3">
            <a:extLst>
              <a:ext uri="{FF2B5EF4-FFF2-40B4-BE49-F238E27FC236}">
                <a16:creationId xmlns:a16="http://schemas.microsoft.com/office/drawing/2014/main" id="{3782AC92-781C-86EC-49BA-FBB82B067F5B}"/>
              </a:ext>
            </a:extLst>
          </p:cNvPr>
          <p:cNvSpPr>
            <a:spLocks noGrp="1"/>
          </p:cNvSpPr>
          <p:nvPr>
            <p:ph type="sldNum" sz="quarter" idx="12"/>
          </p:nvPr>
        </p:nvSpPr>
        <p:spPr>
          <a:xfrm>
            <a:off x="9237890" y="6427560"/>
            <a:ext cx="2743200" cy="365125"/>
          </a:xfrm>
        </p:spPr>
        <p:txBody>
          <a:bodyPr/>
          <a:lstStyle/>
          <a:p>
            <a:fld id="{A35B1E83-3AB9-40D0-BD85-A7F15E15F8BD}" type="slidenum">
              <a:rPr lang="en-US" smtClean="0"/>
              <a:pPr/>
              <a:t>3</a:t>
            </a:fld>
            <a:r>
              <a:rPr lang="en-US" sz="1600" dirty="0"/>
              <a:t>/32</a:t>
            </a:r>
          </a:p>
        </p:txBody>
      </p:sp>
      <p:sp>
        <p:nvSpPr>
          <p:cNvPr id="4" name="TextBox 3">
            <a:extLst>
              <a:ext uri="{FF2B5EF4-FFF2-40B4-BE49-F238E27FC236}">
                <a16:creationId xmlns:a16="http://schemas.microsoft.com/office/drawing/2014/main" id="{101350C5-A229-9B9B-6D1F-E8092C15B478}"/>
              </a:ext>
            </a:extLst>
          </p:cNvPr>
          <p:cNvSpPr txBox="1"/>
          <p:nvPr/>
        </p:nvSpPr>
        <p:spPr>
          <a:xfrm>
            <a:off x="2969231" y="6256962"/>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01D91059-20FF-0049-B0A3-A07E71E7D31D}"/>
              </a:ext>
            </a:extLst>
          </p:cNvPr>
          <p:cNvSpPr txBox="1"/>
          <p:nvPr/>
        </p:nvSpPr>
        <p:spPr>
          <a:xfrm>
            <a:off x="224351" y="2342282"/>
            <a:ext cx="2209323" cy="2585323"/>
          </a:xfrm>
          <a:prstGeom prst="rect">
            <a:avLst/>
          </a:prstGeom>
          <a:noFill/>
        </p:spPr>
        <p:txBody>
          <a:bodyPr wrap="none" rtlCol="0">
            <a:spAutoFit/>
          </a:bodyPr>
          <a:lstStyle/>
          <a:p>
            <a:pPr algn="r"/>
            <a:r>
              <a:rPr lang="en-US" dirty="0"/>
              <a:t>Latency</a:t>
            </a:r>
          </a:p>
          <a:p>
            <a:pPr algn="r"/>
            <a:endParaRPr lang="en-US" dirty="0"/>
          </a:p>
          <a:p>
            <a:pPr algn="r"/>
            <a:r>
              <a:rPr lang="en-US" dirty="0"/>
              <a:t>Data Traffic</a:t>
            </a:r>
          </a:p>
          <a:p>
            <a:pPr algn="r"/>
            <a:endParaRPr lang="en-US" dirty="0"/>
          </a:p>
          <a:p>
            <a:pPr algn="r"/>
            <a:r>
              <a:rPr lang="en-US" dirty="0"/>
              <a:t>Peak Data Rate</a:t>
            </a:r>
          </a:p>
          <a:p>
            <a:pPr algn="r"/>
            <a:endParaRPr lang="en-US" dirty="0"/>
          </a:p>
          <a:p>
            <a:pPr algn="r"/>
            <a:r>
              <a:rPr lang="en-US" dirty="0"/>
              <a:t>Sustainable Data Rate</a:t>
            </a:r>
          </a:p>
          <a:p>
            <a:pPr algn="r"/>
            <a:endParaRPr lang="en-US" dirty="0"/>
          </a:p>
          <a:p>
            <a:pPr algn="r"/>
            <a:r>
              <a:rPr lang="en-US" dirty="0"/>
              <a:t>Connectivity</a:t>
            </a:r>
          </a:p>
        </p:txBody>
      </p:sp>
      <p:sp>
        <p:nvSpPr>
          <p:cNvPr id="17" name="TextBox 16">
            <a:extLst>
              <a:ext uri="{FF2B5EF4-FFF2-40B4-BE49-F238E27FC236}">
                <a16:creationId xmlns:a16="http://schemas.microsoft.com/office/drawing/2014/main" id="{854832B3-D96D-0398-6B20-0C5A97D22172}"/>
              </a:ext>
            </a:extLst>
          </p:cNvPr>
          <p:cNvSpPr txBox="1"/>
          <p:nvPr/>
        </p:nvSpPr>
        <p:spPr>
          <a:xfrm>
            <a:off x="2253636" y="2353569"/>
            <a:ext cx="1208680" cy="2585323"/>
          </a:xfrm>
          <a:prstGeom prst="rect">
            <a:avLst/>
          </a:prstGeom>
          <a:noFill/>
        </p:spPr>
        <p:txBody>
          <a:bodyPr wrap="square">
            <a:spAutoFit/>
          </a:bodyPr>
          <a:lstStyle/>
          <a:p>
            <a:pPr algn="r"/>
            <a:r>
              <a:rPr lang="en-US" dirty="0"/>
              <a:t>10 </a:t>
            </a:r>
            <a:r>
              <a:rPr lang="en-US" dirty="0" err="1"/>
              <a:t>ms</a:t>
            </a:r>
            <a:endParaRPr lang="en-US" dirty="0"/>
          </a:p>
          <a:p>
            <a:pPr algn="r"/>
            <a:endParaRPr lang="en-US" dirty="0"/>
          </a:p>
          <a:p>
            <a:pPr algn="r"/>
            <a:r>
              <a:rPr lang="en-US" dirty="0"/>
              <a:t>7.2 EB/</a:t>
            </a:r>
            <a:r>
              <a:rPr lang="en-US" dirty="0" err="1"/>
              <a:t>mo</a:t>
            </a:r>
            <a:endParaRPr lang="en-US" dirty="0"/>
          </a:p>
          <a:p>
            <a:pPr algn="r"/>
            <a:endParaRPr lang="en-US" dirty="0"/>
          </a:p>
          <a:p>
            <a:pPr algn="r"/>
            <a:r>
              <a:rPr lang="en-US" dirty="0"/>
              <a:t>1 Gb/s</a:t>
            </a:r>
          </a:p>
          <a:p>
            <a:pPr algn="r"/>
            <a:endParaRPr lang="en-US" dirty="0"/>
          </a:p>
          <a:p>
            <a:pPr algn="r"/>
            <a:r>
              <a:rPr lang="en-US" dirty="0"/>
              <a:t>10 Mb/s</a:t>
            </a:r>
          </a:p>
          <a:p>
            <a:pPr algn="r"/>
            <a:endParaRPr lang="en-US" dirty="0"/>
          </a:p>
          <a:p>
            <a:pPr algn="r"/>
            <a:r>
              <a:rPr lang="en-US" dirty="0"/>
              <a:t>100k/km</a:t>
            </a:r>
            <a:r>
              <a:rPr lang="en-US" baseline="30000" dirty="0"/>
              <a:t>2</a:t>
            </a:r>
          </a:p>
        </p:txBody>
      </p:sp>
      <p:sp>
        <p:nvSpPr>
          <p:cNvPr id="87" name="TextBox 86">
            <a:extLst>
              <a:ext uri="{FF2B5EF4-FFF2-40B4-BE49-F238E27FC236}">
                <a16:creationId xmlns:a16="http://schemas.microsoft.com/office/drawing/2014/main" id="{C646367B-D04F-A841-6309-21452816033A}"/>
              </a:ext>
            </a:extLst>
          </p:cNvPr>
          <p:cNvSpPr txBox="1"/>
          <p:nvPr/>
        </p:nvSpPr>
        <p:spPr>
          <a:xfrm>
            <a:off x="3559018" y="2353569"/>
            <a:ext cx="1094632" cy="2585323"/>
          </a:xfrm>
          <a:prstGeom prst="rect">
            <a:avLst/>
          </a:prstGeom>
          <a:noFill/>
        </p:spPr>
        <p:txBody>
          <a:bodyPr wrap="square">
            <a:spAutoFit/>
          </a:bodyPr>
          <a:lstStyle/>
          <a:p>
            <a:r>
              <a:rPr lang="en-US" dirty="0">
                <a:solidFill>
                  <a:schemeClr val="accent5">
                    <a:lumMod val="75000"/>
                  </a:schemeClr>
                </a:solidFill>
              </a:rPr>
              <a:t>&lt;1 </a:t>
            </a:r>
            <a:r>
              <a:rPr lang="en-US" dirty="0" err="1">
                <a:solidFill>
                  <a:schemeClr val="accent5">
                    <a:lumMod val="75000"/>
                  </a:schemeClr>
                </a:solidFill>
              </a:rPr>
              <a:t>ms</a:t>
            </a:r>
            <a:endParaRPr lang="en-US" dirty="0">
              <a:solidFill>
                <a:schemeClr val="accent5">
                  <a:lumMod val="75000"/>
                </a:schemeClr>
              </a:solidFill>
            </a:endParaRPr>
          </a:p>
          <a:p>
            <a:endParaRPr lang="en-US" dirty="0">
              <a:solidFill>
                <a:schemeClr val="accent5">
                  <a:lumMod val="75000"/>
                </a:schemeClr>
              </a:solidFill>
            </a:endParaRPr>
          </a:p>
          <a:p>
            <a:r>
              <a:rPr lang="en-US" dirty="0">
                <a:solidFill>
                  <a:schemeClr val="accent5">
                    <a:lumMod val="75000"/>
                  </a:schemeClr>
                </a:solidFill>
              </a:rPr>
              <a:t>50 EB/</a:t>
            </a:r>
            <a:r>
              <a:rPr lang="en-US" dirty="0" err="1">
                <a:solidFill>
                  <a:schemeClr val="accent5">
                    <a:lumMod val="75000"/>
                  </a:schemeClr>
                </a:solidFill>
              </a:rPr>
              <a:t>mo</a:t>
            </a:r>
            <a:endParaRPr lang="en-US" dirty="0">
              <a:solidFill>
                <a:schemeClr val="accent5">
                  <a:lumMod val="75000"/>
                </a:schemeClr>
              </a:solidFill>
            </a:endParaRPr>
          </a:p>
          <a:p>
            <a:endParaRPr lang="en-US" dirty="0">
              <a:solidFill>
                <a:schemeClr val="accent5">
                  <a:lumMod val="75000"/>
                </a:schemeClr>
              </a:solidFill>
            </a:endParaRPr>
          </a:p>
          <a:p>
            <a:r>
              <a:rPr lang="en-US" dirty="0">
                <a:solidFill>
                  <a:schemeClr val="accent5">
                    <a:lumMod val="75000"/>
                  </a:schemeClr>
                </a:solidFill>
              </a:rPr>
              <a:t>20 Gb/s</a:t>
            </a:r>
          </a:p>
          <a:p>
            <a:endParaRPr lang="en-US" dirty="0">
              <a:solidFill>
                <a:schemeClr val="accent5">
                  <a:lumMod val="75000"/>
                </a:schemeClr>
              </a:solidFill>
            </a:endParaRPr>
          </a:p>
          <a:p>
            <a:r>
              <a:rPr lang="en-US" dirty="0">
                <a:solidFill>
                  <a:schemeClr val="accent5">
                    <a:lumMod val="75000"/>
                  </a:schemeClr>
                </a:solidFill>
              </a:rPr>
              <a:t>100 Mb/s</a:t>
            </a:r>
          </a:p>
          <a:p>
            <a:endParaRPr lang="en-US" dirty="0">
              <a:solidFill>
                <a:schemeClr val="accent5">
                  <a:lumMod val="75000"/>
                </a:schemeClr>
              </a:solidFill>
            </a:endParaRPr>
          </a:p>
          <a:p>
            <a:r>
              <a:rPr lang="en-US" dirty="0">
                <a:solidFill>
                  <a:schemeClr val="accent5">
                    <a:lumMod val="75000"/>
                  </a:schemeClr>
                </a:solidFill>
              </a:rPr>
              <a:t>1M/km</a:t>
            </a:r>
            <a:r>
              <a:rPr lang="en-US" baseline="30000" dirty="0">
                <a:solidFill>
                  <a:schemeClr val="accent5">
                    <a:lumMod val="75000"/>
                  </a:schemeClr>
                </a:solidFill>
              </a:rPr>
              <a:t>2</a:t>
            </a:r>
          </a:p>
        </p:txBody>
      </p:sp>
      <p:sp>
        <p:nvSpPr>
          <p:cNvPr id="88" name="TextBox 87">
            <a:extLst>
              <a:ext uri="{FF2B5EF4-FFF2-40B4-BE49-F238E27FC236}">
                <a16:creationId xmlns:a16="http://schemas.microsoft.com/office/drawing/2014/main" id="{EFDBF2A2-5AF5-C2AE-D81D-5E551050E434}"/>
              </a:ext>
            </a:extLst>
          </p:cNvPr>
          <p:cNvSpPr txBox="1"/>
          <p:nvPr/>
        </p:nvSpPr>
        <p:spPr>
          <a:xfrm>
            <a:off x="260263" y="5912930"/>
            <a:ext cx="7604261" cy="523220"/>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[1] https://</a:t>
            </a:r>
            <a:r>
              <a:rPr lang="en-US" sz="1400" dirty="0" err="1">
                <a:latin typeface="Times New Roman" panose="02020603050405020304" pitchFamily="18" charset="0"/>
                <a:cs typeface="Times New Roman" panose="02020603050405020304" pitchFamily="18" charset="0"/>
              </a:rPr>
              <a:t>www.qorvo.com</a:t>
            </a:r>
            <a:r>
              <a:rPr lang="en-US" sz="1400" dirty="0">
                <a:latin typeface="Times New Roman" panose="02020603050405020304" pitchFamily="18" charset="0"/>
                <a:cs typeface="Times New Roman" panose="02020603050405020304" pitchFamily="18" charset="0"/>
              </a:rPr>
              <a:t>/design-hub/blog/getting-to-5g-comparing-4g-and-5g-system-requirements</a:t>
            </a:r>
          </a:p>
          <a:p>
            <a:r>
              <a:rPr lang="en-US" sz="1400" dirty="0">
                <a:latin typeface="Times New Roman" panose="02020603050405020304" pitchFamily="18" charset="0"/>
                <a:cs typeface="Times New Roman" panose="02020603050405020304" pitchFamily="18" charset="0"/>
              </a:rPr>
              <a:t>[2] Qualcomm, “It’s 2022 — why and what do you need to know about 6G?”</a:t>
            </a:r>
          </a:p>
        </p:txBody>
      </p:sp>
      <p:sp>
        <p:nvSpPr>
          <p:cNvPr id="100" name="Right Arrow 99">
            <a:extLst>
              <a:ext uri="{FF2B5EF4-FFF2-40B4-BE49-F238E27FC236}">
                <a16:creationId xmlns:a16="http://schemas.microsoft.com/office/drawing/2014/main" id="{27E87101-535D-A72E-5505-DD48307DEA82}"/>
              </a:ext>
            </a:extLst>
          </p:cNvPr>
          <p:cNvSpPr/>
          <p:nvPr/>
        </p:nvSpPr>
        <p:spPr>
          <a:xfrm>
            <a:off x="4345502" y="1860242"/>
            <a:ext cx="3735056" cy="330562"/>
          </a:xfrm>
          <a:prstGeom prst="rightArrow">
            <a:avLst/>
          </a:prstGeom>
          <a:solidFill>
            <a:srgbClr val="009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051"/>
              </a:solidFill>
            </a:endParaRPr>
          </a:p>
        </p:txBody>
      </p:sp>
      <p:sp>
        <p:nvSpPr>
          <p:cNvPr id="109" name="TextBox 108">
            <a:extLst>
              <a:ext uri="{FF2B5EF4-FFF2-40B4-BE49-F238E27FC236}">
                <a16:creationId xmlns:a16="http://schemas.microsoft.com/office/drawing/2014/main" id="{5A31F99D-C87E-22A3-09A1-F39B44CCC986}"/>
              </a:ext>
            </a:extLst>
          </p:cNvPr>
          <p:cNvSpPr txBox="1"/>
          <p:nvPr/>
        </p:nvSpPr>
        <p:spPr>
          <a:xfrm>
            <a:off x="5326409" y="1541101"/>
            <a:ext cx="1773242" cy="369332"/>
          </a:xfrm>
          <a:prstGeom prst="rect">
            <a:avLst/>
          </a:prstGeom>
          <a:noFill/>
        </p:spPr>
        <p:txBody>
          <a:bodyPr wrap="none" rtlCol="0">
            <a:spAutoFit/>
          </a:bodyPr>
          <a:lstStyle/>
          <a:p>
            <a:r>
              <a:rPr lang="en-US" dirty="0"/>
              <a:t>3GPP Release 18</a:t>
            </a:r>
          </a:p>
        </p:txBody>
      </p:sp>
      <p:pic>
        <p:nvPicPr>
          <p:cNvPr id="117" name="Picture 116" descr="A picture containing text, diagram, circle, screenshot&#10;&#10;Description automatically generated">
            <a:extLst>
              <a:ext uri="{FF2B5EF4-FFF2-40B4-BE49-F238E27FC236}">
                <a16:creationId xmlns:a16="http://schemas.microsoft.com/office/drawing/2014/main" id="{CCB57D14-8999-CF12-BACD-4C02171514D1}"/>
              </a:ext>
            </a:extLst>
          </p:cNvPr>
          <p:cNvPicPr>
            <a:picLocks noChangeAspect="1"/>
          </p:cNvPicPr>
          <p:nvPr/>
        </p:nvPicPr>
        <p:blipFill>
          <a:blip r:embed="rId3">
            <a:clrChange>
              <a:clrFrom>
                <a:srgbClr val="DEE3ED"/>
              </a:clrFrom>
              <a:clrTo>
                <a:srgbClr val="DEE3ED">
                  <a:alpha val="0"/>
                </a:srgbClr>
              </a:clrTo>
            </a:clrChange>
            <a:extLst>
              <a:ext uri="{28A0092B-C50C-407E-A947-70E740481C1C}">
                <a14:useLocalDpi xmlns:a14="http://schemas.microsoft.com/office/drawing/2010/main" val="0"/>
              </a:ext>
            </a:extLst>
          </a:blip>
          <a:stretch>
            <a:fillRect/>
          </a:stretch>
        </p:blipFill>
        <p:spPr>
          <a:xfrm>
            <a:off x="7969466" y="356038"/>
            <a:ext cx="4098361" cy="3473361"/>
          </a:xfrm>
          <a:prstGeom prst="rect">
            <a:avLst/>
          </a:prstGeom>
        </p:spPr>
      </p:pic>
      <p:grpSp>
        <p:nvGrpSpPr>
          <p:cNvPr id="115" name="Group 114">
            <a:extLst>
              <a:ext uri="{FF2B5EF4-FFF2-40B4-BE49-F238E27FC236}">
                <a16:creationId xmlns:a16="http://schemas.microsoft.com/office/drawing/2014/main" id="{99D1A076-1D37-0A22-5016-F521F4451B0A}"/>
              </a:ext>
            </a:extLst>
          </p:cNvPr>
          <p:cNvGrpSpPr/>
          <p:nvPr/>
        </p:nvGrpSpPr>
        <p:grpSpPr>
          <a:xfrm>
            <a:off x="4835341" y="2341835"/>
            <a:ext cx="3203910" cy="2123024"/>
            <a:chOff x="3766279" y="1302518"/>
            <a:chExt cx="5300556" cy="3512336"/>
          </a:xfrm>
        </p:grpSpPr>
        <p:pic>
          <p:nvPicPr>
            <p:cNvPr id="111" name="Picture 110" descr="A picture containing text, screenshot, font, electric blue&#10;&#10;Description automatically generated">
              <a:extLst>
                <a:ext uri="{FF2B5EF4-FFF2-40B4-BE49-F238E27FC236}">
                  <a16:creationId xmlns:a16="http://schemas.microsoft.com/office/drawing/2014/main" id="{F267F758-20EF-E05A-A856-0F1A53FB8132}"/>
                </a:ext>
              </a:extLst>
            </p:cNvPr>
            <p:cNvPicPr>
              <a:picLocks noChangeAspect="1"/>
            </p:cNvPicPr>
            <p:nvPr/>
          </p:nvPicPr>
          <p:blipFill rotWithShape="1">
            <a:blip r:embed="rId4">
              <a:extLst>
                <a:ext uri="{28A0092B-C50C-407E-A947-70E740481C1C}">
                  <a14:useLocalDpi xmlns:a14="http://schemas.microsoft.com/office/drawing/2010/main" val="0"/>
                </a:ext>
              </a:extLst>
            </a:blip>
            <a:srcRect t="75480" r="54371"/>
            <a:stretch/>
          </p:blipFill>
          <p:spPr>
            <a:xfrm>
              <a:off x="7577552" y="1386845"/>
              <a:ext cx="1489283" cy="1332801"/>
            </a:xfrm>
            <a:prstGeom prst="rect">
              <a:avLst/>
            </a:prstGeom>
          </p:spPr>
        </p:pic>
        <p:pic>
          <p:nvPicPr>
            <p:cNvPr id="113" name="Picture 112" descr="A picture containing text, screenshot, font, electric blue&#10;&#10;Description automatically generated">
              <a:extLst>
                <a:ext uri="{FF2B5EF4-FFF2-40B4-BE49-F238E27FC236}">
                  <a16:creationId xmlns:a16="http://schemas.microsoft.com/office/drawing/2014/main" id="{F886AF03-4011-BF2B-392D-2D33E8175267}"/>
                </a:ext>
              </a:extLst>
            </p:cNvPr>
            <p:cNvPicPr>
              <a:picLocks noChangeAspect="1"/>
            </p:cNvPicPr>
            <p:nvPr/>
          </p:nvPicPr>
          <p:blipFill rotWithShape="1">
            <a:blip r:embed="rId4">
              <a:extLst>
                <a:ext uri="{28A0092B-C50C-407E-A947-70E740481C1C}">
                  <a14:useLocalDpi xmlns:a14="http://schemas.microsoft.com/office/drawing/2010/main" val="0"/>
                </a:ext>
              </a:extLst>
            </a:blip>
            <a:srcRect b="35383"/>
            <a:stretch/>
          </p:blipFill>
          <p:spPr>
            <a:xfrm>
              <a:off x="3766279" y="1302518"/>
              <a:ext cx="3263900" cy="3512336"/>
            </a:xfrm>
            <a:prstGeom prst="rect">
              <a:avLst/>
            </a:prstGeom>
          </p:spPr>
        </p:pic>
        <p:pic>
          <p:nvPicPr>
            <p:cNvPr id="114" name="Picture 113" descr="A picture containing text, screenshot, font, electric blue&#10;&#10;Description automatically generated">
              <a:extLst>
                <a:ext uri="{FF2B5EF4-FFF2-40B4-BE49-F238E27FC236}">
                  <a16:creationId xmlns:a16="http://schemas.microsoft.com/office/drawing/2014/main" id="{030F5FDC-B0B2-D79F-F416-EB8CAD80FB77}"/>
                </a:ext>
              </a:extLst>
            </p:cNvPr>
            <p:cNvPicPr>
              <a:picLocks noChangeAspect="1"/>
            </p:cNvPicPr>
            <p:nvPr/>
          </p:nvPicPr>
          <p:blipFill rotWithShape="1">
            <a:blip r:embed="rId4">
              <a:extLst>
                <a:ext uri="{28A0092B-C50C-407E-A947-70E740481C1C}">
                  <a14:useLocalDpi xmlns:a14="http://schemas.microsoft.com/office/drawing/2010/main" val="0"/>
                </a:ext>
              </a:extLst>
            </a:blip>
            <a:srcRect l="66462" t="75480"/>
            <a:stretch/>
          </p:blipFill>
          <p:spPr>
            <a:xfrm>
              <a:off x="7717336" y="3419255"/>
              <a:ext cx="1094634" cy="1332801"/>
            </a:xfrm>
            <a:prstGeom prst="rect">
              <a:avLst/>
            </a:prstGeom>
          </p:spPr>
        </p:pic>
      </p:grpSp>
      <p:sp>
        <p:nvSpPr>
          <p:cNvPr id="126" name="Oval 125">
            <a:extLst>
              <a:ext uri="{FF2B5EF4-FFF2-40B4-BE49-F238E27FC236}">
                <a16:creationId xmlns:a16="http://schemas.microsoft.com/office/drawing/2014/main" id="{3ABC17CF-A418-C6EC-AF42-6E3B033C750E}"/>
              </a:ext>
            </a:extLst>
          </p:cNvPr>
          <p:cNvSpPr/>
          <p:nvPr/>
        </p:nvSpPr>
        <p:spPr>
          <a:xfrm>
            <a:off x="4693016" y="2271982"/>
            <a:ext cx="1031400" cy="1031400"/>
          </a:xfrm>
          <a:prstGeom prst="ellipse">
            <a:avLst/>
          </a:prstGeom>
          <a:noFill/>
          <a:ln w="38100">
            <a:solidFill>
              <a:srgbClr val="00905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C21C5ECB-748C-2D92-7618-5162F0705EC1}"/>
              </a:ext>
            </a:extLst>
          </p:cNvPr>
          <p:cNvSpPr/>
          <p:nvPr/>
        </p:nvSpPr>
        <p:spPr>
          <a:xfrm>
            <a:off x="7018125" y="2281123"/>
            <a:ext cx="1031400" cy="1031400"/>
          </a:xfrm>
          <a:prstGeom prst="ellipse">
            <a:avLst/>
          </a:prstGeom>
          <a:noFill/>
          <a:ln w="38100">
            <a:solidFill>
              <a:srgbClr val="00905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D6DCAC84-D5D5-5660-E49A-624E807C7A57}"/>
              </a:ext>
            </a:extLst>
          </p:cNvPr>
          <p:cNvSpPr/>
          <p:nvPr/>
        </p:nvSpPr>
        <p:spPr>
          <a:xfrm rot="1980104">
            <a:off x="7008500" y="3465920"/>
            <a:ext cx="1031400" cy="1031400"/>
          </a:xfrm>
          <a:prstGeom prst="ellipse">
            <a:avLst/>
          </a:prstGeom>
          <a:noFill/>
          <a:ln w="38100">
            <a:solidFill>
              <a:srgbClr val="00905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C6A14C3-0A49-C518-DFE5-D2D965E66243}"/>
              </a:ext>
            </a:extLst>
          </p:cNvPr>
          <p:cNvPicPr>
            <a:picLocks noChangeAspect="1"/>
          </p:cNvPicPr>
          <p:nvPr/>
        </p:nvPicPr>
        <p:blipFill>
          <a:blip r:embed="rId5"/>
          <a:stretch>
            <a:fillRect/>
          </a:stretch>
        </p:blipFill>
        <p:spPr>
          <a:xfrm>
            <a:off x="8039252" y="4216528"/>
            <a:ext cx="3817084" cy="2213359"/>
          </a:xfrm>
          <a:prstGeom prst="rect">
            <a:avLst/>
          </a:prstGeom>
        </p:spPr>
      </p:pic>
      <p:cxnSp>
        <p:nvCxnSpPr>
          <p:cNvPr id="13" name="Straight Arrow Connector 12">
            <a:extLst>
              <a:ext uri="{FF2B5EF4-FFF2-40B4-BE49-F238E27FC236}">
                <a16:creationId xmlns:a16="http://schemas.microsoft.com/office/drawing/2014/main" id="{09984E9F-F3CB-BD20-F417-28DBC193F0EF}"/>
              </a:ext>
            </a:extLst>
          </p:cNvPr>
          <p:cNvCxnSpPr>
            <a:cxnSpLocks/>
            <a:stCxn id="11" idx="1"/>
            <a:endCxn id="128" idx="5"/>
          </p:cNvCxnSpPr>
          <p:nvPr/>
        </p:nvCxnSpPr>
        <p:spPr>
          <a:xfrm flipH="1" flipV="1">
            <a:off x="7631405" y="4486054"/>
            <a:ext cx="407847" cy="837154"/>
          </a:xfrm>
          <a:prstGeom prst="straightConnector1">
            <a:avLst/>
          </a:prstGeom>
          <a:ln w="19050">
            <a:solidFill>
              <a:srgbClr val="00905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6B41032-3292-6355-73E8-39F07D85CFE2}"/>
              </a:ext>
            </a:extLst>
          </p:cNvPr>
          <p:cNvCxnSpPr>
            <a:cxnSpLocks/>
            <a:stCxn id="11" idx="1"/>
            <a:endCxn id="126" idx="5"/>
          </p:cNvCxnSpPr>
          <p:nvPr/>
        </p:nvCxnSpPr>
        <p:spPr>
          <a:xfrm flipH="1" flipV="1">
            <a:off x="5573371" y="3152337"/>
            <a:ext cx="2465881" cy="2170871"/>
          </a:xfrm>
          <a:prstGeom prst="straightConnector1">
            <a:avLst/>
          </a:prstGeom>
          <a:ln w="19050">
            <a:solidFill>
              <a:srgbClr val="00905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AC9FEF5-C5F0-14E7-AEFE-68F3E9EF1BB7}"/>
              </a:ext>
            </a:extLst>
          </p:cNvPr>
          <p:cNvCxnSpPr>
            <a:cxnSpLocks/>
            <a:stCxn id="11" idx="1"/>
            <a:endCxn id="127" idx="5"/>
          </p:cNvCxnSpPr>
          <p:nvPr/>
        </p:nvCxnSpPr>
        <p:spPr>
          <a:xfrm flipH="1" flipV="1">
            <a:off x="7898480" y="3161478"/>
            <a:ext cx="140772" cy="2161730"/>
          </a:xfrm>
          <a:prstGeom prst="straightConnector1">
            <a:avLst/>
          </a:prstGeom>
          <a:ln w="19050">
            <a:solidFill>
              <a:srgbClr val="00905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15B9BAD-1C1B-3EDC-0554-53AAC1153D95}"/>
              </a:ext>
            </a:extLst>
          </p:cNvPr>
          <p:cNvSpPr txBox="1"/>
          <p:nvPr/>
        </p:nvSpPr>
        <p:spPr>
          <a:xfrm>
            <a:off x="8093952" y="3655855"/>
            <a:ext cx="3849387" cy="584775"/>
          </a:xfrm>
          <a:prstGeom prst="rect">
            <a:avLst/>
          </a:prstGeom>
          <a:noFill/>
        </p:spPr>
        <p:txBody>
          <a:bodyPr wrap="none" rtlCol="0">
            <a:spAutoFit/>
          </a:bodyPr>
          <a:lstStyle/>
          <a:p>
            <a:pPr algn="ctr"/>
            <a:r>
              <a:rPr lang="en-US" sz="1600" dirty="0">
                <a:solidFill>
                  <a:srgbClr val="009051"/>
                </a:solidFill>
              </a:rPr>
              <a:t>Beamforming, power control, data detection</a:t>
            </a:r>
          </a:p>
          <a:p>
            <a:pPr algn="ctr"/>
            <a:r>
              <a:rPr lang="en-US" sz="1600" dirty="0">
                <a:solidFill>
                  <a:srgbClr val="009051"/>
                </a:solidFill>
              </a:rPr>
              <a:t>for low-power *MIMO systems</a:t>
            </a:r>
          </a:p>
        </p:txBody>
      </p:sp>
      <p:sp>
        <p:nvSpPr>
          <p:cNvPr id="48" name="TextBox 47">
            <a:extLst>
              <a:ext uri="{FF2B5EF4-FFF2-40B4-BE49-F238E27FC236}">
                <a16:creationId xmlns:a16="http://schemas.microsoft.com/office/drawing/2014/main" id="{21A671B6-5377-066D-890A-BCB7A61AE13D}"/>
              </a:ext>
            </a:extLst>
          </p:cNvPr>
          <p:cNvSpPr txBox="1"/>
          <p:nvPr/>
        </p:nvSpPr>
        <p:spPr>
          <a:xfrm>
            <a:off x="8949455" y="161232"/>
            <a:ext cx="3047309" cy="307777"/>
          </a:xfrm>
          <a:prstGeom prst="rect">
            <a:avLst/>
          </a:prstGeom>
          <a:noFill/>
        </p:spPr>
        <p:txBody>
          <a:bodyPr wrap="none" rtlCol="0">
            <a:spAutoFit/>
          </a:bodyPr>
          <a:lstStyle/>
          <a:p>
            <a:r>
              <a:rPr lang="ko-KR" altLang="en-US" sz="1400" dirty="0">
                <a:solidFill>
                  <a:srgbClr val="009051"/>
                </a:solidFill>
              </a:rPr>
              <a:t>*</a:t>
            </a:r>
            <a:r>
              <a:rPr lang="en-US" sz="1400" dirty="0">
                <a:solidFill>
                  <a:srgbClr val="009051"/>
                </a:solidFill>
              </a:rPr>
              <a:t>MIMO</a:t>
            </a:r>
            <a:r>
              <a:rPr lang="en-US" altLang="ko-KR" sz="1400" dirty="0">
                <a:solidFill>
                  <a:srgbClr val="009051"/>
                </a:solidFill>
              </a:rPr>
              <a:t>:</a:t>
            </a:r>
            <a:r>
              <a:rPr lang="ko-KR" altLang="en-US" sz="1400" dirty="0">
                <a:solidFill>
                  <a:srgbClr val="009051"/>
                </a:solidFill>
              </a:rPr>
              <a:t> </a:t>
            </a:r>
            <a:r>
              <a:rPr lang="en-US" altLang="ko-KR" sz="1400" dirty="0">
                <a:solidFill>
                  <a:srgbClr val="009051"/>
                </a:solidFill>
              </a:rPr>
              <a:t>Multiple-Input Multiple-Output</a:t>
            </a:r>
            <a:endParaRPr lang="en-US" sz="1400" dirty="0">
              <a:solidFill>
                <a:srgbClr val="009051"/>
              </a:solidFill>
            </a:endParaRPr>
          </a:p>
        </p:txBody>
      </p:sp>
    </p:spTree>
    <p:extLst>
      <p:ext uri="{BB962C8B-B14F-4D97-AF65-F5344CB8AC3E}">
        <p14:creationId xmlns:p14="http://schemas.microsoft.com/office/powerpoint/2010/main" val="93156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9" grpId="0"/>
      <p:bldP spid="126" grpId="0" animBg="1"/>
      <p:bldP spid="127" grpId="0" animBg="1"/>
      <p:bldP spid="128" grpId="0" animBg="1"/>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5B1E83-3AB9-40D0-BD85-A7F15E15F8BD}" type="slidenum">
              <a:rPr lang="en-US" smtClean="0"/>
              <a:pPr/>
              <a:t>30</a:t>
            </a:fld>
            <a:r>
              <a:rPr lang="en-US" sz="1600" dirty="0"/>
              <a:t>/32</a:t>
            </a:r>
          </a:p>
        </p:txBody>
      </p:sp>
      <p:sp>
        <p:nvSpPr>
          <p:cNvPr id="12" name="Title 1">
            <a:extLst>
              <a:ext uri="{FF2B5EF4-FFF2-40B4-BE49-F238E27FC236}">
                <a16:creationId xmlns:a16="http://schemas.microsoft.com/office/drawing/2014/main" id="{B261ACC0-6B41-1CC1-F361-22BF1C25F563}"/>
              </a:ext>
            </a:extLst>
          </p:cNvPr>
          <p:cNvSpPr>
            <a:spLocks noGrp="1"/>
          </p:cNvSpPr>
          <p:nvPr>
            <p:ph type="title"/>
          </p:nvPr>
        </p:nvSpPr>
        <p:spPr>
          <a:xfrm>
            <a:off x="406400" y="115887"/>
            <a:ext cx="10437948" cy="549275"/>
          </a:xfrm>
        </p:spPr>
        <p:txBody>
          <a:bodyPr>
            <a:normAutofit/>
          </a:bodyPr>
          <a:lstStyle/>
          <a:p>
            <a:r>
              <a:rPr lang="en-US" sz="2800" dirty="0">
                <a:latin typeface="Gill Sans MT" panose="020B0502020104020203" pitchFamily="34" charset="77"/>
              </a:rPr>
              <a:t>Summary</a:t>
            </a:r>
          </a:p>
        </p:txBody>
      </p:sp>
      <p:sp>
        <p:nvSpPr>
          <p:cNvPr id="2" name="Rectangle 1">
            <a:extLst>
              <a:ext uri="{FF2B5EF4-FFF2-40B4-BE49-F238E27FC236}">
                <a16:creationId xmlns:a16="http://schemas.microsoft.com/office/drawing/2014/main" id="{E7499A1F-85C6-0C6D-7762-BA25EAED4F3A}"/>
              </a:ext>
            </a:extLst>
          </p:cNvPr>
          <p:cNvSpPr/>
          <p:nvPr/>
        </p:nvSpPr>
        <p:spPr>
          <a:xfrm>
            <a:off x="312234" y="1094767"/>
            <a:ext cx="7095593" cy="2334234"/>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0AB01C7-1E4A-0026-F122-90DC90856E08}"/>
              </a:ext>
            </a:extLst>
          </p:cNvPr>
          <p:cNvSpPr/>
          <p:nvPr/>
        </p:nvSpPr>
        <p:spPr>
          <a:xfrm>
            <a:off x="312234" y="785404"/>
            <a:ext cx="7095593" cy="309361"/>
          </a:xfrm>
          <a:prstGeom prst="rect">
            <a:avLst/>
          </a:prstGeom>
          <a:solidFill>
            <a:schemeClr val="accent2"/>
          </a:solidFill>
          <a:ln w="12700" cmpd="sng">
            <a:noFill/>
          </a:ln>
        </p:spPr>
        <p:txBody>
          <a:bodyPr wrap="square" anchor="ctr">
            <a:noAutofit/>
          </a:bodyPr>
          <a:lstStyle/>
          <a:p>
            <a:pPr algn="ctr"/>
            <a:r>
              <a:rPr lang="en-US" b="1" dirty="0">
                <a:solidFill>
                  <a:schemeClr val="bg1"/>
                </a:solidFill>
              </a:rPr>
              <a:t>Multi-cell &amp; multi-user hybrid analog-digital architecture</a:t>
            </a:r>
          </a:p>
        </p:txBody>
      </p:sp>
      <p:sp>
        <p:nvSpPr>
          <p:cNvPr id="5" name="TextBox 4">
            <a:extLst>
              <a:ext uri="{FF2B5EF4-FFF2-40B4-BE49-F238E27FC236}">
                <a16:creationId xmlns:a16="http://schemas.microsoft.com/office/drawing/2014/main" id="{9CD00ABF-5FCF-E5E6-FEB2-CB335D924A92}"/>
              </a:ext>
            </a:extLst>
          </p:cNvPr>
          <p:cNvSpPr txBox="1"/>
          <p:nvPr/>
        </p:nvSpPr>
        <p:spPr>
          <a:xfrm>
            <a:off x="406400" y="1395825"/>
            <a:ext cx="7058043" cy="211852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Non-convex constraints and high-dimensional decision variables</a:t>
            </a:r>
          </a:p>
          <a:p>
            <a:pPr marL="285750" indent="-285750">
              <a:lnSpc>
                <a:spcPct val="150000"/>
              </a:lnSpc>
              <a:buFont typeface="Arial" panose="020B0604020202020204" pitchFamily="34" charset="0"/>
              <a:buChar char="•"/>
            </a:pPr>
            <a:r>
              <a:rPr lang="en-US" dirty="0"/>
              <a:t>Analog beamformers introduce non-convexity and non-linearit</a:t>
            </a:r>
            <a:r>
              <a:rPr lang="en-US" altLang="ko-KR" dirty="0"/>
              <a:t>y</a:t>
            </a:r>
          </a:p>
          <a:p>
            <a:pPr marL="285750" indent="-285750">
              <a:lnSpc>
                <a:spcPct val="150000"/>
              </a:lnSpc>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Inter-cell interference needs to be considered in problem formulation</a:t>
            </a:r>
            <a:endParaRPr lang="en-US" sz="1800" dirty="0">
              <a:solidFill>
                <a:srgbClr val="000000"/>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en-US" sz="1800" b="1" dirty="0">
              <a:solidFill>
                <a:srgbClr val="00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6A98F58-0C3D-F778-44DB-78800F13D931}"/>
              </a:ext>
            </a:extLst>
          </p:cNvPr>
          <p:cNvSpPr/>
          <p:nvPr/>
        </p:nvSpPr>
        <p:spPr>
          <a:xfrm>
            <a:off x="312234" y="3909070"/>
            <a:ext cx="5698148" cy="2334234"/>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329F1E-031A-84F7-A7B1-6536CAB8FA02}"/>
              </a:ext>
            </a:extLst>
          </p:cNvPr>
          <p:cNvSpPr/>
          <p:nvPr/>
        </p:nvSpPr>
        <p:spPr>
          <a:xfrm>
            <a:off x="312234" y="3599707"/>
            <a:ext cx="5698148" cy="309361"/>
          </a:xfrm>
          <a:prstGeom prst="rect">
            <a:avLst/>
          </a:prstGeom>
          <a:solidFill>
            <a:schemeClr val="accent2"/>
          </a:solidFill>
          <a:ln w="12700" cmpd="sng">
            <a:noFill/>
          </a:ln>
        </p:spPr>
        <p:txBody>
          <a:bodyPr wrap="square" anchor="ctr">
            <a:noAutofit/>
          </a:bodyPr>
          <a:lstStyle/>
          <a:p>
            <a:pPr algn="ctr"/>
            <a:r>
              <a:rPr lang="en-US" altLang="ko-KR" b="1" dirty="0">
                <a:solidFill>
                  <a:schemeClr val="bg1"/>
                </a:solidFill>
              </a:rPr>
              <a:t>Objective</a:t>
            </a:r>
            <a:endParaRPr lang="en-US" b="1" dirty="0">
              <a:solidFill>
                <a:schemeClr val="bg1"/>
              </a:solidFill>
            </a:endParaRPr>
          </a:p>
        </p:txBody>
      </p:sp>
      <p:sp>
        <p:nvSpPr>
          <p:cNvPr id="10" name="TextBox 9">
            <a:extLst>
              <a:ext uri="{FF2B5EF4-FFF2-40B4-BE49-F238E27FC236}">
                <a16:creationId xmlns:a16="http://schemas.microsoft.com/office/drawing/2014/main" id="{E4108786-75B2-48AC-F2A0-87D16D83A409}"/>
              </a:ext>
            </a:extLst>
          </p:cNvPr>
          <p:cNvSpPr txBox="1"/>
          <p:nvPr/>
        </p:nvSpPr>
        <p:spPr>
          <a:xfrm>
            <a:off x="0" y="3969981"/>
            <a:ext cx="5917915" cy="2446824"/>
          </a:xfrm>
          <a:prstGeom prst="rect">
            <a:avLst/>
          </a:prstGeom>
          <a:noFill/>
        </p:spPr>
        <p:txBody>
          <a:bodyPr wrap="square" rtlCol="0">
            <a:spAutoFit/>
          </a:bodyPr>
          <a:lstStyle/>
          <a:p>
            <a:pPr marL="914400" lvl="1" indent="-457200">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High-dimensional analog beamformer on each base station</a:t>
            </a:r>
          </a:p>
          <a:p>
            <a:pPr marL="914400" lvl="1" indent="-457200">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Low-dimensional digital beamformer on each base station</a:t>
            </a:r>
          </a:p>
          <a:p>
            <a:pPr marL="914400" lvl="1" indent="-457200">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Transmit power for each user</a:t>
            </a:r>
            <a:endParaRPr lang="en-US" sz="1800" dirty="0"/>
          </a:p>
          <a:p>
            <a:endParaRPr lang="en-US" dirty="0"/>
          </a:p>
        </p:txBody>
      </p:sp>
      <p:sp>
        <p:nvSpPr>
          <p:cNvPr id="11" name="Rectangle 10">
            <a:extLst>
              <a:ext uri="{FF2B5EF4-FFF2-40B4-BE49-F238E27FC236}">
                <a16:creationId xmlns:a16="http://schemas.microsoft.com/office/drawing/2014/main" id="{E2887CD9-BCD7-74A0-F631-B488654B6D4D}"/>
              </a:ext>
            </a:extLst>
          </p:cNvPr>
          <p:cNvSpPr/>
          <p:nvPr/>
        </p:nvSpPr>
        <p:spPr>
          <a:xfrm>
            <a:off x="6181618" y="3907821"/>
            <a:ext cx="5698148" cy="2334234"/>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435DC9-19ED-C297-6BF4-BA88A7230F42}"/>
              </a:ext>
            </a:extLst>
          </p:cNvPr>
          <p:cNvSpPr/>
          <p:nvPr/>
        </p:nvSpPr>
        <p:spPr>
          <a:xfrm>
            <a:off x="6181618" y="3598458"/>
            <a:ext cx="5698148" cy="309361"/>
          </a:xfrm>
          <a:prstGeom prst="rect">
            <a:avLst/>
          </a:prstGeom>
          <a:solidFill>
            <a:schemeClr val="accent2"/>
          </a:solidFill>
          <a:ln w="12700" cmpd="sng">
            <a:noFill/>
          </a:ln>
        </p:spPr>
        <p:txBody>
          <a:bodyPr wrap="square" anchor="ctr">
            <a:noAutofit/>
          </a:bodyPr>
          <a:lstStyle/>
          <a:p>
            <a:pPr algn="ctr"/>
            <a:r>
              <a:rPr lang="en-US" altLang="ko-KR" b="1" dirty="0">
                <a:solidFill>
                  <a:schemeClr val="bg1"/>
                </a:solidFill>
              </a:rPr>
              <a:t>Approach</a:t>
            </a:r>
            <a:endParaRPr lang="en-US" b="1" dirty="0">
              <a:solidFill>
                <a:schemeClr val="bg1"/>
              </a:solidFill>
            </a:endParaRPr>
          </a:p>
        </p:txBody>
      </p:sp>
      <p:sp>
        <p:nvSpPr>
          <p:cNvPr id="16" name="TextBox 15">
            <a:extLst>
              <a:ext uri="{FF2B5EF4-FFF2-40B4-BE49-F238E27FC236}">
                <a16:creationId xmlns:a16="http://schemas.microsoft.com/office/drawing/2014/main" id="{CEEDAE94-2794-4072-047A-EC66503986F0}"/>
              </a:ext>
            </a:extLst>
          </p:cNvPr>
          <p:cNvSpPr txBox="1"/>
          <p:nvPr/>
        </p:nvSpPr>
        <p:spPr>
          <a:xfrm>
            <a:off x="6457603" y="4340659"/>
            <a:ext cx="5523487" cy="170546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Actor-critic DRL (DDPG)</a:t>
            </a:r>
            <a:endParaRPr lang="en-US" sz="1800" dirty="0">
              <a:solidFill>
                <a:srgbClr val="000000"/>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Take neural output and apply piece-wise activation function</a:t>
            </a:r>
          </a:p>
          <a:p>
            <a:pPr marL="285750" indent="-285750">
              <a:lnSpc>
                <a:spcPct val="150000"/>
              </a:lnSpc>
              <a:buFont typeface="Arial" panose="020B0604020202020204" pitchFamily="34" charset="0"/>
              <a:buChar char="•"/>
            </a:pPr>
            <a:endParaRPr lang="en-US" dirty="0"/>
          </a:p>
        </p:txBody>
      </p:sp>
      <p:sp>
        <p:nvSpPr>
          <p:cNvPr id="17" name="TextBox 16">
            <a:extLst>
              <a:ext uri="{FF2B5EF4-FFF2-40B4-BE49-F238E27FC236}">
                <a16:creationId xmlns:a16="http://schemas.microsoft.com/office/drawing/2014/main" id="{831EA27F-24CB-A642-4B24-F66AFCAD7989}"/>
              </a:ext>
            </a:extLst>
          </p:cNvPr>
          <p:cNvSpPr txBox="1"/>
          <p:nvPr/>
        </p:nvSpPr>
        <p:spPr>
          <a:xfrm>
            <a:off x="2953287" y="6456551"/>
            <a:ext cx="6448561" cy="276999"/>
          </a:xfrm>
          <a:prstGeom prst="rect">
            <a:avLst/>
          </a:prstGeom>
          <a:noFill/>
        </p:spPr>
        <p:txBody>
          <a:bodyPr wrap="none" rtlCol="0">
            <a:spAutoFit/>
          </a:bodyPr>
          <a:lstStyle/>
          <a:p>
            <a:pPr algn="ctr"/>
            <a:r>
              <a:rPr lang="en-US" sz="1200" dirty="0">
                <a:solidFill>
                  <a:schemeClr val="bg1"/>
                </a:solidFill>
              </a:rPr>
              <a:t>Contribution #4: Joint Hybrid Beamforming and Power Control Using Deep Reinforcement Learning</a:t>
            </a:r>
          </a:p>
        </p:txBody>
      </p:sp>
      <p:sp>
        <p:nvSpPr>
          <p:cNvPr id="18" name="Rounded Rectangle 17">
            <a:extLst>
              <a:ext uri="{FF2B5EF4-FFF2-40B4-BE49-F238E27FC236}">
                <a16:creationId xmlns:a16="http://schemas.microsoft.com/office/drawing/2014/main" id="{DBEBE91F-4215-4670-90E6-FF4990DCC3DC}"/>
              </a:ext>
            </a:extLst>
          </p:cNvPr>
          <p:cNvSpPr/>
          <p:nvPr/>
        </p:nvSpPr>
        <p:spPr>
          <a:xfrm>
            <a:off x="7609216" y="887418"/>
            <a:ext cx="4270550" cy="2456149"/>
          </a:xfrm>
          <a:prstGeom prst="roundRect">
            <a:avLst>
              <a:gd name="adj" fmla="val 555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F8103EA-1BFC-65A6-1283-E54EC7B79AB6}"/>
              </a:ext>
            </a:extLst>
          </p:cNvPr>
          <p:cNvGrpSpPr/>
          <p:nvPr/>
        </p:nvGrpSpPr>
        <p:grpSpPr>
          <a:xfrm>
            <a:off x="9423242" y="2978786"/>
            <a:ext cx="80264" cy="299733"/>
            <a:chOff x="516537" y="2326149"/>
            <a:chExt cx="80264" cy="299733"/>
          </a:xfrm>
          <a:solidFill>
            <a:schemeClr val="accent2"/>
          </a:solidFill>
        </p:grpSpPr>
        <p:sp>
          <p:nvSpPr>
            <p:cNvPr id="21" name="Rectangle 20">
              <a:extLst>
                <a:ext uri="{FF2B5EF4-FFF2-40B4-BE49-F238E27FC236}">
                  <a16:creationId xmlns:a16="http://schemas.microsoft.com/office/drawing/2014/main" id="{EA58A6A5-9741-78A3-64D1-82BD07BB8B15}"/>
                </a:ext>
              </a:extLst>
            </p:cNvPr>
            <p:cNvSpPr/>
            <p:nvPr/>
          </p:nvSpPr>
          <p:spPr>
            <a:xfrm>
              <a:off x="516537" y="2326149"/>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8355C15-8291-51C3-71D0-E885129838AA}"/>
                </a:ext>
              </a:extLst>
            </p:cNvPr>
            <p:cNvSpPr/>
            <p:nvPr/>
          </p:nvSpPr>
          <p:spPr>
            <a:xfrm>
              <a:off x="516537" y="2434466"/>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04FDC4-D5D6-CBAC-8C25-09A976E64818}"/>
                </a:ext>
              </a:extLst>
            </p:cNvPr>
            <p:cNvSpPr/>
            <p:nvPr/>
          </p:nvSpPr>
          <p:spPr>
            <a:xfrm>
              <a:off x="516537" y="2545618"/>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1BFB9715-0DCD-C34E-41BC-2EF136FB2115}"/>
              </a:ext>
            </a:extLst>
          </p:cNvPr>
          <p:cNvGrpSpPr/>
          <p:nvPr/>
        </p:nvGrpSpPr>
        <p:grpSpPr>
          <a:xfrm>
            <a:off x="8510389" y="2739895"/>
            <a:ext cx="80264" cy="299733"/>
            <a:chOff x="516537" y="2326149"/>
            <a:chExt cx="80264" cy="299733"/>
          </a:xfrm>
          <a:solidFill>
            <a:schemeClr val="accent2"/>
          </a:solidFill>
        </p:grpSpPr>
        <p:sp>
          <p:nvSpPr>
            <p:cNvPr id="25" name="Rectangle 24">
              <a:extLst>
                <a:ext uri="{FF2B5EF4-FFF2-40B4-BE49-F238E27FC236}">
                  <a16:creationId xmlns:a16="http://schemas.microsoft.com/office/drawing/2014/main" id="{0AA707AA-E34B-3ACA-60ED-CF84B5BAD292}"/>
                </a:ext>
              </a:extLst>
            </p:cNvPr>
            <p:cNvSpPr/>
            <p:nvPr/>
          </p:nvSpPr>
          <p:spPr>
            <a:xfrm>
              <a:off x="516537" y="2326149"/>
              <a:ext cx="80264" cy="802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1EE1335-8F15-9809-6560-4495C1ACF2B9}"/>
                </a:ext>
              </a:extLst>
            </p:cNvPr>
            <p:cNvSpPr/>
            <p:nvPr/>
          </p:nvSpPr>
          <p:spPr>
            <a:xfrm>
              <a:off x="516537" y="2434466"/>
              <a:ext cx="80264" cy="802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400DABE-33CB-751E-8808-18C5AB8FAEE7}"/>
                </a:ext>
              </a:extLst>
            </p:cNvPr>
            <p:cNvSpPr/>
            <p:nvPr/>
          </p:nvSpPr>
          <p:spPr>
            <a:xfrm>
              <a:off x="516537" y="2545618"/>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7C26E425-D803-52F7-2728-6380C318119F}"/>
              </a:ext>
            </a:extLst>
          </p:cNvPr>
          <p:cNvGrpSpPr/>
          <p:nvPr/>
        </p:nvGrpSpPr>
        <p:grpSpPr>
          <a:xfrm>
            <a:off x="10215529" y="2994408"/>
            <a:ext cx="80264" cy="299733"/>
            <a:chOff x="516537" y="2326149"/>
            <a:chExt cx="80264" cy="299733"/>
          </a:xfrm>
          <a:solidFill>
            <a:srgbClr val="7030A0"/>
          </a:solidFill>
        </p:grpSpPr>
        <p:sp>
          <p:nvSpPr>
            <p:cNvPr id="29" name="Rectangle 28">
              <a:extLst>
                <a:ext uri="{FF2B5EF4-FFF2-40B4-BE49-F238E27FC236}">
                  <a16:creationId xmlns:a16="http://schemas.microsoft.com/office/drawing/2014/main" id="{D83A4745-78F6-C027-C337-E6970D8E149C}"/>
                </a:ext>
              </a:extLst>
            </p:cNvPr>
            <p:cNvSpPr/>
            <p:nvPr/>
          </p:nvSpPr>
          <p:spPr>
            <a:xfrm>
              <a:off x="516537" y="2326149"/>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5F4DA5D-32DF-3CA7-6E6C-05CD01F5E8B2}"/>
                </a:ext>
              </a:extLst>
            </p:cNvPr>
            <p:cNvSpPr/>
            <p:nvPr/>
          </p:nvSpPr>
          <p:spPr>
            <a:xfrm>
              <a:off x="516537" y="2434466"/>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648F080-F075-EBA6-8400-D813369745D2}"/>
                </a:ext>
              </a:extLst>
            </p:cNvPr>
            <p:cNvSpPr/>
            <p:nvPr/>
          </p:nvSpPr>
          <p:spPr>
            <a:xfrm>
              <a:off x="516537" y="2545618"/>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A92364FF-786B-7977-D701-A63499A62EEA}"/>
              </a:ext>
            </a:extLst>
          </p:cNvPr>
          <p:cNvGrpSpPr/>
          <p:nvPr/>
        </p:nvGrpSpPr>
        <p:grpSpPr>
          <a:xfrm>
            <a:off x="11159948" y="2752617"/>
            <a:ext cx="80264" cy="299733"/>
            <a:chOff x="516537" y="2326149"/>
            <a:chExt cx="80264" cy="299733"/>
          </a:xfrm>
          <a:solidFill>
            <a:srgbClr val="7030A0"/>
          </a:solidFill>
        </p:grpSpPr>
        <p:sp>
          <p:nvSpPr>
            <p:cNvPr id="33" name="Rectangle 32">
              <a:extLst>
                <a:ext uri="{FF2B5EF4-FFF2-40B4-BE49-F238E27FC236}">
                  <a16:creationId xmlns:a16="http://schemas.microsoft.com/office/drawing/2014/main" id="{91955977-0C61-FF36-E9FC-80CEB76E5B35}"/>
                </a:ext>
              </a:extLst>
            </p:cNvPr>
            <p:cNvSpPr/>
            <p:nvPr/>
          </p:nvSpPr>
          <p:spPr>
            <a:xfrm>
              <a:off x="516537" y="2326149"/>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559E54A-29D5-7565-B16E-E15D3D0FD242}"/>
                </a:ext>
              </a:extLst>
            </p:cNvPr>
            <p:cNvSpPr/>
            <p:nvPr/>
          </p:nvSpPr>
          <p:spPr>
            <a:xfrm>
              <a:off x="516537" y="2434466"/>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C3082F3-AB29-2313-C204-336CCA2378BA}"/>
                </a:ext>
              </a:extLst>
            </p:cNvPr>
            <p:cNvSpPr/>
            <p:nvPr/>
          </p:nvSpPr>
          <p:spPr>
            <a:xfrm>
              <a:off x="516537" y="2545618"/>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Arrow Connector 35">
            <a:extLst>
              <a:ext uri="{FF2B5EF4-FFF2-40B4-BE49-F238E27FC236}">
                <a16:creationId xmlns:a16="http://schemas.microsoft.com/office/drawing/2014/main" id="{A7C4785D-F634-6BDE-78DC-DF593CCF4FD9}"/>
              </a:ext>
            </a:extLst>
          </p:cNvPr>
          <p:cNvCxnSpPr>
            <a:cxnSpLocks/>
            <a:stCxn id="95" idx="0"/>
          </p:cNvCxnSpPr>
          <p:nvPr/>
        </p:nvCxnSpPr>
        <p:spPr>
          <a:xfrm flipV="1">
            <a:off x="10086966" y="2137241"/>
            <a:ext cx="359333" cy="827534"/>
          </a:xfrm>
          <a:prstGeom prst="straightConnector1">
            <a:avLst/>
          </a:prstGeom>
          <a:ln w="1905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8529ABE-A568-6516-0DBA-00020903A6F1}"/>
              </a:ext>
            </a:extLst>
          </p:cNvPr>
          <p:cNvCxnSpPr>
            <a:cxnSpLocks/>
          </p:cNvCxnSpPr>
          <p:nvPr/>
        </p:nvCxnSpPr>
        <p:spPr>
          <a:xfrm flipH="1" flipV="1">
            <a:off x="10725980" y="2140137"/>
            <a:ext cx="305139" cy="585153"/>
          </a:xfrm>
          <a:prstGeom prst="straightConnector1">
            <a:avLst/>
          </a:prstGeom>
          <a:ln w="1905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A408751-07B8-1D4A-C6D1-54E2BE7C0994}"/>
              </a:ext>
            </a:extLst>
          </p:cNvPr>
          <p:cNvCxnSpPr>
            <a:cxnSpLocks/>
          </p:cNvCxnSpPr>
          <p:nvPr/>
        </p:nvCxnSpPr>
        <p:spPr>
          <a:xfrm flipV="1">
            <a:off x="8378296" y="2143986"/>
            <a:ext cx="238723" cy="553521"/>
          </a:xfrm>
          <a:prstGeom prst="straightConnector1">
            <a:avLst/>
          </a:prstGeom>
          <a:ln w="19050">
            <a:solidFill>
              <a:srgbClr val="FF685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84DEE4E-28A1-60EC-89DC-479E1761EEBD}"/>
              </a:ext>
            </a:extLst>
          </p:cNvPr>
          <p:cNvCxnSpPr>
            <a:cxnSpLocks/>
          </p:cNvCxnSpPr>
          <p:nvPr/>
        </p:nvCxnSpPr>
        <p:spPr>
          <a:xfrm flipH="1" flipV="1">
            <a:off x="8938608" y="2173267"/>
            <a:ext cx="359892" cy="767145"/>
          </a:xfrm>
          <a:prstGeom prst="straightConnector1">
            <a:avLst/>
          </a:prstGeom>
          <a:ln w="19050">
            <a:solidFill>
              <a:srgbClr val="FF685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9A090B9-4702-80A5-915F-C52DF7974030}"/>
              </a:ext>
            </a:extLst>
          </p:cNvPr>
          <p:cNvCxnSpPr>
            <a:cxnSpLocks/>
          </p:cNvCxnSpPr>
          <p:nvPr/>
        </p:nvCxnSpPr>
        <p:spPr>
          <a:xfrm flipV="1">
            <a:off x="9267504" y="2042225"/>
            <a:ext cx="1124018" cy="898187"/>
          </a:xfrm>
          <a:prstGeom prst="straightConnector1">
            <a:avLst/>
          </a:prstGeom>
          <a:ln w="6350">
            <a:solidFill>
              <a:srgbClr val="FF6857"/>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6617FC0-53EF-35FF-D4BC-C0BC3A1FE07A}"/>
              </a:ext>
            </a:extLst>
          </p:cNvPr>
          <p:cNvCxnSpPr>
            <a:cxnSpLocks/>
            <a:stCxn id="95" idx="0"/>
          </p:cNvCxnSpPr>
          <p:nvPr/>
        </p:nvCxnSpPr>
        <p:spPr>
          <a:xfrm flipH="1" flipV="1">
            <a:off x="8964848" y="2091994"/>
            <a:ext cx="1122118" cy="872781"/>
          </a:xfrm>
          <a:prstGeom prst="straightConnector1">
            <a:avLst/>
          </a:prstGeom>
          <a:ln w="6350">
            <a:solidFill>
              <a:srgbClr val="7030A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9D12C11B-445D-3948-9140-004AAAD4620C}"/>
              </a:ext>
            </a:extLst>
          </p:cNvPr>
          <p:cNvGrpSpPr/>
          <p:nvPr/>
        </p:nvGrpSpPr>
        <p:grpSpPr>
          <a:xfrm>
            <a:off x="8297680" y="1645763"/>
            <a:ext cx="292860" cy="412255"/>
            <a:chOff x="11197625" y="2989699"/>
            <a:chExt cx="292860" cy="412255"/>
          </a:xfrm>
        </p:grpSpPr>
        <p:sp>
          <p:nvSpPr>
            <p:cNvPr id="43" name="Rectangle 42">
              <a:extLst>
                <a:ext uri="{FF2B5EF4-FFF2-40B4-BE49-F238E27FC236}">
                  <a16:creationId xmlns:a16="http://schemas.microsoft.com/office/drawing/2014/main" id="{5BCE3B2D-224F-8A73-319F-8B8EC7713A8F}"/>
                </a:ext>
              </a:extLst>
            </p:cNvPr>
            <p:cNvSpPr/>
            <p:nvPr/>
          </p:nvSpPr>
          <p:spPr>
            <a:xfrm>
              <a:off x="11305071" y="298969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2769E1A-82CF-EA1F-7F90-0A07E3637313}"/>
                </a:ext>
              </a:extLst>
            </p:cNvPr>
            <p:cNvSpPr/>
            <p:nvPr/>
          </p:nvSpPr>
          <p:spPr>
            <a:xfrm>
              <a:off x="11305071" y="310085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0EF069-6099-06BF-C107-A1E9C9FD39A8}"/>
                </a:ext>
              </a:extLst>
            </p:cNvPr>
            <p:cNvSpPr/>
            <p:nvPr/>
          </p:nvSpPr>
          <p:spPr>
            <a:xfrm>
              <a:off x="11410221" y="298969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0C6844C-2DD8-D00A-B968-40B6A160AACF}"/>
                </a:ext>
              </a:extLst>
            </p:cNvPr>
            <p:cNvSpPr/>
            <p:nvPr/>
          </p:nvSpPr>
          <p:spPr>
            <a:xfrm>
              <a:off x="11410221" y="310085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233C0A-5C57-D7CC-8AB1-1832BC781087}"/>
                </a:ext>
              </a:extLst>
            </p:cNvPr>
            <p:cNvSpPr/>
            <p:nvPr/>
          </p:nvSpPr>
          <p:spPr>
            <a:xfrm>
              <a:off x="11305071" y="3210538"/>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7A120F2-2248-DF08-9E2E-4FC18783894F}"/>
                </a:ext>
              </a:extLst>
            </p:cNvPr>
            <p:cNvSpPr/>
            <p:nvPr/>
          </p:nvSpPr>
          <p:spPr>
            <a:xfrm>
              <a:off x="11305071" y="3321690"/>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F3025CE-8EEF-DECC-7A60-8095161AA744}"/>
                </a:ext>
              </a:extLst>
            </p:cNvPr>
            <p:cNvSpPr/>
            <p:nvPr/>
          </p:nvSpPr>
          <p:spPr>
            <a:xfrm>
              <a:off x="11410221" y="3210538"/>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37A47CE-AAFD-5892-03A9-472E03290E6B}"/>
                </a:ext>
              </a:extLst>
            </p:cNvPr>
            <p:cNvSpPr/>
            <p:nvPr/>
          </p:nvSpPr>
          <p:spPr>
            <a:xfrm>
              <a:off x="11410221" y="3321690"/>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184A524-EF83-41C6-CAE3-C585343C23E8}"/>
                </a:ext>
              </a:extLst>
            </p:cNvPr>
            <p:cNvSpPr/>
            <p:nvPr/>
          </p:nvSpPr>
          <p:spPr>
            <a:xfrm>
              <a:off x="11197625" y="2989699"/>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18EADBB-EECF-C239-5BE6-490A88E1321A}"/>
                </a:ext>
              </a:extLst>
            </p:cNvPr>
            <p:cNvSpPr/>
            <p:nvPr/>
          </p:nvSpPr>
          <p:spPr>
            <a:xfrm>
              <a:off x="11197625" y="3100851"/>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EDFAE00-DFF9-9C3A-23B5-F102CBFC9513}"/>
                </a:ext>
              </a:extLst>
            </p:cNvPr>
            <p:cNvSpPr/>
            <p:nvPr/>
          </p:nvSpPr>
          <p:spPr>
            <a:xfrm>
              <a:off x="11197625" y="3210538"/>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99C23A7-3A9B-CE9E-0D1D-1BE786B78FC5}"/>
                </a:ext>
              </a:extLst>
            </p:cNvPr>
            <p:cNvSpPr/>
            <p:nvPr/>
          </p:nvSpPr>
          <p:spPr>
            <a:xfrm>
              <a:off x="11197625" y="3321690"/>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5A126374-4A5F-9B82-D587-1EA4BD222E36}"/>
              </a:ext>
            </a:extLst>
          </p:cNvPr>
          <p:cNvGrpSpPr/>
          <p:nvPr/>
        </p:nvGrpSpPr>
        <p:grpSpPr>
          <a:xfrm>
            <a:off x="10090280" y="1624761"/>
            <a:ext cx="292860" cy="412255"/>
            <a:chOff x="11282246" y="3884070"/>
            <a:chExt cx="292860" cy="412255"/>
          </a:xfrm>
        </p:grpSpPr>
        <p:sp>
          <p:nvSpPr>
            <p:cNvPr id="56" name="Rectangle 55">
              <a:extLst>
                <a:ext uri="{FF2B5EF4-FFF2-40B4-BE49-F238E27FC236}">
                  <a16:creationId xmlns:a16="http://schemas.microsoft.com/office/drawing/2014/main" id="{6DA7AC11-E95F-543D-AD0D-471E53AF4AE8}"/>
                </a:ext>
              </a:extLst>
            </p:cNvPr>
            <p:cNvSpPr/>
            <p:nvPr/>
          </p:nvSpPr>
          <p:spPr>
            <a:xfrm>
              <a:off x="11389692" y="3884070"/>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8BEAA98-194D-DD5F-BDE7-165D4C5CE43F}"/>
                </a:ext>
              </a:extLst>
            </p:cNvPr>
            <p:cNvSpPr/>
            <p:nvPr/>
          </p:nvSpPr>
          <p:spPr>
            <a:xfrm>
              <a:off x="11389692" y="399522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2A7B1B7-99D1-E5D9-67D2-EA0AA8FCECD6}"/>
                </a:ext>
              </a:extLst>
            </p:cNvPr>
            <p:cNvSpPr/>
            <p:nvPr/>
          </p:nvSpPr>
          <p:spPr>
            <a:xfrm>
              <a:off x="11494842" y="3884070"/>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2D544A80-A7DA-EF8F-CA6A-807E85B6F95F}"/>
                </a:ext>
              </a:extLst>
            </p:cNvPr>
            <p:cNvSpPr/>
            <p:nvPr/>
          </p:nvSpPr>
          <p:spPr>
            <a:xfrm>
              <a:off x="11494842" y="3995222"/>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3F746E7-0952-648A-7B7A-0A2E647DC28F}"/>
                </a:ext>
              </a:extLst>
            </p:cNvPr>
            <p:cNvSpPr/>
            <p:nvPr/>
          </p:nvSpPr>
          <p:spPr>
            <a:xfrm>
              <a:off x="11389692" y="4104909"/>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8F0AC6A-DA04-E7A5-524B-87FC12CA9093}"/>
                </a:ext>
              </a:extLst>
            </p:cNvPr>
            <p:cNvSpPr/>
            <p:nvPr/>
          </p:nvSpPr>
          <p:spPr>
            <a:xfrm>
              <a:off x="11389692" y="421606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2C367B4-9B6B-F276-874A-BE26756DB3F5}"/>
                </a:ext>
              </a:extLst>
            </p:cNvPr>
            <p:cNvSpPr/>
            <p:nvPr/>
          </p:nvSpPr>
          <p:spPr>
            <a:xfrm>
              <a:off x="11494842" y="410490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F30F426-1979-E76B-4628-92CAA09B3137}"/>
                </a:ext>
              </a:extLst>
            </p:cNvPr>
            <p:cNvSpPr/>
            <p:nvPr/>
          </p:nvSpPr>
          <p:spPr>
            <a:xfrm>
              <a:off x="11494842" y="4216061"/>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6635633-C033-C930-6545-A8AA5EF5DF7D}"/>
                </a:ext>
              </a:extLst>
            </p:cNvPr>
            <p:cNvSpPr/>
            <p:nvPr/>
          </p:nvSpPr>
          <p:spPr>
            <a:xfrm>
              <a:off x="11282246" y="3884070"/>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3DA6416-35E8-DD20-CF8D-D26340A98EEF}"/>
                </a:ext>
              </a:extLst>
            </p:cNvPr>
            <p:cNvSpPr/>
            <p:nvPr/>
          </p:nvSpPr>
          <p:spPr>
            <a:xfrm>
              <a:off x="11282246" y="3995222"/>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194509A-9F0F-9B6E-A49C-50ADDDEBCC93}"/>
                </a:ext>
              </a:extLst>
            </p:cNvPr>
            <p:cNvSpPr/>
            <p:nvPr/>
          </p:nvSpPr>
          <p:spPr>
            <a:xfrm>
              <a:off x="11282246" y="4104909"/>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025FBF5-ED57-566E-4696-F4B75AF5CA41}"/>
                </a:ext>
              </a:extLst>
            </p:cNvPr>
            <p:cNvSpPr/>
            <p:nvPr/>
          </p:nvSpPr>
          <p:spPr>
            <a:xfrm>
              <a:off x="11282246" y="4216061"/>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a:extLst>
              <a:ext uri="{FF2B5EF4-FFF2-40B4-BE49-F238E27FC236}">
                <a16:creationId xmlns:a16="http://schemas.microsoft.com/office/drawing/2014/main" id="{8B9B233D-41A9-45EC-EEFC-D93868C29189}"/>
              </a:ext>
            </a:extLst>
          </p:cNvPr>
          <p:cNvSpPr txBox="1"/>
          <p:nvPr/>
        </p:nvSpPr>
        <p:spPr>
          <a:xfrm>
            <a:off x="8617019" y="1655534"/>
            <a:ext cx="328936" cy="369332"/>
          </a:xfrm>
          <a:prstGeom prst="rect">
            <a:avLst/>
          </a:prstGeom>
          <a:noFill/>
        </p:spPr>
        <p:txBody>
          <a:bodyPr wrap="none" rtlCol="0">
            <a:spAutoFit/>
          </a:bodyPr>
          <a:lstStyle/>
          <a:p>
            <a:r>
              <a:rPr lang="en-US" dirty="0"/>
              <a:t>&amp;</a:t>
            </a:r>
          </a:p>
        </p:txBody>
      </p:sp>
      <p:sp>
        <p:nvSpPr>
          <p:cNvPr id="69" name="TextBox 68">
            <a:extLst>
              <a:ext uri="{FF2B5EF4-FFF2-40B4-BE49-F238E27FC236}">
                <a16:creationId xmlns:a16="http://schemas.microsoft.com/office/drawing/2014/main" id="{BDC05E55-512F-0116-3624-235CC8B89260}"/>
              </a:ext>
            </a:extLst>
          </p:cNvPr>
          <p:cNvSpPr txBox="1"/>
          <p:nvPr/>
        </p:nvSpPr>
        <p:spPr>
          <a:xfrm>
            <a:off x="10405765" y="1655534"/>
            <a:ext cx="328936" cy="369332"/>
          </a:xfrm>
          <a:prstGeom prst="rect">
            <a:avLst/>
          </a:prstGeom>
          <a:noFill/>
        </p:spPr>
        <p:txBody>
          <a:bodyPr wrap="none" rtlCol="0">
            <a:spAutoFit/>
          </a:bodyPr>
          <a:lstStyle/>
          <a:p>
            <a:r>
              <a:rPr lang="en-US" dirty="0"/>
              <a:t>&amp;</a:t>
            </a:r>
          </a:p>
        </p:txBody>
      </p:sp>
      <p:grpSp>
        <p:nvGrpSpPr>
          <p:cNvPr id="70" name="Group 69">
            <a:extLst>
              <a:ext uri="{FF2B5EF4-FFF2-40B4-BE49-F238E27FC236}">
                <a16:creationId xmlns:a16="http://schemas.microsoft.com/office/drawing/2014/main" id="{24394042-7BF8-DEDD-6C6F-D73B8B1CB357}"/>
              </a:ext>
            </a:extLst>
          </p:cNvPr>
          <p:cNvGrpSpPr/>
          <p:nvPr/>
        </p:nvGrpSpPr>
        <p:grpSpPr>
          <a:xfrm>
            <a:off x="8921020" y="1661466"/>
            <a:ext cx="538760" cy="405812"/>
            <a:chOff x="5948865" y="2338859"/>
            <a:chExt cx="538760" cy="405812"/>
          </a:xfrm>
        </p:grpSpPr>
        <p:sp>
          <p:nvSpPr>
            <p:cNvPr id="71" name="Oval 70">
              <a:extLst>
                <a:ext uri="{FF2B5EF4-FFF2-40B4-BE49-F238E27FC236}">
                  <a16:creationId xmlns:a16="http://schemas.microsoft.com/office/drawing/2014/main" id="{7A8ED06D-21F9-17EF-DF5E-CD48E956B71A}"/>
                </a:ext>
              </a:extLst>
            </p:cNvPr>
            <p:cNvSpPr/>
            <p:nvPr/>
          </p:nvSpPr>
          <p:spPr>
            <a:xfrm>
              <a:off x="5993513" y="2354616"/>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a:extLst>
                <a:ext uri="{FF2B5EF4-FFF2-40B4-BE49-F238E27FC236}">
                  <a16:creationId xmlns:a16="http://schemas.microsoft.com/office/drawing/2014/main" id="{51B6FD9C-3FB1-B6C7-0FA4-C431A3979050}"/>
                </a:ext>
              </a:extLst>
            </p:cNvPr>
            <p:cNvCxnSpPr>
              <a:cxnSpLocks/>
            </p:cNvCxnSpPr>
            <p:nvPr/>
          </p:nvCxnSpPr>
          <p:spPr>
            <a:xfrm flipV="1">
              <a:off x="5969904" y="2338859"/>
              <a:ext cx="229388" cy="173600"/>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ADDD4B0D-2CFF-C4ED-ED0D-23AAD1A2A9C8}"/>
                </a:ext>
              </a:extLst>
            </p:cNvPr>
            <p:cNvSpPr/>
            <p:nvPr/>
          </p:nvSpPr>
          <p:spPr>
            <a:xfrm>
              <a:off x="5988964" y="2586828"/>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50C1160E-612C-2353-1DB0-752C6F946612}"/>
                </a:ext>
              </a:extLst>
            </p:cNvPr>
            <p:cNvCxnSpPr>
              <a:cxnSpLocks/>
            </p:cNvCxnSpPr>
            <p:nvPr/>
          </p:nvCxnSpPr>
          <p:spPr>
            <a:xfrm flipH="1" flipV="1">
              <a:off x="5948865" y="2582839"/>
              <a:ext cx="209543" cy="131563"/>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E5B93826-7A5B-BF13-758A-7D47499CE786}"/>
                </a:ext>
              </a:extLst>
            </p:cNvPr>
            <p:cNvSpPr/>
            <p:nvPr/>
          </p:nvSpPr>
          <p:spPr>
            <a:xfrm>
              <a:off x="6271686" y="2354616"/>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Arrow Connector 75">
              <a:extLst>
                <a:ext uri="{FF2B5EF4-FFF2-40B4-BE49-F238E27FC236}">
                  <a16:creationId xmlns:a16="http://schemas.microsoft.com/office/drawing/2014/main" id="{6587879C-D8EF-C67A-4F74-B8C25D0F3322}"/>
                </a:ext>
              </a:extLst>
            </p:cNvPr>
            <p:cNvCxnSpPr>
              <a:cxnSpLocks/>
            </p:cNvCxnSpPr>
            <p:nvPr/>
          </p:nvCxnSpPr>
          <p:spPr>
            <a:xfrm flipH="1">
              <a:off x="6252898" y="2338859"/>
              <a:ext cx="193443" cy="204316"/>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CCB03C2B-D0DF-FE79-A4DD-9B239258F776}"/>
                </a:ext>
              </a:extLst>
            </p:cNvPr>
            <p:cNvSpPr/>
            <p:nvPr/>
          </p:nvSpPr>
          <p:spPr>
            <a:xfrm>
              <a:off x="6271958" y="2582839"/>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Arrow Connector 77">
              <a:extLst>
                <a:ext uri="{FF2B5EF4-FFF2-40B4-BE49-F238E27FC236}">
                  <a16:creationId xmlns:a16="http://schemas.microsoft.com/office/drawing/2014/main" id="{B3AD772A-D98E-9C1B-D636-B796C194E6CC}"/>
                </a:ext>
              </a:extLst>
            </p:cNvPr>
            <p:cNvCxnSpPr>
              <a:cxnSpLocks/>
            </p:cNvCxnSpPr>
            <p:nvPr/>
          </p:nvCxnSpPr>
          <p:spPr>
            <a:xfrm flipV="1">
              <a:off x="6245584" y="2631937"/>
              <a:ext cx="242041" cy="46111"/>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69066C6B-D605-CACA-BE84-CFFDE203AF0A}"/>
                </a:ext>
              </a:extLst>
            </p:cNvPr>
            <p:cNvGrpSpPr/>
            <p:nvPr/>
          </p:nvGrpSpPr>
          <p:grpSpPr>
            <a:xfrm>
              <a:off x="6044666" y="2420281"/>
              <a:ext cx="326581" cy="277302"/>
              <a:chOff x="6086197" y="3227946"/>
              <a:chExt cx="326581" cy="277302"/>
            </a:xfrm>
          </p:grpSpPr>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F8C421FB-5864-C544-0434-5ADE7B8CF986}"/>
                      </a:ext>
                    </a:extLst>
                  </p:cNvPr>
                  <p:cNvSpPr txBox="1"/>
                  <p:nvPr/>
                </p:nvSpPr>
                <p:spPr>
                  <a:xfrm>
                    <a:off x="6090254" y="3228249"/>
                    <a:ext cx="32252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80" name="TextBox 79">
                    <a:extLst>
                      <a:ext uri="{FF2B5EF4-FFF2-40B4-BE49-F238E27FC236}">
                        <a16:creationId xmlns:a16="http://schemas.microsoft.com/office/drawing/2014/main" id="{F8C421FB-5864-C544-0434-5ADE7B8CF986}"/>
                      </a:ext>
                    </a:extLst>
                  </p:cNvPr>
                  <p:cNvSpPr txBox="1">
                    <a:spLocks noRot="1" noChangeAspect="1" noMove="1" noResize="1" noEditPoints="1" noAdjustHandles="1" noChangeArrowheads="1" noChangeShapeType="1" noTextEdit="1"/>
                  </p:cNvSpPr>
                  <p:nvPr/>
                </p:nvSpPr>
                <p:spPr>
                  <a:xfrm>
                    <a:off x="6090254" y="3228249"/>
                    <a:ext cx="322524" cy="27699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EF5BF14-D4A5-2279-3C16-E853FC279402}"/>
                      </a:ext>
                    </a:extLst>
                  </p:cNvPr>
                  <p:cNvSpPr txBox="1"/>
                  <p:nvPr/>
                </p:nvSpPr>
                <p:spPr>
                  <a:xfrm>
                    <a:off x="6086197" y="3227946"/>
                    <a:ext cx="32252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81" name="TextBox 80">
                    <a:extLst>
                      <a:ext uri="{FF2B5EF4-FFF2-40B4-BE49-F238E27FC236}">
                        <a16:creationId xmlns:a16="http://schemas.microsoft.com/office/drawing/2014/main" id="{7EF5BF14-D4A5-2279-3C16-E853FC279402}"/>
                      </a:ext>
                    </a:extLst>
                  </p:cNvPr>
                  <p:cNvSpPr txBox="1">
                    <a:spLocks noRot="1" noChangeAspect="1" noMove="1" noResize="1" noEditPoints="1" noAdjustHandles="1" noChangeArrowheads="1" noChangeShapeType="1" noTextEdit="1"/>
                  </p:cNvSpPr>
                  <p:nvPr/>
                </p:nvSpPr>
                <p:spPr>
                  <a:xfrm>
                    <a:off x="6086197" y="3227946"/>
                    <a:ext cx="322524" cy="276999"/>
                  </a:xfrm>
                  <a:prstGeom prst="rect">
                    <a:avLst/>
                  </a:prstGeom>
                  <a:blipFill>
                    <a:blip r:embed="rId4"/>
                    <a:stretch>
                      <a:fillRect/>
                    </a:stretch>
                  </a:blipFill>
                </p:spPr>
                <p:txBody>
                  <a:bodyPr/>
                  <a:lstStyle/>
                  <a:p>
                    <a:r>
                      <a:rPr lang="en-US">
                        <a:noFill/>
                      </a:rPr>
                      <a:t> </a:t>
                    </a:r>
                  </a:p>
                </p:txBody>
              </p:sp>
            </mc:Fallback>
          </mc:AlternateContent>
        </p:grpSp>
      </p:grpSp>
      <p:grpSp>
        <p:nvGrpSpPr>
          <p:cNvPr id="82" name="Group 81">
            <a:extLst>
              <a:ext uri="{FF2B5EF4-FFF2-40B4-BE49-F238E27FC236}">
                <a16:creationId xmlns:a16="http://schemas.microsoft.com/office/drawing/2014/main" id="{0A0BAF30-5E46-F946-D145-E16C5B2292C3}"/>
              </a:ext>
            </a:extLst>
          </p:cNvPr>
          <p:cNvGrpSpPr/>
          <p:nvPr/>
        </p:nvGrpSpPr>
        <p:grpSpPr>
          <a:xfrm>
            <a:off x="10757181" y="1656670"/>
            <a:ext cx="484559" cy="440689"/>
            <a:chOff x="9737741" y="4337607"/>
            <a:chExt cx="484559" cy="440689"/>
          </a:xfrm>
        </p:grpSpPr>
        <p:sp>
          <p:nvSpPr>
            <p:cNvPr id="83" name="Oval 82">
              <a:extLst>
                <a:ext uri="{FF2B5EF4-FFF2-40B4-BE49-F238E27FC236}">
                  <a16:creationId xmlns:a16="http://schemas.microsoft.com/office/drawing/2014/main" id="{48BDC47B-914D-3ACF-BDC2-9586077F3495}"/>
                </a:ext>
              </a:extLst>
            </p:cNvPr>
            <p:cNvSpPr/>
            <p:nvPr/>
          </p:nvSpPr>
          <p:spPr>
            <a:xfrm>
              <a:off x="9764917" y="4337607"/>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Arrow Connector 83">
              <a:extLst>
                <a:ext uri="{FF2B5EF4-FFF2-40B4-BE49-F238E27FC236}">
                  <a16:creationId xmlns:a16="http://schemas.microsoft.com/office/drawing/2014/main" id="{3A9CC02F-C8FE-E09D-CFDA-DBECE31138E5}"/>
                </a:ext>
              </a:extLst>
            </p:cNvPr>
            <p:cNvCxnSpPr>
              <a:cxnSpLocks/>
            </p:cNvCxnSpPr>
            <p:nvPr/>
          </p:nvCxnSpPr>
          <p:spPr>
            <a:xfrm flipV="1">
              <a:off x="9737741" y="4400097"/>
              <a:ext cx="239591" cy="38583"/>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00A33D4F-33A0-CCB8-1877-60AB17D3A1AE}"/>
                </a:ext>
              </a:extLst>
            </p:cNvPr>
            <p:cNvSpPr/>
            <p:nvPr/>
          </p:nvSpPr>
          <p:spPr>
            <a:xfrm>
              <a:off x="9760368" y="4569819"/>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Arrow Connector 85">
              <a:extLst>
                <a:ext uri="{FF2B5EF4-FFF2-40B4-BE49-F238E27FC236}">
                  <a16:creationId xmlns:a16="http://schemas.microsoft.com/office/drawing/2014/main" id="{13B4FEC4-3D72-410D-4459-B46C55C7FA88}"/>
                </a:ext>
              </a:extLst>
            </p:cNvPr>
            <p:cNvCxnSpPr>
              <a:cxnSpLocks/>
            </p:cNvCxnSpPr>
            <p:nvPr/>
          </p:nvCxnSpPr>
          <p:spPr>
            <a:xfrm flipV="1">
              <a:off x="9772164" y="4533935"/>
              <a:ext cx="147547" cy="208003"/>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E9AEF1C4-8D34-3D29-D675-94890C1BD7DC}"/>
                </a:ext>
              </a:extLst>
            </p:cNvPr>
            <p:cNvSpPr/>
            <p:nvPr/>
          </p:nvSpPr>
          <p:spPr>
            <a:xfrm>
              <a:off x="10043090" y="4337607"/>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Arrow Connector 87">
              <a:extLst>
                <a:ext uri="{FF2B5EF4-FFF2-40B4-BE49-F238E27FC236}">
                  <a16:creationId xmlns:a16="http://schemas.microsoft.com/office/drawing/2014/main" id="{C8E88D4E-9B72-61C6-6977-6260234ED359}"/>
                </a:ext>
              </a:extLst>
            </p:cNvPr>
            <p:cNvCxnSpPr>
              <a:cxnSpLocks/>
            </p:cNvCxnSpPr>
            <p:nvPr/>
          </p:nvCxnSpPr>
          <p:spPr>
            <a:xfrm flipH="1" flipV="1">
              <a:off x="10023717" y="4359870"/>
              <a:ext cx="198583" cy="102215"/>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10711C74-EE5A-57D9-7820-A912A361C298}"/>
                </a:ext>
              </a:extLst>
            </p:cNvPr>
            <p:cNvSpPr/>
            <p:nvPr/>
          </p:nvSpPr>
          <p:spPr>
            <a:xfrm>
              <a:off x="10043362" y="4565830"/>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a:extLst>
                <a:ext uri="{FF2B5EF4-FFF2-40B4-BE49-F238E27FC236}">
                  <a16:creationId xmlns:a16="http://schemas.microsoft.com/office/drawing/2014/main" id="{BF6688D5-0B59-7D98-6A0A-3FBC8E390B9F}"/>
                </a:ext>
              </a:extLst>
            </p:cNvPr>
            <p:cNvCxnSpPr>
              <a:cxnSpLocks/>
            </p:cNvCxnSpPr>
            <p:nvPr/>
          </p:nvCxnSpPr>
          <p:spPr>
            <a:xfrm flipH="1">
              <a:off x="10111231" y="4552381"/>
              <a:ext cx="24188" cy="225915"/>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9A184770-66D1-CE9B-F1AC-A6A9D7AFA0DD}"/>
                    </a:ext>
                  </a:extLst>
                </p:cNvPr>
                <p:cNvSpPr txBox="1"/>
                <p:nvPr/>
              </p:nvSpPr>
              <p:spPr>
                <a:xfrm>
                  <a:off x="9839687" y="4388905"/>
                  <a:ext cx="32252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91" name="TextBox 90">
                  <a:extLst>
                    <a:ext uri="{FF2B5EF4-FFF2-40B4-BE49-F238E27FC236}">
                      <a16:creationId xmlns:a16="http://schemas.microsoft.com/office/drawing/2014/main" id="{9A184770-66D1-CE9B-F1AC-A6A9D7AFA0DD}"/>
                    </a:ext>
                  </a:extLst>
                </p:cNvPr>
                <p:cNvSpPr txBox="1">
                  <a:spLocks noRot="1" noChangeAspect="1" noMove="1" noResize="1" noEditPoints="1" noAdjustHandles="1" noChangeArrowheads="1" noChangeShapeType="1" noTextEdit="1"/>
                </p:cNvSpPr>
                <p:nvPr/>
              </p:nvSpPr>
              <p:spPr>
                <a:xfrm>
                  <a:off x="9839687" y="4388905"/>
                  <a:ext cx="322524" cy="2769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E2795571-5614-6A44-8ADA-F8001969FC54}"/>
                    </a:ext>
                  </a:extLst>
                </p:cNvPr>
                <p:cNvSpPr txBox="1"/>
                <p:nvPr/>
              </p:nvSpPr>
              <p:spPr>
                <a:xfrm>
                  <a:off x="9837015" y="4386061"/>
                  <a:ext cx="32252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92" name="TextBox 91">
                  <a:extLst>
                    <a:ext uri="{FF2B5EF4-FFF2-40B4-BE49-F238E27FC236}">
                      <a16:creationId xmlns:a16="http://schemas.microsoft.com/office/drawing/2014/main" id="{E2795571-5614-6A44-8ADA-F8001969FC54}"/>
                    </a:ext>
                  </a:extLst>
                </p:cNvPr>
                <p:cNvSpPr txBox="1">
                  <a:spLocks noRot="1" noChangeAspect="1" noMove="1" noResize="1" noEditPoints="1" noAdjustHandles="1" noChangeArrowheads="1" noChangeShapeType="1" noTextEdit="1"/>
                </p:cNvSpPr>
                <p:nvPr/>
              </p:nvSpPr>
              <p:spPr>
                <a:xfrm>
                  <a:off x="9837015" y="4386061"/>
                  <a:ext cx="322524" cy="276999"/>
                </a:xfrm>
                <a:prstGeom prst="rect">
                  <a:avLst/>
                </a:prstGeom>
                <a:blipFill>
                  <a:blip r:embed="rId6"/>
                  <a:stretch>
                    <a:fillRect/>
                  </a:stretch>
                </a:blipFill>
              </p:spPr>
              <p:txBody>
                <a:bodyPr/>
                <a:lstStyle/>
                <a:p>
                  <a:r>
                    <a:rPr lang="en-US">
                      <a:noFill/>
                    </a:rPr>
                    <a:t> </a:t>
                  </a:r>
                </a:p>
              </p:txBody>
            </p:sp>
          </mc:Fallback>
        </mc:AlternateContent>
      </p:grpSp>
      <p:pic>
        <p:nvPicPr>
          <p:cNvPr id="93" name="Graphic 92" descr="Smart Phone with solid fill">
            <a:extLst>
              <a:ext uri="{FF2B5EF4-FFF2-40B4-BE49-F238E27FC236}">
                <a16:creationId xmlns:a16="http://schemas.microsoft.com/office/drawing/2014/main" id="{88319036-010E-A765-CFE9-8898CECFE2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04170" y="2720618"/>
            <a:ext cx="360896" cy="360896"/>
          </a:xfrm>
          <a:prstGeom prst="rect">
            <a:avLst/>
          </a:prstGeom>
        </p:spPr>
      </p:pic>
      <p:pic>
        <p:nvPicPr>
          <p:cNvPr id="94" name="Graphic 93" descr="Smart Phone with solid fill">
            <a:extLst>
              <a:ext uri="{FF2B5EF4-FFF2-40B4-BE49-F238E27FC236}">
                <a16:creationId xmlns:a16="http://schemas.microsoft.com/office/drawing/2014/main" id="{D2B97980-4B66-8A4F-836C-017AB0F9F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18052" y="2950864"/>
            <a:ext cx="360896" cy="360896"/>
          </a:xfrm>
          <a:prstGeom prst="rect">
            <a:avLst/>
          </a:prstGeom>
        </p:spPr>
      </p:pic>
      <p:pic>
        <p:nvPicPr>
          <p:cNvPr id="95" name="Graphic 94" descr="Smart Phone with solid fill">
            <a:extLst>
              <a:ext uri="{FF2B5EF4-FFF2-40B4-BE49-F238E27FC236}">
                <a16:creationId xmlns:a16="http://schemas.microsoft.com/office/drawing/2014/main" id="{79AAAB2D-9E83-ED81-BEB3-8B6FB7A57C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06518" y="2964775"/>
            <a:ext cx="360896" cy="360896"/>
          </a:xfrm>
          <a:prstGeom prst="rect">
            <a:avLst/>
          </a:prstGeom>
        </p:spPr>
      </p:pic>
      <p:pic>
        <p:nvPicPr>
          <p:cNvPr id="96" name="Graphic 95" descr="Smart Phone with solid fill">
            <a:extLst>
              <a:ext uri="{FF2B5EF4-FFF2-40B4-BE49-F238E27FC236}">
                <a16:creationId xmlns:a16="http://schemas.microsoft.com/office/drawing/2014/main" id="{A7FA23BD-B8B8-3162-69A4-E79E429D5D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50671" y="2733456"/>
            <a:ext cx="360896" cy="360896"/>
          </a:xfrm>
          <a:prstGeom prst="rect">
            <a:avLst/>
          </a:prstGeom>
        </p:spPr>
      </p:pic>
      <p:pic>
        <p:nvPicPr>
          <p:cNvPr id="97" name="Graphic 96" descr="Cell Tower outline">
            <a:extLst>
              <a:ext uri="{FF2B5EF4-FFF2-40B4-BE49-F238E27FC236}">
                <a16:creationId xmlns:a16="http://schemas.microsoft.com/office/drawing/2014/main" id="{457B488B-5727-370C-A008-DE372B030D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12660" y="1968725"/>
            <a:ext cx="547043" cy="547043"/>
          </a:xfrm>
          <a:prstGeom prst="rect">
            <a:avLst/>
          </a:prstGeom>
        </p:spPr>
      </p:pic>
      <p:pic>
        <p:nvPicPr>
          <p:cNvPr id="98" name="Graphic 97" descr="Cell Tower outline">
            <a:extLst>
              <a:ext uri="{FF2B5EF4-FFF2-40B4-BE49-F238E27FC236}">
                <a16:creationId xmlns:a16="http://schemas.microsoft.com/office/drawing/2014/main" id="{B37199EE-D2B3-8150-E391-71944C1015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01486" y="1932639"/>
            <a:ext cx="547043" cy="547043"/>
          </a:xfrm>
          <a:prstGeom prst="rect">
            <a:avLst/>
          </a:prstGeom>
        </p:spPr>
      </p:pic>
      <p:pic>
        <p:nvPicPr>
          <p:cNvPr id="99" name="Graphic 98" descr="Left Brain outline">
            <a:extLst>
              <a:ext uri="{FF2B5EF4-FFF2-40B4-BE49-F238E27FC236}">
                <a16:creationId xmlns:a16="http://schemas.microsoft.com/office/drawing/2014/main" id="{1C62201B-5FD5-098E-0E3A-62CD178149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20819" y="856058"/>
            <a:ext cx="344947" cy="344947"/>
          </a:xfrm>
          <a:prstGeom prst="rect">
            <a:avLst/>
          </a:prstGeom>
        </p:spPr>
      </p:pic>
      <p:sp>
        <p:nvSpPr>
          <p:cNvPr id="100" name="TextBox 99">
            <a:extLst>
              <a:ext uri="{FF2B5EF4-FFF2-40B4-BE49-F238E27FC236}">
                <a16:creationId xmlns:a16="http://schemas.microsoft.com/office/drawing/2014/main" id="{325689ED-46AB-4F96-49F4-8364C7D5EE8D}"/>
              </a:ext>
            </a:extLst>
          </p:cNvPr>
          <p:cNvSpPr txBox="1"/>
          <p:nvPr/>
        </p:nvSpPr>
        <p:spPr>
          <a:xfrm>
            <a:off x="9842933" y="846109"/>
            <a:ext cx="611065" cy="369332"/>
          </a:xfrm>
          <a:prstGeom prst="rect">
            <a:avLst/>
          </a:prstGeom>
          <a:noFill/>
        </p:spPr>
        <p:txBody>
          <a:bodyPr wrap="none" rtlCol="0">
            <a:spAutoFit/>
          </a:bodyPr>
          <a:lstStyle/>
          <a:p>
            <a:r>
              <a:rPr lang="en-US" dirty="0">
                <a:solidFill>
                  <a:srgbClr val="0000FF"/>
                </a:solidFill>
              </a:rPr>
              <a:t>DRL</a:t>
            </a:r>
          </a:p>
        </p:txBody>
      </p:sp>
      <p:cxnSp>
        <p:nvCxnSpPr>
          <p:cNvPr id="101" name="Straight Arrow Connector 100">
            <a:extLst>
              <a:ext uri="{FF2B5EF4-FFF2-40B4-BE49-F238E27FC236}">
                <a16:creationId xmlns:a16="http://schemas.microsoft.com/office/drawing/2014/main" id="{A4C7EDC7-B7CC-07CF-CF0A-0AD3610178FF}"/>
              </a:ext>
            </a:extLst>
          </p:cNvPr>
          <p:cNvCxnSpPr>
            <a:cxnSpLocks/>
            <a:stCxn id="68" idx="0"/>
            <a:endCxn id="99" idx="2"/>
          </p:cNvCxnSpPr>
          <p:nvPr/>
        </p:nvCxnSpPr>
        <p:spPr>
          <a:xfrm flipV="1">
            <a:off x="8781487" y="1201005"/>
            <a:ext cx="1011806" cy="454529"/>
          </a:xfrm>
          <a:prstGeom prst="straightConnector1">
            <a:avLst/>
          </a:prstGeom>
          <a:ln w="1905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7B83C9C9-9681-8EBA-6742-58FA58A68400}"/>
              </a:ext>
            </a:extLst>
          </p:cNvPr>
          <p:cNvCxnSpPr>
            <a:cxnSpLocks/>
            <a:stCxn id="99" idx="2"/>
            <a:endCxn id="69" idx="0"/>
          </p:cNvCxnSpPr>
          <p:nvPr/>
        </p:nvCxnSpPr>
        <p:spPr>
          <a:xfrm>
            <a:off x="9793293" y="1201005"/>
            <a:ext cx="776940" cy="454529"/>
          </a:xfrm>
          <a:prstGeom prst="straightConnector1">
            <a:avLst/>
          </a:prstGeom>
          <a:ln w="1905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913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5577FB7-17FC-31F8-4881-83F377A13E4B}"/>
              </a:ext>
            </a:extLst>
          </p:cNvPr>
          <p:cNvSpPr/>
          <p:nvPr/>
        </p:nvSpPr>
        <p:spPr>
          <a:xfrm>
            <a:off x="1347652" y="3971411"/>
            <a:ext cx="4270550" cy="2456149"/>
          </a:xfrm>
          <a:prstGeom prst="roundRect">
            <a:avLst>
              <a:gd name="adj" fmla="val 555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35B1E83-3AB9-40D0-BD85-A7F15E15F8BD}" type="slidenum">
              <a:rPr lang="en-US" smtClean="0"/>
              <a:pPr/>
              <a:t>31</a:t>
            </a:fld>
            <a:r>
              <a:rPr lang="en-US" sz="1600" dirty="0"/>
              <a:t>/32</a:t>
            </a:r>
          </a:p>
        </p:txBody>
      </p:sp>
      <p:sp>
        <p:nvSpPr>
          <p:cNvPr id="12" name="Title 1">
            <a:extLst>
              <a:ext uri="{FF2B5EF4-FFF2-40B4-BE49-F238E27FC236}">
                <a16:creationId xmlns:a16="http://schemas.microsoft.com/office/drawing/2014/main" id="{B261ACC0-6B41-1CC1-F361-22BF1C25F563}"/>
              </a:ext>
            </a:extLst>
          </p:cNvPr>
          <p:cNvSpPr>
            <a:spLocks noGrp="1"/>
          </p:cNvSpPr>
          <p:nvPr>
            <p:ph type="title"/>
          </p:nvPr>
        </p:nvSpPr>
        <p:spPr>
          <a:xfrm>
            <a:off x="406400" y="115887"/>
            <a:ext cx="10437948" cy="549275"/>
          </a:xfrm>
        </p:spPr>
        <p:txBody>
          <a:bodyPr>
            <a:normAutofit/>
          </a:bodyPr>
          <a:lstStyle/>
          <a:p>
            <a:r>
              <a:rPr lang="en-US" sz="2800" dirty="0">
                <a:latin typeface="Gill Sans MT" panose="020B0502020104020203" pitchFamily="34" charset="77"/>
              </a:rPr>
              <a:t>Dissertation Summary</a:t>
            </a:r>
          </a:p>
        </p:txBody>
      </p:sp>
      <p:sp>
        <p:nvSpPr>
          <p:cNvPr id="6" name="Rounded Rectangle 5">
            <a:extLst>
              <a:ext uri="{FF2B5EF4-FFF2-40B4-BE49-F238E27FC236}">
                <a16:creationId xmlns:a16="http://schemas.microsoft.com/office/drawing/2014/main" id="{805A70FE-F34C-9BCD-A20A-D9DD2188C9BF}"/>
              </a:ext>
            </a:extLst>
          </p:cNvPr>
          <p:cNvSpPr/>
          <p:nvPr/>
        </p:nvSpPr>
        <p:spPr>
          <a:xfrm>
            <a:off x="2316470" y="648171"/>
            <a:ext cx="8293020" cy="66408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rPr>
              <a:t>Power-Efficient and Intelligent Wireless Communication Systems</a:t>
            </a:r>
            <a:endParaRPr lang="en-US" sz="2400" dirty="0"/>
          </a:p>
        </p:txBody>
      </p:sp>
      <p:sp>
        <p:nvSpPr>
          <p:cNvPr id="3" name="Rounded Rectangle 2">
            <a:extLst>
              <a:ext uri="{FF2B5EF4-FFF2-40B4-BE49-F238E27FC236}">
                <a16:creationId xmlns:a16="http://schemas.microsoft.com/office/drawing/2014/main" id="{72913B3A-C15D-9C7E-3809-1C49EDDB6DAE}"/>
              </a:ext>
            </a:extLst>
          </p:cNvPr>
          <p:cNvSpPr/>
          <p:nvPr/>
        </p:nvSpPr>
        <p:spPr>
          <a:xfrm>
            <a:off x="1347652" y="1393457"/>
            <a:ext cx="4270550" cy="2456149"/>
          </a:xfrm>
          <a:prstGeom prst="roundRect">
            <a:avLst>
              <a:gd name="adj" fmla="val 555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64DA4FA3-3B58-90C4-567C-E7E2DE5BAFE4}"/>
              </a:ext>
            </a:extLst>
          </p:cNvPr>
          <p:cNvSpPr/>
          <p:nvPr/>
        </p:nvSpPr>
        <p:spPr>
          <a:xfrm>
            <a:off x="6573800" y="1393456"/>
            <a:ext cx="4270550" cy="2456149"/>
          </a:xfrm>
          <a:prstGeom prst="roundRect">
            <a:avLst>
              <a:gd name="adj" fmla="val 555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5AFB47B-930B-F9DF-2BB5-72EAEE06AFA7}"/>
              </a:ext>
            </a:extLst>
          </p:cNvPr>
          <p:cNvSpPr/>
          <p:nvPr/>
        </p:nvSpPr>
        <p:spPr>
          <a:xfrm>
            <a:off x="6566626" y="3971411"/>
            <a:ext cx="4270550" cy="2456149"/>
          </a:xfrm>
          <a:prstGeom prst="roundRect">
            <a:avLst>
              <a:gd name="adj" fmla="val 555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8D60765-EA57-5F58-0706-68F4BAE8134E}"/>
              </a:ext>
            </a:extLst>
          </p:cNvPr>
          <p:cNvGrpSpPr/>
          <p:nvPr/>
        </p:nvGrpSpPr>
        <p:grpSpPr>
          <a:xfrm>
            <a:off x="3091233" y="3275755"/>
            <a:ext cx="72723" cy="341701"/>
            <a:chOff x="516537" y="2326149"/>
            <a:chExt cx="80264" cy="299733"/>
          </a:xfrm>
          <a:solidFill>
            <a:schemeClr val="accent2"/>
          </a:solidFill>
        </p:grpSpPr>
        <p:sp>
          <p:nvSpPr>
            <p:cNvPr id="18" name="Rectangle 17">
              <a:extLst>
                <a:ext uri="{FF2B5EF4-FFF2-40B4-BE49-F238E27FC236}">
                  <a16:creationId xmlns:a16="http://schemas.microsoft.com/office/drawing/2014/main" id="{0725275B-4FAA-0C9F-6BA4-76F8753B3F39}"/>
                </a:ext>
              </a:extLst>
            </p:cNvPr>
            <p:cNvSpPr/>
            <p:nvPr/>
          </p:nvSpPr>
          <p:spPr>
            <a:xfrm>
              <a:off x="516537" y="2326149"/>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E05924-9185-9081-DBEF-27321B6B9DBA}"/>
                </a:ext>
              </a:extLst>
            </p:cNvPr>
            <p:cNvSpPr/>
            <p:nvPr/>
          </p:nvSpPr>
          <p:spPr>
            <a:xfrm>
              <a:off x="516537" y="2434466"/>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105632C-F6C2-DC68-5CBB-AC02B5EBE367}"/>
                </a:ext>
              </a:extLst>
            </p:cNvPr>
            <p:cNvSpPr/>
            <p:nvPr/>
          </p:nvSpPr>
          <p:spPr>
            <a:xfrm>
              <a:off x="516537" y="2545618"/>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B8922BFA-28C3-E30E-7B53-0727205C8DE1}"/>
              </a:ext>
            </a:extLst>
          </p:cNvPr>
          <p:cNvGrpSpPr/>
          <p:nvPr/>
        </p:nvGrpSpPr>
        <p:grpSpPr>
          <a:xfrm>
            <a:off x="2169049" y="3055526"/>
            <a:ext cx="72723" cy="341701"/>
            <a:chOff x="516537" y="2326149"/>
            <a:chExt cx="80264" cy="299733"/>
          </a:xfrm>
          <a:solidFill>
            <a:schemeClr val="accent2"/>
          </a:solidFill>
        </p:grpSpPr>
        <p:sp>
          <p:nvSpPr>
            <p:cNvPr id="40" name="Rectangle 39">
              <a:extLst>
                <a:ext uri="{FF2B5EF4-FFF2-40B4-BE49-F238E27FC236}">
                  <a16:creationId xmlns:a16="http://schemas.microsoft.com/office/drawing/2014/main" id="{6B8945AD-EE0B-05C3-79E6-9A2E90621C58}"/>
                </a:ext>
              </a:extLst>
            </p:cNvPr>
            <p:cNvSpPr/>
            <p:nvPr/>
          </p:nvSpPr>
          <p:spPr>
            <a:xfrm>
              <a:off x="516537" y="2326149"/>
              <a:ext cx="80264" cy="802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B75FFEC-55D6-5FCB-9A7D-F4B88760E192}"/>
                </a:ext>
              </a:extLst>
            </p:cNvPr>
            <p:cNvSpPr/>
            <p:nvPr/>
          </p:nvSpPr>
          <p:spPr>
            <a:xfrm>
              <a:off x="516537" y="2434466"/>
              <a:ext cx="80264" cy="802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E7FDCFD-8DE1-1E6B-CA67-B68A1D6ACBD6}"/>
                </a:ext>
              </a:extLst>
            </p:cNvPr>
            <p:cNvSpPr/>
            <p:nvPr/>
          </p:nvSpPr>
          <p:spPr>
            <a:xfrm>
              <a:off x="516537" y="2545618"/>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8F105A46-70C0-20E7-4BFD-F0E95DE8E51E}"/>
              </a:ext>
            </a:extLst>
          </p:cNvPr>
          <p:cNvGrpSpPr/>
          <p:nvPr/>
        </p:nvGrpSpPr>
        <p:grpSpPr>
          <a:xfrm>
            <a:off x="3869067" y="3308340"/>
            <a:ext cx="72723" cy="341701"/>
            <a:chOff x="516537" y="2326149"/>
            <a:chExt cx="80264" cy="299733"/>
          </a:xfrm>
          <a:solidFill>
            <a:srgbClr val="7030A0"/>
          </a:solidFill>
        </p:grpSpPr>
        <p:sp>
          <p:nvSpPr>
            <p:cNvPr id="44" name="Rectangle 43">
              <a:extLst>
                <a:ext uri="{FF2B5EF4-FFF2-40B4-BE49-F238E27FC236}">
                  <a16:creationId xmlns:a16="http://schemas.microsoft.com/office/drawing/2014/main" id="{48CD8E22-7AD2-5CA3-337D-9F16CB163B6B}"/>
                </a:ext>
              </a:extLst>
            </p:cNvPr>
            <p:cNvSpPr/>
            <p:nvPr/>
          </p:nvSpPr>
          <p:spPr>
            <a:xfrm>
              <a:off x="516537" y="2326149"/>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A382BC4-9EED-0BA0-5620-23D1BB9F59B7}"/>
                </a:ext>
              </a:extLst>
            </p:cNvPr>
            <p:cNvSpPr/>
            <p:nvPr/>
          </p:nvSpPr>
          <p:spPr>
            <a:xfrm>
              <a:off x="516537" y="2434466"/>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9F7EE9B-AB97-BC35-0BAD-F4260ADBF576}"/>
                </a:ext>
              </a:extLst>
            </p:cNvPr>
            <p:cNvSpPr/>
            <p:nvPr/>
          </p:nvSpPr>
          <p:spPr>
            <a:xfrm>
              <a:off x="516537" y="2545618"/>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CA93A8E8-CE12-C31B-DDAD-C6F028BD2391}"/>
              </a:ext>
            </a:extLst>
          </p:cNvPr>
          <p:cNvGrpSpPr/>
          <p:nvPr/>
        </p:nvGrpSpPr>
        <p:grpSpPr>
          <a:xfrm>
            <a:off x="4812280" y="3049586"/>
            <a:ext cx="72723" cy="341701"/>
            <a:chOff x="516537" y="2326149"/>
            <a:chExt cx="80264" cy="299733"/>
          </a:xfrm>
          <a:solidFill>
            <a:srgbClr val="7030A0"/>
          </a:solidFill>
        </p:grpSpPr>
        <p:sp>
          <p:nvSpPr>
            <p:cNvPr id="48" name="Rectangle 47">
              <a:extLst>
                <a:ext uri="{FF2B5EF4-FFF2-40B4-BE49-F238E27FC236}">
                  <a16:creationId xmlns:a16="http://schemas.microsoft.com/office/drawing/2014/main" id="{9DECE963-7CED-4BFF-F7AB-7EA312DC5A1C}"/>
                </a:ext>
              </a:extLst>
            </p:cNvPr>
            <p:cNvSpPr/>
            <p:nvPr/>
          </p:nvSpPr>
          <p:spPr>
            <a:xfrm>
              <a:off x="516537" y="2326149"/>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E885AA9-EF6E-D8E0-EFAE-04DA8081A321}"/>
                </a:ext>
              </a:extLst>
            </p:cNvPr>
            <p:cNvSpPr/>
            <p:nvPr/>
          </p:nvSpPr>
          <p:spPr>
            <a:xfrm>
              <a:off x="516537" y="2434466"/>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2BA4EFD-7AB6-F617-CFC1-25874E5C7203}"/>
                </a:ext>
              </a:extLst>
            </p:cNvPr>
            <p:cNvSpPr/>
            <p:nvPr/>
          </p:nvSpPr>
          <p:spPr>
            <a:xfrm>
              <a:off x="516537" y="2545618"/>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4" name="Straight Arrow Connector 73">
            <a:extLst>
              <a:ext uri="{FF2B5EF4-FFF2-40B4-BE49-F238E27FC236}">
                <a16:creationId xmlns:a16="http://schemas.microsoft.com/office/drawing/2014/main" id="{508A56A6-DB0A-D4B5-47A7-1349C49C8DA0}"/>
              </a:ext>
            </a:extLst>
          </p:cNvPr>
          <p:cNvCxnSpPr>
            <a:cxnSpLocks/>
            <a:stCxn id="562" idx="0"/>
          </p:cNvCxnSpPr>
          <p:nvPr/>
        </p:nvCxnSpPr>
        <p:spPr>
          <a:xfrm flipV="1">
            <a:off x="3746690" y="2525333"/>
            <a:ext cx="313852" cy="746283"/>
          </a:xfrm>
          <a:prstGeom prst="straightConnector1">
            <a:avLst/>
          </a:prstGeom>
          <a:ln w="1905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55DBF1FB-FB7B-EB93-C2BE-828BE2A27E62}"/>
              </a:ext>
            </a:extLst>
          </p:cNvPr>
          <p:cNvCxnSpPr>
            <a:cxnSpLocks/>
          </p:cNvCxnSpPr>
          <p:nvPr/>
        </p:nvCxnSpPr>
        <p:spPr>
          <a:xfrm flipH="1" flipV="1">
            <a:off x="4456424" y="2618743"/>
            <a:ext cx="227027" cy="403516"/>
          </a:xfrm>
          <a:prstGeom prst="straightConnector1">
            <a:avLst/>
          </a:prstGeom>
          <a:ln w="1905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DFFF382F-F1CB-04D3-0059-6D7B7F810A60}"/>
              </a:ext>
            </a:extLst>
          </p:cNvPr>
          <p:cNvCxnSpPr>
            <a:cxnSpLocks/>
            <a:stCxn id="564" idx="0"/>
          </p:cNvCxnSpPr>
          <p:nvPr/>
        </p:nvCxnSpPr>
        <p:spPr>
          <a:xfrm flipV="1">
            <a:off x="2024443" y="2484845"/>
            <a:ext cx="231518" cy="536457"/>
          </a:xfrm>
          <a:prstGeom prst="straightConnector1">
            <a:avLst/>
          </a:prstGeom>
          <a:ln w="19050">
            <a:solidFill>
              <a:srgbClr val="FF6857"/>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601DA66-AB3B-04BB-49AE-D4F088A280A9}"/>
              </a:ext>
            </a:extLst>
          </p:cNvPr>
          <p:cNvCxnSpPr>
            <a:cxnSpLocks/>
            <a:endCxn id="679" idx="0"/>
          </p:cNvCxnSpPr>
          <p:nvPr/>
        </p:nvCxnSpPr>
        <p:spPr>
          <a:xfrm>
            <a:off x="2636476" y="2534664"/>
            <a:ext cx="314851" cy="716535"/>
          </a:xfrm>
          <a:prstGeom prst="straightConnector1">
            <a:avLst/>
          </a:prstGeom>
          <a:ln w="19050">
            <a:solidFill>
              <a:srgbClr val="FF6857"/>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E3CBB43-EAC7-D33D-1294-C7011EF010E9}"/>
              </a:ext>
            </a:extLst>
          </p:cNvPr>
          <p:cNvCxnSpPr>
            <a:cxnSpLocks/>
          </p:cNvCxnSpPr>
          <p:nvPr/>
        </p:nvCxnSpPr>
        <p:spPr>
          <a:xfrm flipV="1">
            <a:off x="2951327" y="2443513"/>
            <a:ext cx="1063919" cy="807686"/>
          </a:xfrm>
          <a:prstGeom prst="straightConnector1">
            <a:avLst/>
          </a:prstGeom>
          <a:ln w="6350">
            <a:solidFill>
              <a:srgbClr val="FF6857"/>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5033B16C-56EE-6C97-CD8F-E11181E793BB}"/>
              </a:ext>
            </a:extLst>
          </p:cNvPr>
          <p:cNvCxnSpPr>
            <a:cxnSpLocks/>
            <a:stCxn id="562" idx="0"/>
          </p:cNvCxnSpPr>
          <p:nvPr/>
        </p:nvCxnSpPr>
        <p:spPr>
          <a:xfrm flipH="1" flipV="1">
            <a:off x="2572225" y="2358001"/>
            <a:ext cx="1174465" cy="913615"/>
          </a:xfrm>
          <a:prstGeom prst="straightConnector1">
            <a:avLst/>
          </a:prstGeom>
          <a:ln w="6350">
            <a:solidFill>
              <a:srgbClr val="7030A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56A3FF21-197E-CCE3-E75D-C6546088A6A4}"/>
              </a:ext>
            </a:extLst>
          </p:cNvPr>
          <p:cNvSpPr txBox="1"/>
          <p:nvPr/>
        </p:nvSpPr>
        <p:spPr>
          <a:xfrm>
            <a:off x="1310471" y="1339461"/>
            <a:ext cx="1725152" cy="369332"/>
          </a:xfrm>
          <a:prstGeom prst="rect">
            <a:avLst/>
          </a:prstGeom>
          <a:noFill/>
        </p:spPr>
        <p:txBody>
          <a:bodyPr wrap="none" rtlCol="0">
            <a:spAutoFit/>
          </a:bodyPr>
          <a:lstStyle/>
          <a:p>
            <a:r>
              <a:rPr lang="en-US" dirty="0"/>
              <a:t>Contribution #1</a:t>
            </a:r>
          </a:p>
        </p:txBody>
      </p:sp>
      <p:sp>
        <p:nvSpPr>
          <p:cNvPr id="94" name="TextBox 93">
            <a:extLst>
              <a:ext uri="{FF2B5EF4-FFF2-40B4-BE49-F238E27FC236}">
                <a16:creationId xmlns:a16="http://schemas.microsoft.com/office/drawing/2014/main" id="{8B146A08-5744-9C25-3E6C-EEF90488F7E1}"/>
              </a:ext>
            </a:extLst>
          </p:cNvPr>
          <p:cNvSpPr txBox="1"/>
          <p:nvPr/>
        </p:nvSpPr>
        <p:spPr>
          <a:xfrm>
            <a:off x="1310471" y="3917415"/>
            <a:ext cx="1725152" cy="369332"/>
          </a:xfrm>
          <a:prstGeom prst="rect">
            <a:avLst/>
          </a:prstGeom>
          <a:noFill/>
        </p:spPr>
        <p:txBody>
          <a:bodyPr wrap="none" rtlCol="0">
            <a:spAutoFit/>
          </a:bodyPr>
          <a:lstStyle/>
          <a:p>
            <a:r>
              <a:rPr lang="en-US" dirty="0"/>
              <a:t>Contribution #2</a:t>
            </a:r>
          </a:p>
        </p:txBody>
      </p:sp>
      <p:sp>
        <p:nvSpPr>
          <p:cNvPr id="95" name="TextBox 94">
            <a:extLst>
              <a:ext uri="{FF2B5EF4-FFF2-40B4-BE49-F238E27FC236}">
                <a16:creationId xmlns:a16="http://schemas.microsoft.com/office/drawing/2014/main" id="{2147D3CD-F8ED-E4B1-D258-54607FA19E32}"/>
              </a:ext>
            </a:extLst>
          </p:cNvPr>
          <p:cNvSpPr txBox="1"/>
          <p:nvPr/>
        </p:nvSpPr>
        <p:spPr>
          <a:xfrm>
            <a:off x="6528659" y="1339461"/>
            <a:ext cx="1725152" cy="369332"/>
          </a:xfrm>
          <a:prstGeom prst="rect">
            <a:avLst/>
          </a:prstGeom>
          <a:noFill/>
        </p:spPr>
        <p:txBody>
          <a:bodyPr wrap="none" rtlCol="0">
            <a:spAutoFit/>
          </a:bodyPr>
          <a:lstStyle/>
          <a:p>
            <a:r>
              <a:rPr lang="en-US" dirty="0"/>
              <a:t>Contribution #3</a:t>
            </a:r>
          </a:p>
        </p:txBody>
      </p:sp>
      <p:sp>
        <p:nvSpPr>
          <p:cNvPr id="96" name="TextBox 95">
            <a:extLst>
              <a:ext uri="{FF2B5EF4-FFF2-40B4-BE49-F238E27FC236}">
                <a16:creationId xmlns:a16="http://schemas.microsoft.com/office/drawing/2014/main" id="{F4D8ABEE-D948-0DCF-C8A0-A02A82046135}"/>
              </a:ext>
            </a:extLst>
          </p:cNvPr>
          <p:cNvSpPr txBox="1"/>
          <p:nvPr/>
        </p:nvSpPr>
        <p:spPr>
          <a:xfrm>
            <a:off x="6528659" y="3917415"/>
            <a:ext cx="1725152" cy="369332"/>
          </a:xfrm>
          <a:prstGeom prst="rect">
            <a:avLst/>
          </a:prstGeom>
          <a:noFill/>
        </p:spPr>
        <p:txBody>
          <a:bodyPr wrap="none" rtlCol="0">
            <a:spAutoFit/>
          </a:bodyPr>
          <a:lstStyle/>
          <a:p>
            <a:r>
              <a:rPr lang="en-US" dirty="0"/>
              <a:t>Contribution #4</a:t>
            </a:r>
          </a:p>
        </p:txBody>
      </p:sp>
      <p:grpSp>
        <p:nvGrpSpPr>
          <p:cNvPr id="291" name="Group 290">
            <a:extLst>
              <a:ext uri="{FF2B5EF4-FFF2-40B4-BE49-F238E27FC236}">
                <a16:creationId xmlns:a16="http://schemas.microsoft.com/office/drawing/2014/main" id="{70EC093B-44D4-5491-89E1-E641F3907409}"/>
              </a:ext>
            </a:extLst>
          </p:cNvPr>
          <p:cNvGrpSpPr/>
          <p:nvPr/>
        </p:nvGrpSpPr>
        <p:grpSpPr>
          <a:xfrm>
            <a:off x="2863391" y="4154698"/>
            <a:ext cx="973388" cy="1112444"/>
            <a:chOff x="327032" y="3803947"/>
            <a:chExt cx="716764" cy="819159"/>
          </a:xfrm>
        </p:grpSpPr>
        <p:sp>
          <p:nvSpPr>
            <p:cNvPr id="290" name="Rectangle 289">
              <a:extLst>
                <a:ext uri="{FF2B5EF4-FFF2-40B4-BE49-F238E27FC236}">
                  <a16:creationId xmlns:a16="http://schemas.microsoft.com/office/drawing/2014/main" id="{4A02E72D-885B-ABD5-4FF3-113F6BB42D88}"/>
                </a:ext>
              </a:extLst>
            </p:cNvPr>
            <p:cNvSpPr/>
            <p:nvPr/>
          </p:nvSpPr>
          <p:spPr>
            <a:xfrm>
              <a:off x="434693" y="3915723"/>
              <a:ext cx="606425" cy="59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97" descr="A diagram of a power amplifier&#10;&#10;Description automatically generated with low confidence">
              <a:extLst>
                <a:ext uri="{FF2B5EF4-FFF2-40B4-BE49-F238E27FC236}">
                  <a16:creationId xmlns:a16="http://schemas.microsoft.com/office/drawing/2014/main" id="{4652556E-2473-624F-1057-8928B5320C6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032" y="3803947"/>
              <a:ext cx="716764" cy="819159"/>
            </a:xfrm>
            <a:prstGeom prst="rect">
              <a:avLst/>
            </a:prstGeom>
          </p:spPr>
        </p:pic>
      </p:grpSp>
      <p:grpSp>
        <p:nvGrpSpPr>
          <p:cNvPr id="128" name="Group 127">
            <a:extLst>
              <a:ext uri="{FF2B5EF4-FFF2-40B4-BE49-F238E27FC236}">
                <a16:creationId xmlns:a16="http://schemas.microsoft.com/office/drawing/2014/main" id="{BE1CCD08-4115-743C-AF7F-88B24E04CBCD}"/>
              </a:ext>
            </a:extLst>
          </p:cNvPr>
          <p:cNvGrpSpPr/>
          <p:nvPr/>
        </p:nvGrpSpPr>
        <p:grpSpPr>
          <a:xfrm>
            <a:off x="2220655" y="1799284"/>
            <a:ext cx="469061" cy="469978"/>
            <a:chOff x="689839" y="3102310"/>
            <a:chExt cx="517702" cy="412255"/>
          </a:xfrm>
        </p:grpSpPr>
        <p:sp>
          <p:nvSpPr>
            <p:cNvPr id="101" name="Rectangle 100">
              <a:extLst>
                <a:ext uri="{FF2B5EF4-FFF2-40B4-BE49-F238E27FC236}">
                  <a16:creationId xmlns:a16="http://schemas.microsoft.com/office/drawing/2014/main" id="{78059F14-02AE-61AE-91D5-326D7EAF33C6}"/>
                </a:ext>
              </a:extLst>
            </p:cNvPr>
            <p:cNvSpPr/>
            <p:nvPr/>
          </p:nvSpPr>
          <p:spPr>
            <a:xfrm>
              <a:off x="797285" y="3102310"/>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0F6C5E00-AAC5-C09A-2F77-542EC8456CB9}"/>
                </a:ext>
              </a:extLst>
            </p:cNvPr>
            <p:cNvSpPr/>
            <p:nvPr/>
          </p:nvSpPr>
          <p:spPr>
            <a:xfrm>
              <a:off x="797285" y="3213462"/>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BEECB7D-9406-99C1-FEF2-91941D1A54D4}"/>
                </a:ext>
              </a:extLst>
            </p:cNvPr>
            <p:cNvSpPr/>
            <p:nvPr/>
          </p:nvSpPr>
          <p:spPr>
            <a:xfrm>
              <a:off x="902435" y="3102310"/>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25D4108-CB38-387F-EDE4-A7A41EDD45AE}"/>
                </a:ext>
              </a:extLst>
            </p:cNvPr>
            <p:cNvSpPr/>
            <p:nvPr/>
          </p:nvSpPr>
          <p:spPr>
            <a:xfrm>
              <a:off x="902435" y="3213462"/>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1ADA5FE1-EC43-904E-A522-EC4E9D88690E}"/>
                </a:ext>
              </a:extLst>
            </p:cNvPr>
            <p:cNvSpPr/>
            <p:nvPr/>
          </p:nvSpPr>
          <p:spPr>
            <a:xfrm>
              <a:off x="1014388" y="3102310"/>
              <a:ext cx="80264" cy="802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E0B73F9C-2678-9180-707E-03DC28AF9DFE}"/>
                </a:ext>
              </a:extLst>
            </p:cNvPr>
            <p:cNvSpPr/>
            <p:nvPr/>
          </p:nvSpPr>
          <p:spPr>
            <a:xfrm>
              <a:off x="1014388" y="321346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160080F5-B90C-809D-5A29-FDE375CC7044}"/>
                </a:ext>
              </a:extLst>
            </p:cNvPr>
            <p:cNvSpPr/>
            <p:nvPr/>
          </p:nvSpPr>
          <p:spPr>
            <a:xfrm>
              <a:off x="797285" y="3323149"/>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D71C15F3-B543-859C-4297-150832666ED7}"/>
                </a:ext>
              </a:extLst>
            </p:cNvPr>
            <p:cNvSpPr/>
            <p:nvPr/>
          </p:nvSpPr>
          <p:spPr>
            <a:xfrm>
              <a:off x="797285" y="343430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FED28C33-BEAD-110C-0A82-6F5D1B7E742C}"/>
                </a:ext>
              </a:extLst>
            </p:cNvPr>
            <p:cNvSpPr/>
            <p:nvPr/>
          </p:nvSpPr>
          <p:spPr>
            <a:xfrm>
              <a:off x="902435"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B7A13896-8398-E7D2-9033-9E666A41D2F1}"/>
                </a:ext>
              </a:extLst>
            </p:cNvPr>
            <p:cNvSpPr/>
            <p:nvPr/>
          </p:nvSpPr>
          <p:spPr>
            <a:xfrm>
              <a:off x="902435" y="3434301"/>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085F71C6-A336-162F-99BF-2C0147AB57FB}"/>
                </a:ext>
              </a:extLst>
            </p:cNvPr>
            <p:cNvSpPr/>
            <p:nvPr/>
          </p:nvSpPr>
          <p:spPr>
            <a:xfrm>
              <a:off x="1014388"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11B06540-01EF-BE78-0374-2335738A7559}"/>
                </a:ext>
              </a:extLst>
            </p:cNvPr>
            <p:cNvSpPr/>
            <p:nvPr/>
          </p:nvSpPr>
          <p:spPr>
            <a:xfrm>
              <a:off x="1014388" y="3434301"/>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63A1A2F-C764-9FE0-E5C5-B7D788D01D94}"/>
                </a:ext>
              </a:extLst>
            </p:cNvPr>
            <p:cNvSpPr/>
            <p:nvPr/>
          </p:nvSpPr>
          <p:spPr>
            <a:xfrm>
              <a:off x="1127277" y="3102310"/>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9F4E24B6-B0C8-3533-AD41-CA3CC0E97CD5}"/>
                </a:ext>
              </a:extLst>
            </p:cNvPr>
            <p:cNvSpPr/>
            <p:nvPr/>
          </p:nvSpPr>
          <p:spPr>
            <a:xfrm>
              <a:off x="1127277" y="3213462"/>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AA21CAB7-59E6-E90F-D614-30AAC31E3F32}"/>
                </a:ext>
              </a:extLst>
            </p:cNvPr>
            <p:cNvSpPr/>
            <p:nvPr/>
          </p:nvSpPr>
          <p:spPr>
            <a:xfrm>
              <a:off x="1127277"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FA153CC0-E0D3-B669-7518-B6C923A0943A}"/>
                </a:ext>
              </a:extLst>
            </p:cNvPr>
            <p:cNvSpPr/>
            <p:nvPr/>
          </p:nvSpPr>
          <p:spPr>
            <a:xfrm>
              <a:off x="1127277" y="3434301"/>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3BFB461F-A7A2-2B3C-4FF8-89F7B0A9BCB2}"/>
                </a:ext>
              </a:extLst>
            </p:cNvPr>
            <p:cNvSpPr/>
            <p:nvPr/>
          </p:nvSpPr>
          <p:spPr>
            <a:xfrm>
              <a:off x="689839" y="3102310"/>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0A651DA9-2999-72A8-A4B6-E72CF1212018}"/>
                </a:ext>
              </a:extLst>
            </p:cNvPr>
            <p:cNvSpPr/>
            <p:nvPr/>
          </p:nvSpPr>
          <p:spPr>
            <a:xfrm>
              <a:off x="689839" y="3213462"/>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59FA4447-A3C7-B3C4-5B13-01D6BCD2B33B}"/>
                </a:ext>
              </a:extLst>
            </p:cNvPr>
            <p:cNvSpPr/>
            <p:nvPr/>
          </p:nvSpPr>
          <p:spPr>
            <a:xfrm>
              <a:off x="689839"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7BF8E128-B230-CF88-A5F0-41982045D223}"/>
                </a:ext>
              </a:extLst>
            </p:cNvPr>
            <p:cNvSpPr/>
            <p:nvPr/>
          </p:nvSpPr>
          <p:spPr>
            <a:xfrm>
              <a:off x="689839" y="343430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91C97909-B276-A4EB-6601-840278D8EB75}"/>
              </a:ext>
            </a:extLst>
          </p:cNvPr>
          <p:cNvGrpSpPr/>
          <p:nvPr/>
        </p:nvGrpSpPr>
        <p:grpSpPr>
          <a:xfrm>
            <a:off x="4025248" y="1821698"/>
            <a:ext cx="469061" cy="469978"/>
            <a:chOff x="689839" y="3102310"/>
            <a:chExt cx="517702" cy="412255"/>
          </a:xfrm>
        </p:grpSpPr>
        <p:sp>
          <p:nvSpPr>
            <p:cNvPr id="130" name="Rectangle 129">
              <a:extLst>
                <a:ext uri="{FF2B5EF4-FFF2-40B4-BE49-F238E27FC236}">
                  <a16:creationId xmlns:a16="http://schemas.microsoft.com/office/drawing/2014/main" id="{A264FB3B-1717-AE1B-B5B7-F2B76930FB09}"/>
                </a:ext>
              </a:extLst>
            </p:cNvPr>
            <p:cNvSpPr/>
            <p:nvPr/>
          </p:nvSpPr>
          <p:spPr>
            <a:xfrm>
              <a:off x="797285" y="3102310"/>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EA531D7B-29A3-F030-16FD-3389B0432FD1}"/>
                </a:ext>
              </a:extLst>
            </p:cNvPr>
            <p:cNvSpPr/>
            <p:nvPr/>
          </p:nvSpPr>
          <p:spPr>
            <a:xfrm>
              <a:off x="797285" y="321346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2AD68328-B5F3-EFC3-F910-E67A8D5D35FC}"/>
                </a:ext>
              </a:extLst>
            </p:cNvPr>
            <p:cNvSpPr/>
            <p:nvPr/>
          </p:nvSpPr>
          <p:spPr>
            <a:xfrm>
              <a:off x="902435" y="3102310"/>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8EF2097A-1D86-286F-BCBB-6F60BB85FAE4}"/>
                </a:ext>
              </a:extLst>
            </p:cNvPr>
            <p:cNvSpPr/>
            <p:nvPr/>
          </p:nvSpPr>
          <p:spPr>
            <a:xfrm>
              <a:off x="902435" y="3213462"/>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572ACA44-B1A4-3B9B-B8C0-E469728D437E}"/>
                </a:ext>
              </a:extLst>
            </p:cNvPr>
            <p:cNvSpPr/>
            <p:nvPr/>
          </p:nvSpPr>
          <p:spPr>
            <a:xfrm>
              <a:off x="1014388" y="3102310"/>
              <a:ext cx="80264" cy="802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7E214142-92D1-CDEC-2D44-3EE0F2B48362}"/>
                </a:ext>
              </a:extLst>
            </p:cNvPr>
            <p:cNvSpPr/>
            <p:nvPr/>
          </p:nvSpPr>
          <p:spPr>
            <a:xfrm>
              <a:off x="1014388" y="321346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6B48CD41-CBCC-43AC-3A15-199165ECADFE}"/>
                </a:ext>
              </a:extLst>
            </p:cNvPr>
            <p:cNvSpPr/>
            <p:nvPr/>
          </p:nvSpPr>
          <p:spPr>
            <a:xfrm>
              <a:off x="797285" y="3323149"/>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A96B4A-6176-F8C1-4042-242D9A508637}"/>
                </a:ext>
              </a:extLst>
            </p:cNvPr>
            <p:cNvSpPr/>
            <p:nvPr/>
          </p:nvSpPr>
          <p:spPr>
            <a:xfrm>
              <a:off x="797285" y="343430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7E7F64C2-CFDA-1163-81FC-726EE91BD422}"/>
                </a:ext>
              </a:extLst>
            </p:cNvPr>
            <p:cNvSpPr/>
            <p:nvPr/>
          </p:nvSpPr>
          <p:spPr>
            <a:xfrm>
              <a:off x="902435"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7BCED69E-D0F3-F0D6-0528-578CD4983D71}"/>
                </a:ext>
              </a:extLst>
            </p:cNvPr>
            <p:cNvSpPr/>
            <p:nvPr/>
          </p:nvSpPr>
          <p:spPr>
            <a:xfrm>
              <a:off x="902435" y="3434301"/>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2A34B89B-844F-C2EC-9F07-80CAC7E2A090}"/>
                </a:ext>
              </a:extLst>
            </p:cNvPr>
            <p:cNvSpPr/>
            <p:nvPr/>
          </p:nvSpPr>
          <p:spPr>
            <a:xfrm>
              <a:off x="1014388"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9F71CA4F-4C30-E8D0-0AC8-3203FBCD53BF}"/>
                </a:ext>
              </a:extLst>
            </p:cNvPr>
            <p:cNvSpPr/>
            <p:nvPr/>
          </p:nvSpPr>
          <p:spPr>
            <a:xfrm>
              <a:off x="1014388" y="3434301"/>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D8292A50-8A02-BE1C-D8A0-D6F20EDAE68D}"/>
                </a:ext>
              </a:extLst>
            </p:cNvPr>
            <p:cNvSpPr/>
            <p:nvPr/>
          </p:nvSpPr>
          <p:spPr>
            <a:xfrm>
              <a:off x="1127277" y="3102310"/>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D8239607-E728-8D6C-51B0-69C91D322E76}"/>
                </a:ext>
              </a:extLst>
            </p:cNvPr>
            <p:cNvSpPr/>
            <p:nvPr/>
          </p:nvSpPr>
          <p:spPr>
            <a:xfrm>
              <a:off x="1127277" y="321346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45F30421-3039-5956-5459-D4A44B0DE9E2}"/>
                </a:ext>
              </a:extLst>
            </p:cNvPr>
            <p:cNvSpPr/>
            <p:nvPr/>
          </p:nvSpPr>
          <p:spPr>
            <a:xfrm>
              <a:off x="1127277" y="3323149"/>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FA9023AF-CC5F-B38B-F984-25F367F8FA2B}"/>
                </a:ext>
              </a:extLst>
            </p:cNvPr>
            <p:cNvSpPr/>
            <p:nvPr/>
          </p:nvSpPr>
          <p:spPr>
            <a:xfrm>
              <a:off x="1127277" y="3434301"/>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B62D3575-D1A7-A6AF-5D1D-19FB72413C9D}"/>
                </a:ext>
              </a:extLst>
            </p:cNvPr>
            <p:cNvSpPr/>
            <p:nvPr/>
          </p:nvSpPr>
          <p:spPr>
            <a:xfrm>
              <a:off x="689839" y="3102310"/>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49B7DFCE-DD69-F71C-93E7-D6C5470B88E3}"/>
                </a:ext>
              </a:extLst>
            </p:cNvPr>
            <p:cNvSpPr/>
            <p:nvPr/>
          </p:nvSpPr>
          <p:spPr>
            <a:xfrm>
              <a:off x="689839" y="3213462"/>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2C83F4EF-70EA-C035-5447-3376E928F0E5}"/>
                </a:ext>
              </a:extLst>
            </p:cNvPr>
            <p:cNvSpPr/>
            <p:nvPr/>
          </p:nvSpPr>
          <p:spPr>
            <a:xfrm>
              <a:off x="689839" y="3323149"/>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6A5DBC0F-8465-0C07-8BCF-7B6699787B38}"/>
                </a:ext>
              </a:extLst>
            </p:cNvPr>
            <p:cNvSpPr/>
            <p:nvPr/>
          </p:nvSpPr>
          <p:spPr>
            <a:xfrm>
              <a:off x="689839" y="3434301"/>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6D587D6F-4089-0990-FF42-153EE54C7855}"/>
              </a:ext>
            </a:extLst>
          </p:cNvPr>
          <p:cNvGrpSpPr/>
          <p:nvPr/>
        </p:nvGrpSpPr>
        <p:grpSpPr>
          <a:xfrm>
            <a:off x="3057473" y="5918055"/>
            <a:ext cx="80264" cy="299733"/>
            <a:chOff x="516537" y="2326149"/>
            <a:chExt cx="80264" cy="299733"/>
          </a:xfrm>
          <a:solidFill>
            <a:schemeClr val="accent2"/>
          </a:solidFill>
        </p:grpSpPr>
        <p:sp>
          <p:nvSpPr>
            <p:cNvPr id="227" name="Rectangle 226">
              <a:extLst>
                <a:ext uri="{FF2B5EF4-FFF2-40B4-BE49-F238E27FC236}">
                  <a16:creationId xmlns:a16="http://schemas.microsoft.com/office/drawing/2014/main" id="{787B9A28-953F-2799-EE11-9FFA3E5FB566}"/>
                </a:ext>
              </a:extLst>
            </p:cNvPr>
            <p:cNvSpPr/>
            <p:nvPr/>
          </p:nvSpPr>
          <p:spPr>
            <a:xfrm>
              <a:off x="516537" y="2326149"/>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48275D74-52EA-3480-922B-3981955DBB80}"/>
                </a:ext>
              </a:extLst>
            </p:cNvPr>
            <p:cNvSpPr/>
            <p:nvPr/>
          </p:nvSpPr>
          <p:spPr>
            <a:xfrm>
              <a:off x="516537" y="2434466"/>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3AE71790-731E-2C16-9E2E-2FB7977C8A47}"/>
                </a:ext>
              </a:extLst>
            </p:cNvPr>
            <p:cNvSpPr/>
            <p:nvPr/>
          </p:nvSpPr>
          <p:spPr>
            <a:xfrm>
              <a:off x="516537" y="2545618"/>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B5120F39-A877-298D-73CA-E7EF4648B21A}"/>
              </a:ext>
            </a:extLst>
          </p:cNvPr>
          <p:cNvGrpSpPr/>
          <p:nvPr/>
        </p:nvGrpSpPr>
        <p:grpSpPr>
          <a:xfrm>
            <a:off x="2144620" y="5679164"/>
            <a:ext cx="80264" cy="299733"/>
            <a:chOff x="516537" y="2326149"/>
            <a:chExt cx="80264" cy="299733"/>
          </a:xfrm>
          <a:solidFill>
            <a:schemeClr val="accent2"/>
          </a:solidFill>
        </p:grpSpPr>
        <p:sp>
          <p:nvSpPr>
            <p:cNvPr id="231" name="Rectangle 230">
              <a:extLst>
                <a:ext uri="{FF2B5EF4-FFF2-40B4-BE49-F238E27FC236}">
                  <a16:creationId xmlns:a16="http://schemas.microsoft.com/office/drawing/2014/main" id="{9D93160B-2BA8-776F-AE67-17B918A11F52}"/>
                </a:ext>
              </a:extLst>
            </p:cNvPr>
            <p:cNvSpPr/>
            <p:nvPr/>
          </p:nvSpPr>
          <p:spPr>
            <a:xfrm>
              <a:off x="516537" y="2326149"/>
              <a:ext cx="80264" cy="802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5B4AE860-2782-5290-BD8F-3CA605120591}"/>
                </a:ext>
              </a:extLst>
            </p:cNvPr>
            <p:cNvSpPr/>
            <p:nvPr/>
          </p:nvSpPr>
          <p:spPr>
            <a:xfrm>
              <a:off x="516537" y="2434466"/>
              <a:ext cx="80264" cy="802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4813DDEA-D667-AB53-F24F-9076AA52B8E4}"/>
                </a:ext>
              </a:extLst>
            </p:cNvPr>
            <p:cNvSpPr/>
            <p:nvPr/>
          </p:nvSpPr>
          <p:spPr>
            <a:xfrm>
              <a:off x="516537" y="2545618"/>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a:extLst>
              <a:ext uri="{FF2B5EF4-FFF2-40B4-BE49-F238E27FC236}">
                <a16:creationId xmlns:a16="http://schemas.microsoft.com/office/drawing/2014/main" id="{716612EC-6731-339A-5974-AE2F8D909C48}"/>
              </a:ext>
            </a:extLst>
          </p:cNvPr>
          <p:cNvGrpSpPr/>
          <p:nvPr/>
        </p:nvGrpSpPr>
        <p:grpSpPr>
          <a:xfrm>
            <a:off x="3934982" y="6005580"/>
            <a:ext cx="80264" cy="299733"/>
            <a:chOff x="516537" y="2326149"/>
            <a:chExt cx="80264" cy="299733"/>
          </a:xfrm>
          <a:solidFill>
            <a:srgbClr val="7030A0"/>
          </a:solidFill>
        </p:grpSpPr>
        <p:sp>
          <p:nvSpPr>
            <p:cNvPr id="235" name="Rectangle 234">
              <a:extLst>
                <a:ext uri="{FF2B5EF4-FFF2-40B4-BE49-F238E27FC236}">
                  <a16:creationId xmlns:a16="http://schemas.microsoft.com/office/drawing/2014/main" id="{6C7482D8-836F-EED1-F848-CD93279D3177}"/>
                </a:ext>
              </a:extLst>
            </p:cNvPr>
            <p:cNvSpPr/>
            <p:nvPr/>
          </p:nvSpPr>
          <p:spPr>
            <a:xfrm>
              <a:off x="516537" y="2326149"/>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6E97D9EF-665B-C032-0795-23E55DA91CC9}"/>
                </a:ext>
              </a:extLst>
            </p:cNvPr>
            <p:cNvSpPr/>
            <p:nvPr/>
          </p:nvSpPr>
          <p:spPr>
            <a:xfrm>
              <a:off x="516537" y="2434466"/>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CA2B1B00-5D8C-3D86-4800-8E740EAF2D5C}"/>
                </a:ext>
              </a:extLst>
            </p:cNvPr>
            <p:cNvSpPr/>
            <p:nvPr/>
          </p:nvSpPr>
          <p:spPr>
            <a:xfrm>
              <a:off x="516537" y="2545618"/>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237">
            <a:extLst>
              <a:ext uri="{FF2B5EF4-FFF2-40B4-BE49-F238E27FC236}">
                <a16:creationId xmlns:a16="http://schemas.microsoft.com/office/drawing/2014/main" id="{B4240EF7-2F98-1EA3-CD6B-EFBEF2524E7F}"/>
              </a:ext>
            </a:extLst>
          </p:cNvPr>
          <p:cNvGrpSpPr/>
          <p:nvPr/>
        </p:nvGrpSpPr>
        <p:grpSpPr>
          <a:xfrm>
            <a:off x="4825175" y="5691886"/>
            <a:ext cx="80264" cy="299733"/>
            <a:chOff x="516537" y="2326149"/>
            <a:chExt cx="80264" cy="299733"/>
          </a:xfrm>
          <a:solidFill>
            <a:srgbClr val="7030A0"/>
          </a:solidFill>
        </p:grpSpPr>
        <p:sp>
          <p:nvSpPr>
            <p:cNvPr id="239" name="Rectangle 238">
              <a:extLst>
                <a:ext uri="{FF2B5EF4-FFF2-40B4-BE49-F238E27FC236}">
                  <a16:creationId xmlns:a16="http://schemas.microsoft.com/office/drawing/2014/main" id="{7D71F60E-690C-7415-8798-7CB7DC37285A}"/>
                </a:ext>
              </a:extLst>
            </p:cNvPr>
            <p:cNvSpPr/>
            <p:nvPr/>
          </p:nvSpPr>
          <p:spPr>
            <a:xfrm>
              <a:off x="516537" y="2326149"/>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3437292E-7043-9972-12A0-F34D6B1121E2}"/>
                </a:ext>
              </a:extLst>
            </p:cNvPr>
            <p:cNvSpPr/>
            <p:nvPr/>
          </p:nvSpPr>
          <p:spPr>
            <a:xfrm>
              <a:off x="516537" y="2434466"/>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45267588-E7CC-5DE5-158F-786740FB8A64}"/>
                </a:ext>
              </a:extLst>
            </p:cNvPr>
            <p:cNvSpPr/>
            <p:nvPr/>
          </p:nvSpPr>
          <p:spPr>
            <a:xfrm>
              <a:off x="516537" y="2545618"/>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2" name="Straight Arrow Connector 241">
            <a:extLst>
              <a:ext uri="{FF2B5EF4-FFF2-40B4-BE49-F238E27FC236}">
                <a16:creationId xmlns:a16="http://schemas.microsoft.com/office/drawing/2014/main" id="{8456B320-D55C-98FD-A831-DAE72BBD5C72}"/>
              </a:ext>
            </a:extLst>
          </p:cNvPr>
          <p:cNvCxnSpPr>
            <a:cxnSpLocks/>
            <a:stCxn id="566" idx="0"/>
          </p:cNvCxnSpPr>
          <p:nvPr/>
        </p:nvCxnSpPr>
        <p:spPr>
          <a:xfrm flipV="1">
            <a:off x="3806419" y="5170522"/>
            <a:ext cx="291903" cy="817919"/>
          </a:xfrm>
          <a:prstGeom prst="straightConnector1">
            <a:avLst/>
          </a:prstGeom>
          <a:ln w="1905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00578E2E-A183-3B60-1A2F-067F5F530855}"/>
              </a:ext>
            </a:extLst>
          </p:cNvPr>
          <p:cNvCxnSpPr>
            <a:cxnSpLocks/>
          </p:cNvCxnSpPr>
          <p:nvPr/>
        </p:nvCxnSpPr>
        <p:spPr>
          <a:xfrm flipH="1" flipV="1">
            <a:off x="4409774" y="5159301"/>
            <a:ext cx="286572" cy="505258"/>
          </a:xfrm>
          <a:prstGeom prst="straightConnector1">
            <a:avLst/>
          </a:prstGeom>
          <a:ln w="1905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E4FEAF2D-3B2A-0DE4-8F3F-30A6DD5176B4}"/>
              </a:ext>
            </a:extLst>
          </p:cNvPr>
          <p:cNvCxnSpPr>
            <a:cxnSpLocks/>
          </p:cNvCxnSpPr>
          <p:nvPr/>
        </p:nvCxnSpPr>
        <p:spPr>
          <a:xfrm flipV="1">
            <a:off x="2012527" y="5123075"/>
            <a:ext cx="243434" cy="513701"/>
          </a:xfrm>
          <a:prstGeom prst="straightConnector1">
            <a:avLst/>
          </a:prstGeom>
          <a:ln w="19050">
            <a:solidFill>
              <a:srgbClr val="FF6857"/>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54E861AB-6CEE-34A5-53B7-7268AE2FD30F}"/>
              </a:ext>
            </a:extLst>
          </p:cNvPr>
          <p:cNvCxnSpPr>
            <a:cxnSpLocks/>
          </p:cNvCxnSpPr>
          <p:nvPr/>
        </p:nvCxnSpPr>
        <p:spPr>
          <a:xfrm flipH="1" flipV="1">
            <a:off x="2557454" y="5237973"/>
            <a:ext cx="375277" cy="641708"/>
          </a:xfrm>
          <a:prstGeom prst="straightConnector1">
            <a:avLst/>
          </a:prstGeom>
          <a:ln w="19050">
            <a:solidFill>
              <a:srgbClr val="FF6857"/>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21AF46F3-2889-7FD4-EC8F-1920C8F0E20B}"/>
              </a:ext>
            </a:extLst>
          </p:cNvPr>
          <p:cNvCxnSpPr>
            <a:cxnSpLocks/>
          </p:cNvCxnSpPr>
          <p:nvPr/>
        </p:nvCxnSpPr>
        <p:spPr>
          <a:xfrm flipV="1">
            <a:off x="2932731" y="5085170"/>
            <a:ext cx="1131683" cy="794511"/>
          </a:xfrm>
          <a:prstGeom prst="straightConnector1">
            <a:avLst/>
          </a:prstGeom>
          <a:ln w="6350">
            <a:solidFill>
              <a:srgbClr val="FF6857"/>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428F7040-51C2-80AB-9CD7-F2C30D7433F5}"/>
              </a:ext>
            </a:extLst>
          </p:cNvPr>
          <p:cNvCxnSpPr>
            <a:cxnSpLocks/>
            <a:stCxn id="566" idx="0"/>
          </p:cNvCxnSpPr>
          <p:nvPr/>
        </p:nvCxnSpPr>
        <p:spPr>
          <a:xfrm flipH="1" flipV="1">
            <a:off x="2599111" y="5101271"/>
            <a:ext cx="1207308" cy="887170"/>
          </a:xfrm>
          <a:prstGeom prst="straightConnector1">
            <a:avLst/>
          </a:prstGeom>
          <a:ln w="6350">
            <a:solidFill>
              <a:srgbClr val="7030A0"/>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48" name="Group 247">
            <a:extLst>
              <a:ext uri="{FF2B5EF4-FFF2-40B4-BE49-F238E27FC236}">
                <a16:creationId xmlns:a16="http://schemas.microsoft.com/office/drawing/2014/main" id="{F97C5AB4-D0A6-60A2-07C4-8A0CD0698B7F}"/>
              </a:ext>
            </a:extLst>
          </p:cNvPr>
          <p:cNvGrpSpPr/>
          <p:nvPr/>
        </p:nvGrpSpPr>
        <p:grpSpPr>
          <a:xfrm>
            <a:off x="2158906" y="4560044"/>
            <a:ext cx="517702" cy="412255"/>
            <a:chOff x="689839" y="3102310"/>
            <a:chExt cx="517702" cy="412255"/>
          </a:xfrm>
        </p:grpSpPr>
        <p:sp>
          <p:nvSpPr>
            <p:cNvPr id="249" name="Rectangle 248">
              <a:extLst>
                <a:ext uri="{FF2B5EF4-FFF2-40B4-BE49-F238E27FC236}">
                  <a16:creationId xmlns:a16="http://schemas.microsoft.com/office/drawing/2014/main" id="{6ABA60E8-CAD4-8A3F-3D92-44CF46BAF32E}"/>
                </a:ext>
              </a:extLst>
            </p:cNvPr>
            <p:cNvSpPr/>
            <p:nvPr/>
          </p:nvSpPr>
          <p:spPr>
            <a:xfrm>
              <a:off x="797285" y="3102310"/>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52709438-2F28-056B-240A-3A88206E14DA}"/>
                </a:ext>
              </a:extLst>
            </p:cNvPr>
            <p:cNvSpPr/>
            <p:nvPr/>
          </p:nvSpPr>
          <p:spPr>
            <a:xfrm>
              <a:off x="797285" y="3213462"/>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E85C0941-6BD2-2EF9-0A71-BB09F53BDF0C}"/>
                </a:ext>
              </a:extLst>
            </p:cNvPr>
            <p:cNvSpPr/>
            <p:nvPr/>
          </p:nvSpPr>
          <p:spPr>
            <a:xfrm>
              <a:off x="902435" y="3102310"/>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0259465A-7310-ACDB-C78A-AE1E0957BAF4}"/>
                </a:ext>
              </a:extLst>
            </p:cNvPr>
            <p:cNvSpPr/>
            <p:nvPr/>
          </p:nvSpPr>
          <p:spPr>
            <a:xfrm>
              <a:off x="902435" y="3213462"/>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EB3A9D0C-6259-767A-7967-AC2AF15EDD62}"/>
                </a:ext>
              </a:extLst>
            </p:cNvPr>
            <p:cNvSpPr/>
            <p:nvPr/>
          </p:nvSpPr>
          <p:spPr>
            <a:xfrm>
              <a:off x="1014388" y="3102310"/>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58204381-E107-324E-353F-1FFD9B8FE9AA}"/>
                </a:ext>
              </a:extLst>
            </p:cNvPr>
            <p:cNvSpPr/>
            <p:nvPr/>
          </p:nvSpPr>
          <p:spPr>
            <a:xfrm>
              <a:off x="1014388" y="321346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6390D0F6-6B5B-D82E-7084-D4DDCD9545EC}"/>
                </a:ext>
              </a:extLst>
            </p:cNvPr>
            <p:cNvSpPr/>
            <p:nvPr/>
          </p:nvSpPr>
          <p:spPr>
            <a:xfrm>
              <a:off x="797285" y="3323149"/>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9F9A6E9B-0FDA-54D0-5F4C-169AB9EC9DB0}"/>
                </a:ext>
              </a:extLst>
            </p:cNvPr>
            <p:cNvSpPr/>
            <p:nvPr/>
          </p:nvSpPr>
          <p:spPr>
            <a:xfrm>
              <a:off x="797285" y="343430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0CCBEC01-6024-2671-967B-E1954F239EE8}"/>
                </a:ext>
              </a:extLst>
            </p:cNvPr>
            <p:cNvSpPr/>
            <p:nvPr/>
          </p:nvSpPr>
          <p:spPr>
            <a:xfrm>
              <a:off x="902435"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AF50471B-3438-0CCE-7179-C7637597F69F}"/>
                </a:ext>
              </a:extLst>
            </p:cNvPr>
            <p:cNvSpPr/>
            <p:nvPr/>
          </p:nvSpPr>
          <p:spPr>
            <a:xfrm>
              <a:off x="902435" y="3434301"/>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7341AD43-A993-BAC2-256F-1EA2E5BEB74F}"/>
                </a:ext>
              </a:extLst>
            </p:cNvPr>
            <p:cNvSpPr/>
            <p:nvPr/>
          </p:nvSpPr>
          <p:spPr>
            <a:xfrm>
              <a:off x="1014388"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8CE526D4-D35A-4994-D94C-6AC9AC5B5F1F}"/>
                </a:ext>
              </a:extLst>
            </p:cNvPr>
            <p:cNvSpPr/>
            <p:nvPr/>
          </p:nvSpPr>
          <p:spPr>
            <a:xfrm>
              <a:off x="1014388" y="3434301"/>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AB5FDA9B-B0D7-DF32-8563-8D848D5DE5B5}"/>
                </a:ext>
              </a:extLst>
            </p:cNvPr>
            <p:cNvSpPr/>
            <p:nvPr/>
          </p:nvSpPr>
          <p:spPr>
            <a:xfrm>
              <a:off x="1127277" y="3102310"/>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99A2E0CD-2242-6214-09F6-F1B391FDD7FC}"/>
                </a:ext>
              </a:extLst>
            </p:cNvPr>
            <p:cNvSpPr/>
            <p:nvPr/>
          </p:nvSpPr>
          <p:spPr>
            <a:xfrm>
              <a:off x="1127277" y="3213462"/>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3DC9E557-5096-4642-C284-0CE10C5323D4}"/>
                </a:ext>
              </a:extLst>
            </p:cNvPr>
            <p:cNvSpPr/>
            <p:nvPr/>
          </p:nvSpPr>
          <p:spPr>
            <a:xfrm>
              <a:off x="1127277"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40676173-7591-2182-D7FF-6F4F8CA4FB0D}"/>
                </a:ext>
              </a:extLst>
            </p:cNvPr>
            <p:cNvSpPr/>
            <p:nvPr/>
          </p:nvSpPr>
          <p:spPr>
            <a:xfrm>
              <a:off x="1127277" y="343430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02C2B392-9CCB-0399-F3DB-A97DA682BAEC}"/>
                </a:ext>
              </a:extLst>
            </p:cNvPr>
            <p:cNvSpPr/>
            <p:nvPr/>
          </p:nvSpPr>
          <p:spPr>
            <a:xfrm>
              <a:off x="689839" y="3102310"/>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2A8FAD96-57EE-2C9E-5021-6DA95EA6C612}"/>
                </a:ext>
              </a:extLst>
            </p:cNvPr>
            <p:cNvSpPr/>
            <p:nvPr/>
          </p:nvSpPr>
          <p:spPr>
            <a:xfrm>
              <a:off x="689839" y="3213462"/>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C80874F9-8718-0935-99E4-118D5584BE84}"/>
                </a:ext>
              </a:extLst>
            </p:cNvPr>
            <p:cNvSpPr/>
            <p:nvPr/>
          </p:nvSpPr>
          <p:spPr>
            <a:xfrm>
              <a:off x="689839"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D63AA3E4-565C-3B8A-463B-3B149D0F8409}"/>
                </a:ext>
              </a:extLst>
            </p:cNvPr>
            <p:cNvSpPr/>
            <p:nvPr/>
          </p:nvSpPr>
          <p:spPr>
            <a:xfrm>
              <a:off x="689839" y="343430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8DD616D1-CF8E-0F22-014E-12901193159D}"/>
              </a:ext>
            </a:extLst>
          </p:cNvPr>
          <p:cNvGrpSpPr/>
          <p:nvPr/>
        </p:nvGrpSpPr>
        <p:grpSpPr>
          <a:xfrm>
            <a:off x="4018986" y="4552422"/>
            <a:ext cx="517702" cy="412255"/>
            <a:chOff x="689839" y="3102310"/>
            <a:chExt cx="517702" cy="412255"/>
          </a:xfrm>
        </p:grpSpPr>
        <p:sp>
          <p:nvSpPr>
            <p:cNvPr id="270" name="Rectangle 269">
              <a:extLst>
                <a:ext uri="{FF2B5EF4-FFF2-40B4-BE49-F238E27FC236}">
                  <a16:creationId xmlns:a16="http://schemas.microsoft.com/office/drawing/2014/main" id="{A64C2F00-7809-6E06-0A70-D92DBC2B82A3}"/>
                </a:ext>
              </a:extLst>
            </p:cNvPr>
            <p:cNvSpPr/>
            <p:nvPr/>
          </p:nvSpPr>
          <p:spPr>
            <a:xfrm>
              <a:off x="797285" y="3102310"/>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8560AF23-AA8C-F87A-125E-D8DAFC2A19AD}"/>
                </a:ext>
              </a:extLst>
            </p:cNvPr>
            <p:cNvSpPr/>
            <p:nvPr/>
          </p:nvSpPr>
          <p:spPr>
            <a:xfrm>
              <a:off x="797285" y="321346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C17E8A29-DA8B-DC74-9E86-A1916AAA8858}"/>
                </a:ext>
              </a:extLst>
            </p:cNvPr>
            <p:cNvSpPr/>
            <p:nvPr/>
          </p:nvSpPr>
          <p:spPr>
            <a:xfrm>
              <a:off x="902435" y="3102310"/>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1AD7CECE-8827-7356-3D5D-2B07756762B7}"/>
                </a:ext>
              </a:extLst>
            </p:cNvPr>
            <p:cNvSpPr/>
            <p:nvPr/>
          </p:nvSpPr>
          <p:spPr>
            <a:xfrm>
              <a:off x="902435" y="3213462"/>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63598FBB-7EFE-2E54-F013-3DF55DC9582A}"/>
                </a:ext>
              </a:extLst>
            </p:cNvPr>
            <p:cNvSpPr/>
            <p:nvPr/>
          </p:nvSpPr>
          <p:spPr>
            <a:xfrm>
              <a:off x="1014388" y="3102310"/>
              <a:ext cx="80264" cy="802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68FB4336-7058-A399-3B15-49849051AF06}"/>
                </a:ext>
              </a:extLst>
            </p:cNvPr>
            <p:cNvSpPr/>
            <p:nvPr/>
          </p:nvSpPr>
          <p:spPr>
            <a:xfrm>
              <a:off x="1014388" y="321346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1A443609-B3FA-450B-C7C7-86422D3DBF87}"/>
                </a:ext>
              </a:extLst>
            </p:cNvPr>
            <p:cNvSpPr/>
            <p:nvPr/>
          </p:nvSpPr>
          <p:spPr>
            <a:xfrm>
              <a:off x="797285" y="3323149"/>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B28B62F2-7188-E973-4799-38AFEDE2522C}"/>
                </a:ext>
              </a:extLst>
            </p:cNvPr>
            <p:cNvSpPr/>
            <p:nvPr/>
          </p:nvSpPr>
          <p:spPr>
            <a:xfrm>
              <a:off x="797285" y="343430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4078B37D-20AE-EF47-21A1-AC50C027C248}"/>
                </a:ext>
              </a:extLst>
            </p:cNvPr>
            <p:cNvSpPr/>
            <p:nvPr/>
          </p:nvSpPr>
          <p:spPr>
            <a:xfrm>
              <a:off x="902435"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004AFD24-6711-48FE-08E7-97DD153DAE2C}"/>
                </a:ext>
              </a:extLst>
            </p:cNvPr>
            <p:cNvSpPr/>
            <p:nvPr/>
          </p:nvSpPr>
          <p:spPr>
            <a:xfrm>
              <a:off x="902435" y="3434301"/>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4A7AF42F-97CB-A4A3-AC07-DE8611FE9359}"/>
                </a:ext>
              </a:extLst>
            </p:cNvPr>
            <p:cNvSpPr/>
            <p:nvPr/>
          </p:nvSpPr>
          <p:spPr>
            <a:xfrm>
              <a:off x="1014388" y="332314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E7C4ED90-2F78-EFD2-A017-275B9F85EA25}"/>
                </a:ext>
              </a:extLst>
            </p:cNvPr>
            <p:cNvSpPr/>
            <p:nvPr/>
          </p:nvSpPr>
          <p:spPr>
            <a:xfrm>
              <a:off x="1014388" y="3434301"/>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30550F23-219E-31F5-FBB2-253E5EA0AEDC}"/>
                </a:ext>
              </a:extLst>
            </p:cNvPr>
            <p:cNvSpPr/>
            <p:nvPr/>
          </p:nvSpPr>
          <p:spPr>
            <a:xfrm>
              <a:off x="1127277" y="3102310"/>
              <a:ext cx="80264" cy="802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5DFF3BBE-5D62-9255-24E2-444592D2EBD6}"/>
                </a:ext>
              </a:extLst>
            </p:cNvPr>
            <p:cNvSpPr/>
            <p:nvPr/>
          </p:nvSpPr>
          <p:spPr>
            <a:xfrm>
              <a:off x="1127277" y="321346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B33DE51C-742A-8220-98D7-0FC3D859CBF6}"/>
                </a:ext>
              </a:extLst>
            </p:cNvPr>
            <p:cNvSpPr/>
            <p:nvPr/>
          </p:nvSpPr>
          <p:spPr>
            <a:xfrm>
              <a:off x="1127277" y="3323149"/>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CBC827B2-F472-985B-AB06-8A6DEC693D62}"/>
                </a:ext>
              </a:extLst>
            </p:cNvPr>
            <p:cNvSpPr/>
            <p:nvPr/>
          </p:nvSpPr>
          <p:spPr>
            <a:xfrm>
              <a:off x="1127277" y="3434301"/>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Rectangle 285">
              <a:extLst>
                <a:ext uri="{FF2B5EF4-FFF2-40B4-BE49-F238E27FC236}">
                  <a16:creationId xmlns:a16="http://schemas.microsoft.com/office/drawing/2014/main" id="{D41A0A95-49BA-11A9-2571-9ED86B1B4344}"/>
                </a:ext>
              </a:extLst>
            </p:cNvPr>
            <p:cNvSpPr/>
            <p:nvPr/>
          </p:nvSpPr>
          <p:spPr>
            <a:xfrm>
              <a:off x="689839" y="3102310"/>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48CF1B8F-CFC1-0666-7944-EB6534297272}"/>
                </a:ext>
              </a:extLst>
            </p:cNvPr>
            <p:cNvSpPr/>
            <p:nvPr/>
          </p:nvSpPr>
          <p:spPr>
            <a:xfrm>
              <a:off x="689839" y="3213462"/>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D37B90BF-57CC-C430-590A-9301A5551BF1}"/>
                </a:ext>
              </a:extLst>
            </p:cNvPr>
            <p:cNvSpPr/>
            <p:nvPr/>
          </p:nvSpPr>
          <p:spPr>
            <a:xfrm>
              <a:off x="689839" y="3323149"/>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D9C9FBB9-F80C-EFB8-6B46-F5C738A6343B}"/>
                </a:ext>
              </a:extLst>
            </p:cNvPr>
            <p:cNvSpPr/>
            <p:nvPr/>
          </p:nvSpPr>
          <p:spPr>
            <a:xfrm>
              <a:off x="689839" y="3434301"/>
              <a:ext cx="80264" cy="802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7" name="Straight Arrow Connector 296">
            <a:extLst>
              <a:ext uri="{FF2B5EF4-FFF2-40B4-BE49-F238E27FC236}">
                <a16:creationId xmlns:a16="http://schemas.microsoft.com/office/drawing/2014/main" id="{AF64B67E-1002-04B4-1E41-2CBB5B769D1D}"/>
              </a:ext>
            </a:extLst>
          </p:cNvPr>
          <p:cNvCxnSpPr>
            <a:cxnSpLocks/>
            <a:stCxn id="568" idx="0"/>
          </p:cNvCxnSpPr>
          <p:nvPr/>
        </p:nvCxnSpPr>
        <p:spPr>
          <a:xfrm flipV="1">
            <a:off x="7213289" y="2598605"/>
            <a:ext cx="1966790" cy="477361"/>
          </a:xfrm>
          <a:prstGeom prst="straightConnector1">
            <a:avLst/>
          </a:prstGeom>
          <a:ln w="19050">
            <a:solidFill>
              <a:srgbClr val="FF685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8" name="Straight Arrow Connector 297">
            <a:extLst>
              <a:ext uri="{FF2B5EF4-FFF2-40B4-BE49-F238E27FC236}">
                <a16:creationId xmlns:a16="http://schemas.microsoft.com/office/drawing/2014/main" id="{D04B270F-6BED-4650-E05C-F07667410783}"/>
              </a:ext>
            </a:extLst>
          </p:cNvPr>
          <p:cNvCxnSpPr>
            <a:cxnSpLocks/>
            <a:stCxn id="570" idx="0"/>
          </p:cNvCxnSpPr>
          <p:nvPr/>
        </p:nvCxnSpPr>
        <p:spPr>
          <a:xfrm flipH="1" flipV="1">
            <a:off x="9554857" y="2595459"/>
            <a:ext cx="693600" cy="263844"/>
          </a:xfrm>
          <a:prstGeom prst="straightConnector1">
            <a:avLst/>
          </a:prstGeom>
          <a:ln w="19050">
            <a:solidFill>
              <a:srgbClr val="FF685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2" name="Straight Arrow Connector 301">
            <a:extLst>
              <a:ext uri="{FF2B5EF4-FFF2-40B4-BE49-F238E27FC236}">
                <a16:creationId xmlns:a16="http://schemas.microsoft.com/office/drawing/2014/main" id="{55E519FD-47EF-AE27-A56A-8EA1346BFC42}"/>
              </a:ext>
            </a:extLst>
          </p:cNvPr>
          <p:cNvCxnSpPr>
            <a:cxnSpLocks/>
            <a:stCxn id="569" idx="0"/>
          </p:cNvCxnSpPr>
          <p:nvPr/>
        </p:nvCxnSpPr>
        <p:spPr>
          <a:xfrm flipV="1">
            <a:off x="8673494" y="2700731"/>
            <a:ext cx="521774" cy="591524"/>
          </a:xfrm>
          <a:prstGeom prst="straightConnector1">
            <a:avLst/>
          </a:prstGeom>
          <a:ln w="19050">
            <a:solidFill>
              <a:srgbClr val="FF685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3" name="Straight Arrow Connector 312">
            <a:extLst>
              <a:ext uri="{FF2B5EF4-FFF2-40B4-BE49-F238E27FC236}">
                <a16:creationId xmlns:a16="http://schemas.microsoft.com/office/drawing/2014/main" id="{394ED6C4-C07A-07A7-CB66-E5BCAE462F1E}"/>
              </a:ext>
            </a:extLst>
          </p:cNvPr>
          <p:cNvCxnSpPr>
            <a:cxnSpLocks/>
            <a:stCxn id="583" idx="0"/>
            <a:endCxn id="316" idx="2"/>
          </p:cNvCxnSpPr>
          <p:nvPr/>
        </p:nvCxnSpPr>
        <p:spPr>
          <a:xfrm flipH="1" flipV="1">
            <a:off x="9348932" y="2230626"/>
            <a:ext cx="1" cy="261218"/>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6" name="TextBox 315">
                <a:extLst>
                  <a:ext uri="{FF2B5EF4-FFF2-40B4-BE49-F238E27FC236}">
                    <a16:creationId xmlns:a16="http://schemas.microsoft.com/office/drawing/2014/main" id="{4028D2F3-2A58-FB83-A552-1F0E70DAEC1E}"/>
                  </a:ext>
                </a:extLst>
              </p:cNvPr>
              <p:cNvSpPr txBox="1"/>
              <p:nvPr/>
            </p:nvSpPr>
            <p:spPr>
              <a:xfrm>
                <a:off x="8774063" y="1922849"/>
                <a:ext cx="114973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b="0" i="1" smtClean="0">
                              <a:latin typeface="Cambria Math" panose="02040503050406030204" pitchFamily="18" charset="0"/>
                            </a:rPr>
                          </m:ctrlPr>
                        </m:sSupPr>
                        <m:e>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−1,+1</m:t>
                              </m:r>
                            </m:e>
                          </m:d>
                        </m:e>
                        <m:sup>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𝑟</m:t>
                              </m:r>
                            </m:sub>
                          </m:sSub>
                        </m:sup>
                      </m:sSup>
                    </m:oMath>
                  </m:oMathPara>
                </a14:m>
                <a:endParaRPr lang="en-US" sz="1400" dirty="0"/>
              </a:p>
            </p:txBody>
          </p:sp>
        </mc:Choice>
        <mc:Fallback xmlns="">
          <p:sp>
            <p:nvSpPr>
              <p:cNvPr id="316" name="TextBox 315">
                <a:extLst>
                  <a:ext uri="{FF2B5EF4-FFF2-40B4-BE49-F238E27FC236}">
                    <a16:creationId xmlns:a16="http://schemas.microsoft.com/office/drawing/2014/main" id="{4028D2F3-2A58-FB83-A552-1F0E70DAEC1E}"/>
                  </a:ext>
                </a:extLst>
              </p:cNvPr>
              <p:cNvSpPr txBox="1">
                <a:spLocks noRot="1" noChangeAspect="1" noMove="1" noResize="1" noEditPoints="1" noAdjustHandles="1" noChangeArrowheads="1" noChangeShapeType="1" noTextEdit="1"/>
              </p:cNvSpPr>
              <p:nvPr/>
            </p:nvSpPr>
            <p:spPr>
              <a:xfrm>
                <a:off x="8774063" y="1922849"/>
                <a:ext cx="1149738"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3" name="TextBox 322">
                <a:extLst>
                  <a:ext uri="{FF2B5EF4-FFF2-40B4-BE49-F238E27FC236}">
                    <a16:creationId xmlns:a16="http://schemas.microsoft.com/office/drawing/2014/main" id="{797C617A-B61A-2534-C131-80324A82612D}"/>
                  </a:ext>
                </a:extLst>
              </p:cNvPr>
              <p:cNvSpPr txBox="1"/>
              <p:nvPr/>
            </p:nvSpPr>
            <p:spPr>
              <a:xfrm>
                <a:off x="7228927" y="3056193"/>
                <a:ext cx="42229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𝑠</m:t>
                          </m:r>
                        </m:e>
                        <m:sub>
                          <m:r>
                            <a:rPr lang="en-US" sz="1600" b="0" i="1" smtClean="0">
                              <a:latin typeface="Cambria Math" panose="02040503050406030204" pitchFamily="18" charset="0"/>
                            </a:rPr>
                            <m:t>1</m:t>
                          </m:r>
                        </m:sub>
                      </m:sSub>
                    </m:oMath>
                  </m:oMathPara>
                </a14:m>
                <a:endParaRPr lang="en-US" sz="1600" dirty="0"/>
              </a:p>
            </p:txBody>
          </p:sp>
        </mc:Choice>
        <mc:Fallback xmlns="">
          <p:sp>
            <p:nvSpPr>
              <p:cNvPr id="323" name="TextBox 322">
                <a:extLst>
                  <a:ext uri="{FF2B5EF4-FFF2-40B4-BE49-F238E27FC236}">
                    <a16:creationId xmlns:a16="http://schemas.microsoft.com/office/drawing/2014/main" id="{797C617A-B61A-2534-C131-80324A82612D}"/>
                  </a:ext>
                </a:extLst>
              </p:cNvPr>
              <p:cNvSpPr txBox="1">
                <a:spLocks noRot="1" noChangeAspect="1" noMove="1" noResize="1" noEditPoints="1" noAdjustHandles="1" noChangeArrowheads="1" noChangeShapeType="1" noTextEdit="1"/>
              </p:cNvSpPr>
              <p:nvPr/>
            </p:nvSpPr>
            <p:spPr>
              <a:xfrm>
                <a:off x="7228927" y="3056193"/>
                <a:ext cx="422295"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4" name="TextBox 323">
                <a:extLst>
                  <a:ext uri="{FF2B5EF4-FFF2-40B4-BE49-F238E27FC236}">
                    <a16:creationId xmlns:a16="http://schemas.microsoft.com/office/drawing/2014/main" id="{15C28D09-9018-991E-1C86-F3C2F5A36D80}"/>
                  </a:ext>
                </a:extLst>
              </p:cNvPr>
              <p:cNvSpPr txBox="1"/>
              <p:nvPr/>
            </p:nvSpPr>
            <p:spPr>
              <a:xfrm>
                <a:off x="8675356" y="3261881"/>
                <a:ext cx="42704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𝑠</m:t>
                          </m:r>
                        </m:e>
                        <m:sub>
                          <m:r>
                            <a:rPr lang="en-US" sz="1600" b="0" i="1" smtClean="0">
                              <a:latin typeface="Cambria Math" panose="02040503050406030204" pitchFamily="18" charset="0"/>
                            </a:rPr>
                            <m:t>2</m:t>
                          </m:r>
                        </m:sub>
                      </m:sSub>
                    </m:oMath>
                  </m:oMathPara>
                </a14:m>
                <a:endParaRPr lang="en-US" sz="1600" dirty="0"/>
              </a:p>
            </p:txBody>
          </p:sp>
        </mc:Choice>
        <mc:Fallback xmlns="">
          <p:sp>
            <p:nvSpPr>
              <p:cNvPr id="324" name="TextBox 323">
                <a:extLst>
                  <a:ext uri="{FF2B5EF4-FFF2-40B4-BE49-F238E27FC236}">
                    <a16:creationId xmlns:a16="http://schemas.microsoft.com/office/drawing/2014/main" id="{15C28D09-9018-991E-1C86-F3C2F5A36D80}"/>
                  </a:ext>
                </a:extLst>
              </p:cNvPr>
              <p:cNvSpPr txBox="1">
                <a:spLocks noRot="1" noChangeAspect="1" noMove="1" noResize="1" noEditPoints="1" noAdjustHandles="1" noChangeArrowheads="1" noChangeShapeType="1" noTextEdit="1"/>
              </p:cNvSpPr>
              <p:nvPr/>
            </p:nvSpPr>
            <p:spPr>
              <a:xfrm>
                <a:off x="8675356" y="3261881"/>
                <a:ext cx="427040" cy="3385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5" name="TextBox 324">
                <a:extLst>
                  <a:ext uri="{FF2B5EF4-FFF2-40B4-BE49-F238E27FC236}">
                    <a16:creationId xmlns:a16="http://schemas.microsoft.com/office/drawing/2014/main" id="{7CAF5DF9-489D-FABD-0920-E852B4FBAD3D}"/>
                  </a:ext>
                </a:extLst>
              </p:cNvPr>
              <p:cNvSpPr txBox="1"/>
              <p:nvPr/>
            </p:nvSpPr>
            <p:spPr>
              <a:xfrm>
                <a:off x="10248457" y="2842426"/>
                <a:ext cx="42704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𝑠</m:t>
                          </m:r>
                        </m:e>
                        <m:sub>
                          <m:r>
                            <a:rPr lang="en-US" sz="1600" b="0" i="1" smtClean="0">
                              <a:latin typeface="Cambria Math" panose="02040503050406030204" pitchFamily="18" charset="0"/>
                            </a:rPr>
                            <m:t>3</m:t>
                          </m:r>
                        </m:sub>
                      </m:sSub>
                    </m:oMath>
                  </m:oMathPara>
                </a14:m>
                <a:endParaRPr lang="en-US" sz="1600" dirty="0"/>
              </a:p>
            </p:txBody>
          </p:sp>
        </mc:Choice>
        <mc:Fallback xmlns="">
          <p:sp>
            <p:nvSpPr>
              <p:cNvPr id="325" name="TextBox 324">
                <a:extLst>
                  <a:ext uri="{FF2B5EF4-FFF2-40B4-BE49-F238E27FC236}">
                    <a16:creationId xmlns:a16="http://schemas.microsoft.com/office/drawing/2014/main" id="{7CAF5DF9-489D-FABD-0920-E852B4FBAD3D}"/>
                  </a:ext>
                </a:extLst>
              </p:cNvPr>
              <p:cNvSpPr txBox="1">
                <a:spLocks noRot="1" noChangeAspect="1" noMove="1" noResize="1" noEditPoints="1" noAdjustHandles="1" noChangeArrowheads="1" noChangeShapeType="1" noTextEdit="1"/>
              </p:cNvSpPr>
              <p:nvPr/>
            </p:nvSpPr>
            <p:spPr>
              <a:xfrm>
                <a:off x="10248457" y="2842426"/>
                <a:ext cx="427040" cy="338554"/>
              </a:xfrm>
              <a:prstGeom prst="rect">
                <a:avLst/>
              </a:prstGeom>
              <a:blipFill>
                <a:blip r:embed="rId7"/>
                <a:stretch>
                  <a:fillRect/>
                </a:stretch>
              </a:blipFill>
            </p:spPr>
            <p:txBody>
              <a:bodyPr/>
              <a:lstStyle/>
              <a:p>
                <a:r>
                  <a:rPr lang="en-US">
                    <a:noFill/>
                  </a:rPr>
                  <a:t> </a:t>
                </a:r>
              </a:p>
            </p:txBody>
          </p:sp>
        </mc:Fallback>
      </mc:AlternateContent>
      <p:cxnSp>
        <p:nvCxnSpPr>
          <p:cNvPr id="332" name="Straight Arrow Connector 331">
            <a:extLst>
              <a:ext uri="{FF2B5EF4-FFF2-40B4-BE49-F238E27FC236}">
                <a16:creationId xmlns:a16="http://schemas.microsoft.com/office/drawing/2014/main" id="{57D19235-0443-7B9B-CD64-BB0C081EA025}"/>
              </a:ext>
            </a:extLst>
          </p:cNvPr>
          <p:cNvCxnSpPr>
            <a:cxnSpLocks/>
            <a:stCxn id="316" idx="0"/>
            <a:endCxn id="333" idx="2"/>
          </p:cNvCxnSpPr>
          <p:nvPr/>
        </p:nvCxnSpPr>
        <p:spPr>
          <a:xfrm flipV="1">
            <a:off x="9348932" y="1754886"/>
            <a:ext cx="0" cy="167963"/>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3" name="TextBox 332">
                <a:extLst>
                  <a:ext uri="{FF2B5EF4-FFF2-40B4-BE49-F238E27FC236}">
                    <a16:creationId xmlns:a16="http://schemas.microsoft.com/office/drawing/2014/main" id="{E27BE147-39E0-87E6-C001-387795C034C3}"/>
                  </a:ext>
                </a:extLst>
              </p:cNvPr>
              <p:cNvSpPr txBox="1"/>
              <p:nvPr/>
            </p:nvSpPr>
            <p:spPr>
              <a:xfrm>
                <a:off x="8924264" y="1416332"/>
                <a:ext cx="849335" cy="338554"/>
              </a:xfrm>
              <a:prstGeom prst="rect">
                <a:avLst/>
              </a:prstGeom>
              <a:noFill/>
            </p:spPr>
            <p:txBody>
              <a:bodyPr wrap="none" rtlCol="0">
                <a:spAutoFit/>
              </a:bodyPr>
              <a:lstStyle/>
              <a:p>
                <a14:m>
                  <m:oMath xmlns:m="http://schemas.openxmlformats.org/officeDocument/2006/math">
                    <m:sSub>
                      <m:sSubPr>
                        <m:ctrlPr>
                          <a:rPr lang="en-US" sz="1600" b="0" i="1" smtClean="0">
                            <a:latin typeface="Cambria Math" panose="02040503050406030204" pitchFamily="18" charset="0"/>
                          </a:rPr>
                        </m:ctrlPr>
                      </m:sSub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𝑠</m:t>
                            </m:r>
                          </m:e>
                        </m:acc>
                      </m:e>
                      <m:sub>
                        <m:r>
                          <a:rPr lang="en-US" sz="1600" b="0" i="1" smtClean="0">
                            <a:latin typeface="Cambria Math" panose="02040503050406030204" pitchFamily="18" charset="0"/>
                          </a:rPr>
                          <m:t>1</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𝑠</m:t>
                            </m:r>
                          </m:e>
                        </m:acc>
                      </m:e>
                      <m:sub>
                        <m:r>
                          <a:rPr lang="en-US" sz="1600" b="0" i="1" smtClean="0">
                            <a:latin typeface="Cambria Math" panose="02040503050406030204" pitchFamily="18" charset="0"/>
                          </a:rPr>
                          <m:t>2</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𝑠</m:t>
                            </m:r>
                          </m:e>
                        </m:acc>
                      </m:e>
                      <m:sub>
                        <m:r>
                          <a:rPr lang="en-US" sz="1600" b="0" i="1" smtClean="0">
                            <a:latin typeface="Cambria Math" panose="02040503050406030204" pitchFamily="18" charset="0"/>
                          </a:rPr>
                          <m:t>3</m:t>
                        </m:r>
                      </m:sub>
                    </m:sSub>
                  </m:oMath>
                </a14:m>
                <a:endParaRPr lang="en-US" sz="1600" dirty="0"/>
              </a:p>
            </p:txBody>
          </p:sp>
        </mc:Choice>
        <mc:Fallback xmlns="">
          <p:sp>
            <p:nvSpPr>
              <p:cNvPr id="333" name="TextBox 332">
                <a:extLst>
                  <a:ext uri="{FF2B5EF4-FFF2-40B4-BE49-F238E27FC236}">
                    <a16:creationId xmlns:a16="http://schemas.microsoft.com/office/drawing/2014/main" id="{E27BE147-39E0-87E6-C001-387795C034C3}"/>
                  </a:ext>
                </a:extLst>
              </p:cNvPr>
              <p:cNvSpPr txBox="1">
                <a:spLocks noRot="1" noChangeAspect="1" noMove="1" noResize="1" noEditPoints="1" noAdjustHandles="1" noChangeArrowheads="1" noChangeShapeType="1" noTextEdit="1"/>
              </p:cNvSpPr>
              <p:nvPr/>
            </p:nvSpPr>
            <p:spPr>
              <a:xfrm>
                <a:off x="8924264" y="1416332"/>
                <a:ext cx="849335" cy="338554"/>
              </a:xfrm>
              <a:prstGeom prst="rect">
                <a:avLst/>
              </a:prstGeom>
              <a:blipFill>
                <a:blip r:embed="rId8"/>
                <a:stretch>
                  <a:fillRect/>
                </a:stretch>
              </a:blipFill>
            </p:spPr>
            <p:txBody>
              <a:bodyPr/>
              <a:lstStyle/>
              <a:p>
                <a:r>
                  <a:rPr lang="en-US">
                    <a:noFill/>
                  </a:rPr>
                  <a:t> </a:t>
                </a:r>
              </a:p>
            </p:txBody>
          </p:sp>
        </mc:Fallback>
      </mc:AlternateContent>
      <p:sp>
        <p:nvSpPr>
          <p:cNvPr id="339" name="TextBox 338">
            <a:extLst>
              <a:ext uri="{FF2B5EF4-FFF2-40B4-BE49-F238E27FC236}">
                <a16:creationId xmlns:a16="http://schemas.microsoft.com/office/drawing/2014/main" id="{C2CA7620-7CEA-BCF5-720F-E7E350C7903F}"/>
              </a:ext>
            </a:extLst>
          </p:cNvPr>
          <p:cNvSpPr txBox="1"/>
          <p:nvPr/>
        </p:nvSpPr>
        <p:spPr>
          <a:xfrm>
            <a:off x="6525472" y="2249411"/>
            <a:ext cx="2449260" cy="369332"/>
          </a:xfrm>
          <a:prstGeom prst="rect">
            <a:avLst/>
          </a:prstGeom>
          <a:noFill/>
        </p:spPr>
        <p:txBody>
          <a:bodyPr wrap="none" rtlCol="0">
            <a:spAutoFit/>
          </a:bodyPr>
          <a:lstStyle/>
          <a:p>
            <a:r>
              <a:rPr lang="en-US" dirty="0">
                <a:solidFill>
                  <a:srgbClr val="0000FF"/>
                </a:solidFill>
              </a:rPr>
              <a:t>Adaptive dithering noise</a:t>
            </a:r>
          </a:p>
        </p:txBody>
      </p:sp>
      <p:cxnSp>
        <p:nvCxnSpPr>
          <p:cNvPr id="340" name="Straight Arrow Connector 339">
            <a:extLst>
              <a:ext uri="{FF2B5EF4-FFF2-40B4-BE49-F238E27FC236}">
                <a16:creationId xmlns:a16="http://schemas.microsoft.com/office/drawing/2014/main" id="{45216648-7064-91EA-B4AC-5C825180003A}"/>
              </a:ext>
            </a:extLst>
          </p:cNvPr>
          <p:cNvCxnSpPr>
            <a:cxnSpLocks/>
            <a:stCxn id="339" idx="3"/>
          </p:cNvCxnSpPr>
          <p:nvPr/>
        </p:nvCxnSpPr>
        <p:spPr>
          <a:xfrm>
            <a:off x="8974732" y="2434077"/>
            <a:ext cx="374200" cy="0"/>
          </a:xfrm>
          <a:prstGeom prst="straightConnector1">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53" name="Group 352">
            <a:extLst>
              <a:ext uri="{FF2B5EF4-FFF2-40B4-BE49-F238E27FC236}">
                <a16:creationId xmlns:a16="http://schemas.microsoft.com/office/drawing/2014/main" id="{EC4615C9-C3C9-A45C-0A39-2D3BCE57C319}"/>
              </a:ext>
            </a:extLst>
          </p:cNvPr>
          <p:cNvGrpSpPr/>
          <p:nvPr/>
        </p:nvGrpSpPr>
        <p:grpSpPr>
          <a:xfrm>
            <a:off x="8380652" y="6062779"/>
            <a:ext cx="80264" cy="299733"/>
            <a:chOff x="516537" y="2326149"/>
            <a:chExt cx="80264" cy="299733"/>
          </a:xfrm>
          <a:solidFill>
            <a:schemeClr val="accent2"/>
          </a:solidFill>
        </p:grpSpPr>
        <p:sp>
          <p:nvSpPr>
            <p:cNvPr id="354" name="Rectangle 353">
              <a:extLst>
                <a:ext uri="{FF2B5EF4-FFF2-40B4-BE49-F238E27FC236}">
                  <a16:creationId xmlns:a16="http://schemas.microsoft.com/office/drawing/2014/main" id="{FAB33E82-E7E0-C93A-F801-464068D762C6}"/>
                </a:ext>
              </a:extLst>
            </p:cNvPr>
            <p:cNvSpPr/>
            <p:nvPr/>
          </p:nvSpPr>
          <p:spPr>
            <a:xfrm>
              <a:off x="516537" y="2326149"/>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CDDE92C7-7A24-D9FD-EB39-8A968B99309D}"/>
                </a:ext>
              </a:extLst>
            </p:cNvPr>
            <p:cNvSpPr/>
            <p:nvPr/>
          </p:nvSpPr>
          <p:spPr>
            <a:xfrm>
              <a:off x="516537" y="2434466"/>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741B86B3-A1C0-6982-9805-912AABE14710}"/>
                </a:ext>
              </a:extLst>
            </p:cNvPr>
            <p:cNvSpPr/>
            <p:nvPr/>
          </p:nvSpPr>
          <p:spPr>
            <a:xfrm>
              <a:off x="516537" y="2545618"/>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7" name="Group 356">
            <a:extLst>
              <a:ext uri="{FF2B5EF4-FFF2-40B4-BE49-F238E27FC236}">
                <a16:creationId xmlns:a16="http://schemas.microsoft.com/office/drawing/2014/main" id="{2F31AD20-2476-800F-5CC8-6F07D456CD9F}"/>
              </a:ext>
            </a:extLst>
          </p:cNvPr>
          <p:cNvGrpSpPr/>
          <p:nvPr/>
        </p:nvGrpSpPr>
        <p:grpSpPr>
          <a:xfrm>
            <a:off x="7467799" y="5823888"/>
            <a:ext cx="80264" cy="299733"/>
            <a:chOff x="516537" y="2326149"/>
            <a:chExt cx="80264" cy="299733"/>
          </a:xfrm>
          <a:solidFill>
            <a:schemeClr val="accent2"/>
          </a:solidFill>
        </p:grpSpPr>
        <p:sp>
          <p:nvSpPr>
            <p:cNvPr id="358" name="Rectangle 357">
              <a:extLst>
                <a:ext uri="{FF2B5EF4-FFF2-40B4-BE49-F238E27FC236}">
                  <a16:creationId xmlns:a16="http://schemas.microsoft.com/office/drawing/2014/main" id="{5CDE2C17-7214-930D-9B2E-82FB5F9AE1BD}"/>
                </a:ext>
              </a:extLst>
            </p:cNvPr>
            <p:cNvSpPr/>
            <p:nvPr/>
          </p:nvSpPr>
          <p:spPr>
            <a:xfrm>
              <a:off x="516537" y="2326149"/>
              <a:ext cx="80264" cy="802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3D346BF6-951B-19E5-1964-27F1D3F53850}"/>
                </a:ext>
              </a:extLst>
            </p:cNvPr>
            <p:cNvSpPr/>
            <p:nvPr/>
          </p:nvSpPr>
          <p:spPr>
            <a:xfrm>
              <a:off x="516537" y="2434466"/>
              <a:ext cx="80264" cy="8026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75545BE5-7625-FA54-8870-C5053BE1A64A}"/>
                </a:ext>
              </a:extLst>
            </p:cNvPr>
            <p:cNvSpPr/>
            <p:nvPr/>
          </p:nvSpPr>
          <p:spPr>
            <a:xfrm>
              <a:off x="516537" y="2545618"/>
              <a:ext cx="80264" cy="80264"/>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1" name="Group 360">
            <a:extLst>
              <a:ext uri="{FF2B5EF4-FFF2-40B4-BE49-F238E27FC236}">
                <a16:creationId xmlns:a16="http://schemas.microsoft.com/office/drawing/2014/main" id="{0F94BC8A-A908-23E1-E5BA-A4DC2D623AA2}"/>
              </a:ext>
            </a:extLst>
          </p:cNvPr>
          <p:cNvGrpSpPr/>
          <p:nvPr/>
        </p:nvGrpSpPr>
        <p:grpSpPr>
          <a:xfrm>
            <a:off x="9172939" y="6078401"/>
            <a:ext cx="80264" cy="299733"/>
            <a:chOff x="516537" y="2326149"/>
            <a:chExt cx="80264" cy="299733"/>
          </a:xfrm>
          <a:solidFill>
            <a:srgbClr val="7030A0"/>
          </a:solidFill>
        </p:grpSpPr>
        <p:sp>
          <p:nvSpPr>
            <p:cNvPr id="362" name="Rectangle 361">
              <a:extLst>
                <a:ext uri="{FF2B5EF4-FFF2-40B4-BE49-F238E27FC236}">
                  <a16:creationId xmlns:a16="http://schemas.microsoft.com/office/drawing/2014/main" id="{65600D0A-9457-6BA3-4B70-0ADF6FC8416B}"/>
                </a:ext>
              </a:extLst>
            </p:cNvPr>
            <p:cNvSpPr/>
            <p:nvPr/>
          </p:nvSpPr>
          <p:spPr>
            <a:xfrm>
              <a:off x="516537" y="2326149"/>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BD7C119A-695F-6435-B15E-8756A8300784}"/>
                </a:ext>
              </a:extLst>
            </p:cNvPr>
            <p:cNvSpPr/>
            <p:nvPr/>
          </p:nvSpPr>
          <p:spPr>
            <a:xfrm>
              <a:off x="516537" y="2434466"/>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BF8062C8-9B7A-075E-2748-655E122D5CBC}"/>
                </a:ext>
              </a:extLst>
            </p:cNvPr>
            <p:cNvSpPr/>
            <p:nvPr/>
          </p:nvSpPr>
          <p:spPr>
            <a:xfrm>
              <a:off x="516537" y="2545618"/>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5" name="Group 364">
            <a:extLst>
              <a:ext uri="{FF2B5EF4-FFF2-40B4-BE49-F238E27FC236}">
                <a16:creationId xmlns:a16="http://schemas.microsoft.com/office/drawing/2014/main" id="{07E36551-1802-6EA9-0B84-A78C9B303D4D}"/>
              </a:ext>
            </a:extLst>
          </p:cNvPr>
          <p:cNvGrpSpPr/>
          <p:nvPr/>
        </p:nvGrpSpPr>
        <p:grpSpPr>
          <a:xfrm>
            <a:off x="10117358" y="5836610"/>
            <a:ext cx="80264" cy="299733"/>
            <a:chOff x="516537" y="2326149"/>
            <a:chExt cx="80264" cy="299733"/>
          </a:xfrm>
          <a:solidFill>
            <a:srgbClr val="7030A0"/>
          </a:solidFill>
        </p:grpSpPr>
        <p:sp>
          <p:nvSpPr>
            <p:cNvPr id="366" name="Rectangle 365">
              <a:extLst>
                <a:ext uri="{FF2B5EF4-FFF2-40B4-BE49-F238E27FC236}">
                  <a16:creationId xmlns:a16="http://schemas.microsoft.com/office/drawing/2014/main" id="{B001307F-6005-8783-BEF4-9AD4FE4B0693}"/>
                </a:ext>
              </a:extLst>
            </p:cNvPr>
            <p:cNvSpPr/>
            <p:nvPr/>
          </p:nvSpPr>
          <p:spPr>
            <a:xfrm>
              <a:off x="516537" y="2326149"/>
              <a:ext cx="80264" cy="8026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95557143-CFE0-D07B-0F05-AFC771B7807B}"/>
                </a:ext>
              </a:extLst>
            </p:cNvPr>
            <p:cNvSpPr/>
            <p:nvPr/>
          </p:nvSpPr>
          <p:spPr>
            <a:xfrm>
              <a:off x="516537" y="2434466"/>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B29E3488-09C6-D841-CA64-2BD617108D9F}"/>
                </a:ext>
              </a:extLst>
            </p:cNvPr>
            <p:cNvSpPr/>
            <p:nvPr/>
          </p:nvSpPr>
          <p:spPr>
            <a:xfrm>
              <a:off x="516537" y="2545618"/>
              <a:ext cx="80264" cy="80264"/>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9" name="Straight Arrow Connector 368">
            <a:extLst>
              <a:ext uri="{FF2B5EF4-FFF2-40B4-BE49-F238E27FC236}">
                <a16:creationId xmlns:a16="http://schemas.microsoft.com/office/drawing/2014/main" id="{0548EF9E-9065-1857-3CA6-02F13E31E9EC}"/>
              </a:ext>
            </a:extLst>
          </p:cNvPr>
          <p:cNvCxnSpPr>
            <a:cxnSpLocks/>
            <a:stCxn id="577" idx="0"/>
          </p:cNvCxnSpPr>
          <p:nvPr/>
        </p:nvCxnSpPr>
        <p:spPr>
          <a:xfrm flipV="1">
            <a:off x="9044376" y="5221234"/>
            <a:ext cx="359333" cy="827534"/>
          </a:xfrm>
          <a:prstGeom prst="straightConnector1">
            <a:avLst/>
          </a:prstGeom>
          <a:ln w="1905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0" name="Straight Arrow Connector 369">
            <a:extLst>
              <a:ext uri="{FF2B5EF4-FFF2-40B4-BE49-F238E27FC236}">
                <a16:creationId xmlns:a16="http://schemas.microsoft.com/office/drawing/2014/main" id="{B4E8C7FA-43A8-EB38-68B1-AB5E1F6D2E1A}"/>
              </a:ext>
            </a:extLst>
          </p:cNvPr>
          <p:cNvCxnSpPr>
            <a:cxnSpLocks/>
          </p:cNvCxnSpPr>
          <p:nvPr/>
        </p:nvCxnSpPr>
        <p:spPr>
          <a:xfrm flipH="1" flipV="1">
            <a:off x="9683390" y="5224130"/>
            <a:ext cx="305139" cy="585153"/>
          </a:xfrm>
          <a:prstGeom prst="straightConnector1">
            <a:avLst/>
          </a:prstGeom>
          <a:ln w="1905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1" name="Straight Arrow Connector 370">
            <a:extLst>
              <a:ext uri="{FF2B5EF4-FFF2-40B4-BE49-F238E27FC236}">
                <a16:creationId xmlns:a16="http://schemas.microsoft.com/office/drawing/2014/main" id="{A7446AF5-7B86-9A54-D38C-6E0A44BFBD4E}"/>
              </a:ext>
            </a:extLst>
          </p:cNvPr>
          <p:cNvCxnSpPr>
            <a:cxnSpLocks/>
          </p:cNvCxnSpPr>
          <p:nvPr/>
        </p:nvCxnSpPr>
        <p:spPr>
          <a:xfrm flipV="1">
            <a:off x="7335706" y="5227979"/>
            <a:ext cx="238723" cy="553521"/>
          </a:xfrm>
          <a:prstGeom prst="straightConnector1">
            <a:avLst/>
          </a:prstGeom>
          <a:ln w="19050">
            <a:solidFill>
              <a:srgbClr val="FF685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2" name="Straight Arrow Connector 371">
            <a:extLst>
              <a:ext uri="{FF2B5EF4-FFF2-40B4-BE49-F238E27FC236}">
                <a16:creationId xmlns:a16="http://schemas.microsoft.com/office/drawing/2014/main" id="{8F2A718C-E6BC-B44A-A03B-9EEBE0CBADF5}"/>
              </a:ext>
            </a:extLst>
          </p:cNvPr>
          <p:cNvCxnSpPr>
            <a:cxnSpLocks/>
          </p:cNvCxnSpPr>
          <p:nvPr/>
        </p:nvCxnSpPr>
        <p:spPr>
          <a:xfrm flipH="1" flipV="1">
            <a:off x="7896018" y="5257260"/>
            <a:ext cx="359892" cy="767145"/>
          </a:xfrm>
          <a:prstGeom prst="straightConnector1">
            <a:avLst/>
          </a:prstGeom>
          <a:ln w="19050">
            <a:solidFill>
              <a:srgbClr val="FF685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3" name="Straight Arrow Connector 372">
            <a:extLst>
              <a:ext uri="{FF2B5EF4-FFF2-40B4-BE49-F238E27FC236}">
                <a16:creationId xmlns:a16="http://schemas.microsoft.com/office/drawing/2014/main" id="{FCA4DF30-8F07-DCAB-621D-88B3E1D16F64}"/>
              </a:ext>
            </a:extLst>
          </p:cNvPr>
          <p:cNvCxnSpPr>
            <a:cxnSpLocks/>
          </p:cNvCxnSpPr>
          <p:nvPr/>
        </p:nvCxnSpPr>
        <p:spPr>
          <a:xfrm flipV="1">
            <a:off x="8224914" y="5126218"/>
            <a:ext cx="1124018" cy="898187"/>
          </a:xfrm>
          <a:prstGeom prst="straightConnector1">
            <a:avLst/>
          </a:prstGeom>
          <a:ln w="6350">
            <a:solidFill>
              <a:srgbClr val="FF6857"/>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4" name="Straight Arrow Connector 373">
            <a:extLst>
              <a:ext uri="{FF2B5EF4-FFF2-40B4-BE49-F238E27FC236}">
                <a16:creationId xmlns:a16="http://schemas.microsoft.com/office/drawing/2014/main" id="{1B08BA62-3925-1E3B-65DA-5C260075C2D3}"/>
              </a:ext>
            </a:extLst>
          </p:cNvPr>
          <p:cNvCxnSpPr>
            <a:cxnSpLocks/>
            <a:stCxn id="577" idx="0"/>
          </p:cNvCxnSpPr>
          <p:nvPr/>
        </p:nvCxnSpPr>
        <p:spPr>
          <a:xfrm flipH="1" flipV="1">
            <a:off x="7922258" y="5175987"/>
            <a:ext cx="1122118" cy="872781"/>
          </a:xfrm>
          <a:prstGeom prst="straightConnector1">
            <a:avLst/>
          </a:prstGeom>
          <a:ln w="6350">
            <a:solidFill>
              <a:srgbClr val="7030A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17" name="Group 416">
            <a:extLst>
              <a:ext uri="{FF2B5EF4-FFF2-40B4-BE49-F238E27FC236}">
                <a16:creationId xmlns:a16="http://schemas.microsoft.com/office/drawing/2014/main" id="{A1CD80E8-B156-6966-B694-481DE4365432}"/>
              </a:ext>
            </a:extLst>
          </p:cNvPr>
          <p:cNvGrpSpPr/>
          <p:nvPr/>
        </p:nvGrpSpPr>
        <p:grpSpPr>
          <a:xfrm>
            <a:off x="7255090" y="4729756"/>
            <a:ext cx="292860" cy="412255"/>
            <a:chOff x="11197625" y="2989699"/>
            <a:chExt cx="292860" cy="412255"/>
          </a:xfrm>
        </p:grpSpPr>
        <p:sp>
          <p:nvSpPr>
            <p:cNvPr id="376" name="Rectangle 375">
              <a:extLst>
                <a:ext uri="{FF2B5EF4-FFF2-40B4-BE49-F238E27FC236}">
                  <a16:creationId xmlns:a16="http://schemas.microsoft.com/office/drawing/2014/main" id="{D04B1115-CDEC-2448-2729-565BA7F84F9C}"/>
                </a:ext>
              </a:extLst>
            </p:cNvPr>
            <p:cNvSpPr/>
            <p:nvPr/>
          </p:nvSpPr>
          <p:spPr>
            <a:xfrm>
              <a:off x="11305071" y="298969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190F7B21-3715-A834-DA75-E9351F2294C5}"/>
                </a:ext>
              </a:extLst>
            </p:cNvPr>
            <p:cNvSpPr/>
            <p:nvPr/>
          </p:nvSpPr>
          <p:spPr>
            <a:xfrm>
              <a:off x="11305071" y="310085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E29A5F8F-7A63-F057-6026-77936936EF0A}"/>
                </a:ext>
              </a:extLst>
            </p:cNvPr>
            <p:cNvSpPr/>
            <p:nvPr/>
          </p:nvSpPr>
          <p:spPr>
            <a:xfrm>
              <a:off x="11410221" y="298969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518FF3ED-E651-B789-BE33-6BE10E44B20E}"/>
                </a:ext>
              </a:extLst>
            </p:cNvPr>
            <p:cNvSpPr/>
            <p:nvPr/>
          </p:nvSpPr>
          <p:spPr>
            <a:xfrm>
              <a:off x="11410221" y="310085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0329C36F-A7C7-52B1-5312-E0D4BDB97870}"/>
                </a:ext>
              </a:extLst>
            </p:cNvPr>
            <p:cNvSpPr/>
            <p:nvPr/>
          </p:nvSpPr>
          <p:spPr>
            <a:xfrm>
              <a:off x="11305071" y="3210538"/>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B98AF0AC-955A-C6E3-5452-7F5AB2CA4746}"/>
                </a:ext>
              </a:extLst>
            </p:cNvPr>
            <p:cNvSpPr/>
            <p:nvPr/>
          </p:nvSpPr>
          <p:spPr>
            <a:xfrm>
              <a:off x="11305071" y="3321690"/>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EBCA6348-B221-9617-58BC-B2C997BE4DD5}"/>
                </a:ext>
              </a:extLst>
            </p:cNvPr>
            <p:cNvSpPr/>
            <p:nvPr/>
          </p:nvSpPr>
          <p:spPr>
            <a:xfrm>
              <a:off x="11410221" y="3210538"/>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20B620C1-956F-F29A-6974-17C7C08AC7F4}"/>
                </a:ext>
              </a:extLst>
            </p:cNvPr>
            <p:cNvSpPr/>
            <p:nvPr/>
          </p:nvSpPr>
          <p:spPr>
            <a:xfrm>
              <a:off x="11410221" y="3321690"/>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3000E1F2-7865-3775-82B0-7912BD9A1E52}"/>
                </a:ext>
              </a:extLst>
            </p:cNvPr>
            <p:cNvSpPr/>
            <p:nvPr/>
          </p:nvSpPr>
          <p:spPr>
            <a:xfrm>
              <a:off x="11197625" y="2989699"/>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a:extLst>
                <a:ext uri="{FF2B5EF4-FFF2-40B4-BE49-F238E27FC236}">
                  <a16:creationId xmlns:a16="http://schemas.microsoft.com/office/drawing/2014/main" id="{5518FC03-A780-8A0D-67F5-15C71F6BF020}"/>
                </a:ext>
              </a:extLst>
            </p:cNvPr>
            <p:cNvSpPr/>
            <p:nvPr/>
          </p:nvSpPr>
          <p:spPr>
            <a:xfrm>
              <a:off x="11197625" y="3100851"/>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0716FBCF-4F2B-96E2-2942-88EDF9A58DAE}"/>
                </a:ext>
              </a:extLst>
            </p:cNvPr>
            <p:cNvSpPr/>
            <p:nvPr/>
          </p:nvSpPr>
          <p:spPr>
            <a:xfrm>
              <a:off x="11197625" y="3210538"/>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F0694875-83EA-C081-8680-FC995063C734}"/>
                </a:ext>
              </a:extLst>
            </p:cNvPr>
            <p:cNvSpPr/>
            <p:nvPr/>
          </p:nvSpPr>
          <p:spPr>
            <a:xfrm>
              <a:off x="11197625" y="3321690"/>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417">
            <a:extLst>
              <a:ext uri="{FF2B5EF4-FFF2-40B4-BE49-F238E27FC236}">
                <a16:creationId xmlns:a16="http://schemas.microsoft.com/office/drawing/2014/main" id="{A038D4F0-3051-8C50-8E4E-2AF1E792FC65}"/>
              </a:ext>
            </a:extLst>
          </p:cNvPr>
          <p:cNvGrpSpPr/>
          <p:nvPr/>
        </p:nvGrpSpPr>
        <p:grpSpPr>
          <a:xfrm>
            <a:off x="9047690" y="4708754"/>
            <a:ext cx="292860" cy="412255"/>
            <a:chOff x="11282246" y="3884070"/>
            <a:chExt cx="292860" cy="412255"/>
          </a:xfrm>
        </p:grpSpPr>
        <p:sp>
          <p:nvSpPr>
            <p:cNvPr id="397" name="Rectangle 396">
              <a:extLst>
                <a:ext uri="{FF2B5EF4-FFF2-40B4-BE49-F238E27FC236}">
                  <a16:creationId xmlns:a16="http://schemas.microsoft.com/office/drawing/2014/main" id="{82BB144B-7A3A-5AC3-4250-9D8590449D24}"/>
                </a:ext>
              </a:extLst>
            </p:cNvPr>
            <p:cNvSpPr/>
            <p:nvPr/>
          </p:nvSpPr>
          <p:spPr>
            <a:xfrm>
              <a:off x="11389692" y="3884070"/>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2C8392A0-4350-759C-DAD7-678034EA3A67}"/>
                </a:ext>
              </a:extLst>
            </p:cNvPr>
            <p:cNvSpPr/>
            <p:nvPr/>
          </p:nvSpPr>
          <p:spPr>
            <a:xfrm>
              <a:off x="11389692" y="3995222"/>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B61021E7-BCD7-33A3-8AF9-C66D97C3F8E7}"/>
                </a:ext>
              </a:extLst>
            </p:cNvPr>
            <p:cNvSpPr/>
            <p:nvPr/>
          </p:nvSpPr>
          <p:spPr>
            <a:xfrm>
              <a:off x="11494842" y="3884070"/>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5DBD0B35-C634-4A23-FB58-630CB6D0DD21}"/>
                </a:ext>
              </a:extLst>
            </p:cNvPr>
            <p:cNvSpPr/>
            <p:nvPr/>
          </p:nvSpPr>
          <p:spPr>
            <a:xfrm>
              <a:off x="11494842" y="3995222"/>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80B8FABD-17D6-5524-3090-E6759A347B0B}"/>
                </a:ext>
              </a:extLst>
            </p:cNvPr>
            <p:cNvSpPr/>
            <p:nvPr/>
          </p:nvSpPr>
          <p:spPr>
            <a:xfrm>
              <a:off x="11389692" y="4104909"/>
              <a:ext cx="80264" cy="802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a:extLst>
                <a:ext uri="{FF2B5EF4-FFF2-40B4-BE49-F238E27FC236}">
                  <a16:creationId xmlns:a16="http://schemas.microsoft.com/office/drawing/2014/main" id="{367705E6-7A7D-EF92-FB65-6B2D0EE13A95}"/>
                </a:ext>
              </a:extLst>
            </p:cNvPr>
            <p:cNvSpPr/>
            <p:nvPr/>
          </p:nvSpPr>
          <p:spPr>
            <a:xfrm>
              <a:off x="11389692" y="4216061"/>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8087DD43-780B-56A9-C069-64F41D72A77B}"/>
                </a:ext>
              </a:extLst>
            </p:cNvPr>
            <p:cNvSpPr/>
            <p:nvPr/>
          </p:nvSpPr>
          <p:spPr>
            <a:xfrm>
              <a:off x="11494842" y="4104909"/>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a:extLst>
                <a:ext uri="{FF2B5EF4-FFF2-40B4-BE49-F238E27FC236}">
                  <a16:creationId xmlns:a16="http://schemas.microsoft.com/office/drawing/2014/main" id="{52A5EB96-5E81-070F-F786-DD3E57E5CBA1}"/>
                </a:ext>
              </a:extLst>
            </p:cNvPr>
            <p:cNvSpPr/>
            <p:nvPr/>
          </p:nvSpPr>
          <p:spPr>
            <a:xfrm>
              <a:off x="11494842" y="4216061"/>
              <a:ext cx="80264" cy="802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ectangle 412">
              <a:extLst>
                <a:ext uri="{FF2B5EF4-FFF2-40B4-BE49-F238E27FC236}">
                  <a16:creationId xmlns:a16="http://schemas.microsoft.com/office/drawing/2014/main" id="{8E03AEAC-8FE8-8565-D63E-2FA3D4A72F0F}"/>
                </a:ext>
              </a:extLst>
            </p:cNvPr>
            <p:cNvSpPr/>
            <p:nvPr/>
          </p:nvSpPr>
          <p:spPr>
            <a:xfrm>
              <a:off x="11282246" y="3884070"/>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a:extLst>
                <a:ext uri="{FF2B5EF4-FFF2-40B4-BE49-F238E27FC236}">
                  <a16:creationId xmlns:a16="http://schemas.microsoft.com/office/drawing/2014/main" id="{484EDE41-7FD0-A9D4-6F9E-428118C23FEB}"/>
                </a:ext>
              </a:extLst>
            </p:cNvPr>
            <p:cNvSpPr/>
            <p:nvPr/>
          </p:nvSpPr>
          <p:spPr>
            <a:xfrm>
              <a:off x="11282246" y="3995222"/>
              <a:ext cx="80264" cy="8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ectangle 414">
              <a:extLst>
                <a:ext uri="{FF2B5EF4-FFF2-40B4-BE49-F238E27FC236}">
                  <a16:creationId xmlns:a16="http://schemas.microsoft.com/office/drawing/2014/main" id="{5294BDFD-7013-096E-8DFE-77C82D41CC62}"/>
                </a:ext>
              </a:extLst>
            </p:cNvPr>
            <p:cNvSpPr/>
            <p:nvPr/>
          </p:nvSpPr>
          <p:spPr>
            <a:xfrm>
              <a:off x="11282246" y="4104909"/>
              <a:ext cx="80264" cy="80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ectangle 415">
              <a:extLst>
                <a:ext uri="{FF2B5EF4-FFF2-40B4-BE49-F238E27FC236}">
                  <a16:creationId xmlns:a16="http://schemas.microsoft.com/office/drawing/2014/main" id="{B0FD8B84-0355-38BB-7972-A45268A9DD98}"/>
                </a:ext>
              </a:extLst>
            </p:cNvPr>
            <p:cNvSpPr/>
            <p:nvPr/>
          </p:nvSpPr>
          <p:spPr>
            <a:xfrm>
              <a:off x="11282246" y="4216061"/>
              <a:ext cx="80264" cy="80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9" name="TextBox 418">
            <a:extLst>
              <a:ext uri="{FF2B5EF4-FFF2-40B4-BE49-F238E27FC236}">
                <a16:creationId xmlns:a16="http://schemas.microsoft.com/office/drawing/2014/main" id="{A54CB023-AF75-9737-4BE0-35A8B24C05F2}"/>
              </a:ext>
            </a:extLst>
          </p:cNvPr>
          <p:cNvSpPr txBox="1"/>
          <p:nvPr/>
        </p:nvSpPr>
        <p:spPr>
          <a:xfrm>
            <a:off x="7574429" y="4739527"/>
            <a:ext cx="328936" cy="369332"/>
          </a:xfrm>
          <a:prstGeom prst="rect">
            <a:avLst/>
          </a:prstGeom>
          <a:noFill/>
        </p:spPr>
        <p:txBody>
          <a:bodyPr wrap="none" rtlCol="0">
            <a:spAutoFit/>
          </a:bodyPr>
          <a:lstStyle/>
          <a:p>
            <a:r>
              <a:rPr lang="en-US" dirty="0"/>
              <a:t>&amp;</a:t>
            </a:r>
          </a:p>
        </p:txBody>
      </p:sp>
      <p:sp>
        <p:nvSpPr>
          <p:cNvPr id="420" name="TextBox 419">
            <a:extLst>
              <a:ext uri="{FF2B5EF4-FFF2-40B4-BE49-F238E27FC236}">
                <a16:creationId xmlns:a16="http://schemas.microsoft.com/office/drawing/2014/main" id="{3AD3972B-E9BA-759F-2646-AD36905578D1}"/>
              </a:ext>
            </a:extLst>
          </p:cNvPr>
          <p:cNvSpPr txBox="1"/>
          <p:nvPr/>
        </p:nvSpPr>
        <p:spPr>
          <a:xfrm>
            <a:off x="9363175" y="4739527"/>
            <a:ext cx="328936" cy="369332"/>
          </a:xfrm>
          <a:prstGeom prst="rect">
            <a:avLst/>
          </a:prstGeom>
          <a:noFill/>
        </p:spPr>
        <p:txBody>
          <a:bodyPr wrap="none" rtlCol="0">
            <a:spAutoFit/>
          </a:bodyPr>
          <a:lstStyle/>
          <a:p>
            <a:r>
              <a:rPr lang="en-US" dirty="0"/>
              <a:t>&amp;</a:t>
            </a:r>
          </a:p>
        </p:txBody>
      </p:sp>
      <p:grpSp>
        <p:nvGrpSpPr>
          <p:cNvPr id="539" name="Group 538">
            <a:extLst>
              <a:ext uri="{FF2B5EF4-FFF2-40B4-BE49-F238E27FC236}">
                <a16:creationId xmlns:a16="http://schemas.microsoft.com/office/drawing/2014/main" id="{C9675566-A39E-0891-BE4E-DCD9B3B2C1F3}"/>
              </a:ext>
            </a:extLst>
          </p:cNvPr>
          <p:cNvGrpSpPr/>
          <p:nvPr/>
        </p:nvGrpSpPr>
        <p:grpSpPr>
          <a:xfrm>
            <a:off x="7878430" y="4745459"/>
            <a:ext cx="538760" cy="405812"/>
            <a:chOff x="5948865" y="2338859"/>
            <a:chExt cx="538760" cy="405812"/>
          </a:xfrm>
        </p:grpSpPr>
        <p:sp>
          <p:nvSpPr>
            <p:cNvPr id="422" name="Oval 421">
              <a:extLst>
                <a:ext uri="{FF2B5EF4-FFF2-40B4-BE49-F238E27FC236}">
                  <a16:creationId xmlns:a16="http://schemas.microsoft.com/office/drawing/2014/main" id="{4C5EAC01-FB94-5874-DF1F-1E471F6DFC1D}"/>
                </a:ext>
              </a:extLst>
            </p:cNvPr>
            <p:cNvSpPr/>
            <p:nvPr/>
          </p:nvSpPr>
          <p:spPr>
            <a:xfrm>
              <a:off x="5993513" y="2354616"/>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4" name="Straight Arrow Connector 423">
              <a:extLst>
                <a:ext uri="{FF2B5EF4-FFF2-40B4-BE49-F238E27FC236}">
                  <a16:creationId xmlns:a16="http://schemas.microsoft.com/office/drawing/2014/main" id="{7CBB6885-3F0F-930A-392A-823E5A9BF521}"/>
                </a:ext>
              </a:extLst>
            </p:cNvPr>
            <p:cNvCxnSpPr>
              <a:cxnSpLocks/>
            </p:cNvCxnSpPr>
            <p:nvPr/>
          </p:nvCxnSpPr>
          <p:spPr>
            <a:xfrm flipV="1">
              <a:off x="5969904" y="2338859"/>
              <a:ext cx="229388" cy="173600"/>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499" name="Oval 498">
              <a:extLst>
                <a:ext uri="{FF2B5EF4-FFF2-40B4-BE49-F238E27FC236}">
                  <a16:creationId xmlns:a16="http://schemas.microsoft.com/office/drawing/2014/main" id="{EC3FECB3-E664-206D-CC9F-E63A830193E3}"/>
                </a:ext>
              </a:extLst>
            </p:cNvPr>
            <p:cNvSpPr/>
            <p:nvPr/>
          </p:nvSpPr>
          <p:spPr>
            <a:xfrm>
              <a:off x="5988964" y="2586828"/>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0" name="Straight Arrow Connector 499">
              <a:extLst>
                <a:ext uri="{FF2B5EF4-FFF2-40B4-BE49-F238E27FC236}">
                  <a16:creationId xmlns:a16="http://schemas.microsoft.com/office/drawing/2014/main" id="{F93D0B98-3FBC-FF32-68EC-154BEE29840D}"/>
                </a:ext>
              </a:extLst>
            </p:cNvPr>
            <p:cNvCxnSpPr>
              <a:cxnSpLocks/>
            </p:cNvCxnSpPr>
            <p:nvPr/>
          </p:nvCxnSpPr>
          <p:spPr>
            <a:xfrm flipH="1" flipV="1">
              <a:off x="5948865" y="2582839"/>
              <a:ext cx="209543" cy="131563"/>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A66A1B93-7B72-83DE-A438-A087A070C6A3}"/>
                </a:ext>
              </a:extLst>
            </p:cNvPr>
            <p:cNvSpPr/>
            <p:nvPr/>
          </p:nvSpPr>
          <p:spPr>
            <a:xfrm>
              <a:off x="6271686" y="2354616"/>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2" name="Straight Arrow Connector 501">
              <a:extLst>
                <a:ext uri="{FF2B5EF4-FFF2-40B4-BE49-F238E27FC236}">
                  <a16:creationId xmlns:a16="http://schemas.microsoft.com/office/drawing/2014/main" id="{EC1199AE-A22F-B59D-51B7-66AD73554609}"/>
                </a:ext>
              </a:extLst>
            </p:cNvPr>
            <p:cNvCxnSpPr>
              <a:cxnSpLocks/>
            </p:cNvCxnSpPr>
            <p:nvPr/>
          </p:nvCxnSpPr>
          <p:spPr>
            <a:xfrm flipH="1">
              <a:off x="6252898" y="2338859"/>
              <a:ext cx="193443" cy="204316"/>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503" name="Oval 502">
              <a:extLst>
                <a:ext uri="{FF2B5EF4-FFF2-40B4-BE49-F238E27FC236}">
                  <a16:creationId xmlns:a16="http://schemas.microsoft.com/office/drawing/2014/main" id="{39F96FC3-8E4E-44FA-B884-3F85D7086847}"/>
                </a:ext>
              </a:extLst>
            </p:cNvPr>
            <p:cNvSpPr/>
            <p:nvPr/>
          </p:nvSpPr>
          <p:spPr>
            <a:xfrm>
              <a:off x="6271958" y="2582839"/>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4" name="Straight Arrow Connector 503">
              <a:extLst>
                <a:ext uri="{FF2B5EF4-FFF2-40B4-BE49-F238E27FC236}">
                  <a16:creationId xmlns:a16="http://schemas.microsoft.com/office/drawing/2014/main" id="{1FBFB914-8B9D-19AE-C4DB-F9C2C85837BF}"/>
                </a:ext>
              </a:extLst>
            </p:cNvPr>
            <p:cNvCxnSpPr>
              <a:cxnSpLocks/>
            </p:cNvCxnSpPr>
            <p:nvPr/>
          </p:nvCxnSpPr>
          <p:spPr>
            <a:xfrm flipV="1">
              <a:off x="6245584" y="2631937"/>
              <a:ext cx="242041" cy="46111"/>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grpSp>
          <p:nvGrpSpPr>
            <p:cNvPr id="507" name="Group 506">
              <a:extLst>
                <a:ext uri="{FF2B5EF4-FFF2-40B4-BE49-F238E27FC236}">
                  <a16:creationId xmlns:a16="http://schemas.microsoft.com/office/drawing/2014/main" id="{F29105D6-5C8F-4AF1-8F03-A09F162BDA56}"/>
                </a:ext>
              </a:extLst>
            </p:cNvPr>
            <p:cNvGrpSpPr/>
            <p:nvPr/>
          </p:nvGrpSpPr>
          <p:grpSpPr>
            <a:xfrm>
              <a:off x="6044666" y="2420281"/>
              <a:ext cx="326581" cy="277302"/>
              <a:chOff x="6086197" y="3227946"/>
              <a:chExt cx="326581" cy="277302"/>
            </a:xfrm>
          </p:grpSpPr>
          <mc:AlternateContent xmlns:mc="http://schemas.openxmlformats.org/markup-compatibility/2006" xmlns:a14="http://schemas.microsoft.com/office/drawing/2010/main">
            <mc:Choice Requires="a14">
              <p:sp>
                <p:nvSpPr>
                  <p:cNvPr id="505" name="TextBox 504">
                    <a:extLst>
                      <a:ext uri="{FF2B5EF4-FFF2-40B4-BE49-F238E27FC236}">
                        <a16:creationId xmlns:a16="http://schemas.microsoft.com/office/drawing/2014/main" id="{7659A799-DB39-70E0-9810-2E196B8206C3}"/>
                      </a:ext>
                    </a:extLst>
                  </p:cNvPr>
                  <p:cNvSpPr txBox="1"/>
                  <p:nvPr/>
                </p:nvSpPr>
                <p:spPr>
                  <a:xfrm>
                    <a:off x="6090254" y="3228249"/>
                    <a:ext cx="32252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505" name="TextBox 504">
                    <a:extLst>
                      <a:ext uri="{FF2B5EF4-FFF2-40B4-BE49-F238E27FC236}">
                        <a16:creationId xmlns:a16="http://schemas.microsoft.com/office/drawing/2014/main" id="{7659A799-DB39-70E0-9810-2E196B8206C3}"/>
                      </a:ext>
                    </a:extLst>
                  </p:cNvPr>
                  <p:cNvSpPr txBox="1">
                    <a:spLocks noRot="1" noChangeAspect="1" noMove="1" noResize="1" noEditPoints="1" noAdjustHandles="1" noChangeArrowheads="1" noChangeShapeType="1" noTextEdit="1"/>
                  </p:cNvSpPr>
                  <p:nvPr/>
                </p:nvSpPr>
                <p:spPr>
                  <a:xfrm>
                    <a:off x="6090254" y="3228249"/>
                    <a:ext cx="322524" cy="27699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6" name="TextBox 505">
                    <a:extLst>
                      <a:ext uri="{FF2B5EF4-FFF2-40B4-BE49-F238E27FC236}">
                        <a16:creationId xmlns:a16="http://schemas.microsoft.com/office/drawing/2014/main" id="{0E13EF51-2469-35FA-C76B-E241681974BA}"/>
                      </a:ext>
                    </a:extLst>
                  </p:cNvPr>
                  <p:cNvSpPr txBox="1"/>
                  <p:nvPr/>
                </p:nvSpPr>
                <p:spPr>
                  <a:xfrm>
                    <a:off x="6086197" y="3227946"/>
                    <a:ext cx="32252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506" name="TextBox 505">
                    <a:extLst>
                      <a:ext uri="{FF2B5EF4-FFF2-40B4-BE49-F238E27FC236}">
                        <a16:creationId xmlns:a16="http://schemas.microsoft.com/office/drawing/2014/main" id="{0E13EF51-2469-35FA-C76B-E241681974BA}"/>
                      </a:ext>
                    </a:extLst>
                  </p:cNvPr>
                  <p:cNvSpPr txBox="1">
                    <a:spLocks noRot="1" noChangeAspect="1" noMove="1" noResize="1" noEditPoints="1" noAdjustHandles="1" noChangeArrowheads="1" noChangeShapeType="1" noTextEdit="1"/>
                  </p:cNvSpPr>
                  <p:nvPr/>
                </p:nvSpPr>
                <p:spPr>
                  <a:xfrm>
                    <a:off x="6086197" y="3227946"/>
                    <a:ext cx="322524" cy="276999"/>
                  </a:xfrm>
                  <a:prstGeom prst="rect">
                    <a:avLst/>
                  </a:prstGeom>
                  <a:blipFill>
                    <a:blip r:embed="rId10"/>
                    <a:stretch>
                      <a:fillRect/>
                    </a:stretch>
                  </a:blipFill>
                </p:spPr>
                <p:txBody>
                  <a:bodyPr/>
                  <a:lstStyle/>
                  <a:p>
                    <a:r>
                      <a:rPr lang="en-US">
                        <a:noFill/>
                      </a:rPr>
                      <a:t> </a:t>
                    </a:r>
                  </a:p>
                </p:txBody>
              </p:sp>
            </mc:Fallback>
          </mc:AlternateContent>
        </p:grpSp>
      </p:grpSp>
      <p:grpSp>
        <p:nvGrpSpPr>
          <p:cNvPr id="542" name="Group 541">
            <a:extLst>
              <a:ext uri="{FF2B5EF4-FFF2-40B4-BE49-F238E27FC236}">
                <a16:creationId xmlns:a16="http://schemas.microsoft.com/office/drawing/2014/main" id="{F1509987-39CC-1078-8DFC-E402D1330BE1}"/>
              </a:ext>
            </a:extLst>
          </p:cNvPr>
          <p:cNvGrpSpPr/>
          <p:nvPr/>
        </p:nvGrpSpPr>
        <p:grpSpPr>
          <a:xfrm>
            <a:off x="9714591" y="4740663"/>
            <a:ext cx="484559" cy="440689"/>
            <a:chOff x="9737741" y="4337607"/>
            <a:chExt cx="484559" cy="440689"/>
          </a:xfrm>
        </p:grpSpPr>
        <p:sp>
          <p:nvSpPr>
            <p:cNvPr id="518" name="Oval 517">
              <a:extLst>
                <a:ext uri="{FF2B5EF4-FFF2-40B4-BE49-F238E27FC236}">
                  <a16:creationId xmlns:a16="http://schemas.microsoft.com/office/drawing/2014/main" id="{16A026D2-F6C9-1681-07DE-1DFBB18A58FC}"/>
                </a:ext>
              </a:extLst>
            </p:cNvPr>
            <p:cNvSpPr/>
            <p:nvPr/>
          </p:nvSpPr>
          <p:spPr>
            <a:xfrm>
              <a:off x="9764917" y="4337607"/>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9" name="Straight Arrow Connector 518">
              <a:extLst>
                <a:ext uri="{FF2B5EF4-FFF2-40B4-BE49-F238E27FC236}">
                  <a16:creationId xmlns:a16="http://schemas.microsoft.com/office/drawing/2014/main" id="{0BC18760-14A5-56B8-387A-68FE095AEAF5}"/>
                </a:ext>
              </a:extLst>
            </p:cNvPr>
            <p:cNvCxnSpPr>
              <a:cxnSpLocks/>
            </p:cNvCxnSpPr>
            <p:nvPr/>
          </p:nvCxnSpPr>
          <p:spPr>
            <a:xfrm flipV="1">
              <a:off x="9737741" y="4400097"/>
              <a:ext cx="239591" cy="38583"/>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520" name="Oval 519">
              <a:extLst>
                <a:ext uri="{FF2B5EF4-FFF2-40B4-BE49-F238E27FC236}">
                  <a16:creationId xmlns:a16="http://schemas.microsoft.com/office/drawing/2014/main" id="{54C59A10-9473-5838-20E9-0E71685105AF}"/>
                </a:ext>
              </a:extLst>
            </p:cNvPr>
            <p:cNvSpPr/>
            <p:nvPr/>
          </p:nvSpPr>
          <p:spPr>
            <a:xfrm>
              <a:off x="9760368" y="4569819"/>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1" name="Straight Arrow Connector 520">
              <a:extLst>
                <a:ext uri="{FF2B5EF4-FFF2-40B4-BE49-F238E27FC236}">
                  <a16:creationId xmlns:a16="http://schemas.microsoft.com/office/drawing/2014/main" id="{8D34151C-62A8-6EB8-F0E9-18CF4EE8251B}"/>
                </a:ext>
              </a:extLst>
            </p:cNvPr>
            <p:cNvCxnSpPr>
              <a:cxnSpLocks/>
            </p:cNvCxnSpPr>
            <p:nvPr/>
          </p:nvCxnSpPr>
          <p:spPr>
            <a:xfrm flipV="1">
              <a:off x="9772164" y="4533935"/>
              <a:ext cx="147547" cy="208003"/>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522" name="Oval 521">
              <a:extLst>
                <a:ext uri="{FF2B5EF4-FFF2-40B4-BE49-F238E27FC236}">
                  <a16:creationId xmlns:a16="http://schemas.microsoft.com/office/drawing/2014/main" id="{1DEEBEB3-97D0-42D6-E7CA-1D952DA97CA7}"/>
                </a:ext>
              </a:extLst>
            </p:cNvPr>
            <p:cNvSpPr/>
            <p:nvPr/>
          </p:nvSpPr>
          <p:spPr>
            <a:xfrm>
              <a:off x="10043090" y="4337607"/>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3" name="Straight Arrow Connector 522">
              <a:extLst>
                <a:ext uri="{FF2B5EF4-FFF2-40B4-BE49-F238E27FC236}">
                  <a16:creationId xmlns:a16="http://schemas.microsoft.com/office/drawing/2014/main" id="{D179104A-7195-7DD3-6CBF-E4A3FCAF70E3}"/>
                </a:ext>
              </a:extLst>
            </p:cNvPr>
            <p:cNvCxnSpPr>
              <a:cxnSpLocks/>
            </p:cNvCxnSpPr>
            <p:nvPr/>
          </p:nvCxnSpPr>
          <p:spPr>
            <a:xfrm flipH="1" flipV="1">
              <a:off x="10023717" y="4359870"/>
              <a:ext cx="198583" cy="102215"/>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524" name="Oval 523">
              <a:extLst>
                <a:ext uri="{FF2B5EF4-FFF2-40B4-BE49-F238E27FC236}">
                  <a16:creationId xmlns:a16="http://schemas.microsoft.com/office/drawing/2014/main" id="{13D3096C-1842-062D-F05D-31F418D598A3}"/>
                </a:ext>
              </a:extLst>
            </p:cNvPr>
            <p:cNvSpPr/>
            <p:nvPr/>
          </p:nvSpPr>
          <p:spPr>
            <a:xfrm>
              <a:off x="10043362" y="4565830"/>
              <a:ext cx="157843" cy="157843"/>
            </a:xfrm>
            <a:prstGeom prst="ellipse">
              <a:avLst/>
            </a:prstGeom>
            <a:solidFill>
              <a:schemeClr val="bg2">
                <a:lumMod val="9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5" name="Straight Arrow Connector 524">
              <a:extLst>
                <a:ext uri="{FF2B5EF4-FFF2-40B4-BE49-F238E27FC236}">
                  <a16:creationId xmlns:a16="http://schemas.microsoft.com/office/drawing/2014/main" id="{0ED42DB3-2B0C-23FE-6FCD-84704BF3B9F7}"/>
                </a:ext>
              </a:extLst>
            </p:cNvPr>
            <p:cNvCxnSpPr>
              <a:cxnSpLocks/>
            </p:cNvCxnSpPr>
            <p:nvPr/>
          </p:nvCxnSpPr>
          <p:spPr>
            <a:xfrm flipH="1">
              <a:off x="10111231" y="4552381"/>
              <a:ext cx="24188" cy="225915"/>
            </a:xfrm>
            <a:prstGeom prst="straightConnector1">
              <a:avLst/>
            </a:prstGeom>
            <a:ln w="12700">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7" name="TextBox 526">
                  <a:extLst>
                    <a:ext uri="{FF2B5EF4-FFF2-40B4-BE49-F238E27FC236}">
                      <a16:creationId xmlns:a16="http://schemas.microsoft.com/office/drawing/2014/main" id="{969C0EF4-4883-C575-99FE-7F6E1E9B79D5}"/>
                    </a:ext>
                  </a:extLst>
                </p:cNvPr>
                <p:cNvSpPr txBox="1"/>
                <p:nvPr/>
              </p:nvSpPr>
              <p:spPr>
                <a:xfrm>
                  <a:off x="9839687" y="4388905"/>
                  <a:ext cx="32252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527" name="TextBox 526">
                  <a:extLst>
                    <a:ext uri="{FF2B5EF4-FFF2-40B4-BE49-F238E27FC236}">
                      <a16:creationId xmlns:a16="http://schemas.microsoft.com/office/drawing/2014/main" id="{969C0EF4-4883-C575-99FE-7F6E1E9B79D5}"/>
                    </a:ext>
                  </a:extLst>
                </p:cNvPr>
                <p:cNvSpPr txBox="1">
                  <a:spLocks noRot="1" noChangeAspect="1" noMove="1" noResize="1" noEditPoints="1" noAdjustHandles="1" noChangeArrowheads="1" noChangeShapeType="1" noTextEdit="1"/>
                </p:cNvSpPr>
                <p:nvPr/>
              </p:nvSpPr>
              <p:spPr>
                <a:xfrm>
                  <a:off x="9839687" y="4388905"/>
                  <a:ext cx="322524" cy="2769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1" name="TextBox 540">
                  <a:extLst>
                    <a:ext uri="{FF2B5EF4-FFF2-40B4-BE49-F238E27FC236}">
                      <a16:creationId xmlns:a16="http://schemas.microsoft.com/office/drawing/2014/main" id="{59B83BCE-7552-29BB-98AD-E2581BE910A0}"/>
                    </a:ext>
                  </a:extLst>
                </p:cNvPr>
                <p:cNvSpPr txBox="1"/>
                <p:nvPr/>
              </p:nvSpPr>
              <p:spPr>
                <a:xfrm>
                  <a:off x="9837015" y="4386061"/>
                  <a:ext cx="322524"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541" name="TextBox 540">
                  <a:extLst>
                    <a:ext uri="{FF2B5EF4-FFF2-40B4-BE49-F238E27FC236}">
                      <a16:creationId xmlns:a16="http://schemas.microsoft.com/office/drawing/2014/main" id="{59B83BCE-7552-29BB-98AD-E2581BE910A0}"/>
                    </a:ext>
                  </a:extLst>
                </p:cNvPr>
                <p:cNvSpPr txBox="1">
                  <a:spLocks noRot="1" noChangeAspect="1" noMove="1" noResize="1" noEditPoints="1" noAdjustHandles="1" noChangeArrowheads="1" noChangeShapeType="1" noTextEdit="1"/>
                </p:cNvSpPr>
                <p:nvPr/>
              </p:nvSpPr>
              <p:spPr>
                <a:xfrm>
                  <a:off x="9837015" y="4386061"/>
                  <a:ext cx="322524" cy="276999"/>
                </a:xfrm>
                <a:prstGeom prst="rect">
                  <a:avLst/>
                </a:prstGeom>
                <a:blipFill>
                  <a:blip r:embed="rId12"/>
                  <a:stretch>
                    <a:fillRect/>
                  </a:stretch>
                </a:blipFill>
              </p:spPr>
              <p:txBody>
                <a:bodyPr/>
                <a:lstStyle/>
                <a:p>
                  <a:r>
                    <a:rPr lang="en-US">
                      <a:noFill/>
                    </a:rPr>
                    <a:t> </a:t>
                  </a:r>
                </a:p>
              </p:txBody>
            </p:sp>
          </mc:Fallback>
        </mc:AlternateContent>
      </p:grpSp>
      <p:pic>
        <p:nvPicPr>
          <p:cNvPr id="554" name="Graphic 553" descr="Cell Tower outline">
            <a:extLst>
              <a:ext uri="{FF2B5EF4-FFF2-40B4-BE49-F238E27FC236}">
                <a16:creationId xmlns:a16="http://schemas.microsoft.com/office/drawing/2014/main" id="{6C2CAFDE-3BD7-88C3-1E7A-BC31206703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36465" y="2249261"/>
            <a:ext cx="623639" cy="623639"/>
          </a:xfrm>
          <a:prstGeom prst="rect">
            <a:avLst/>
          </a:prstGeom>
        </p:spPr>
      </p:pic>
      <p:pic>
        <p:nvPicPr>
          <p:cNvPr id="561" name="Graphic 560" descr="Smart Phone with solid fill">
            <a:extLst>
              <a:ext uri="{FF2B5EF4-FFF2-40B4-BE49-F238E27FC236}">
                <a16:creationId xmlns:a16="http://schemas.microsoft.com/office/drawing/2014/main" id="{87635F19-FD7A-3070-99D2-2BA69F45C1B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745846" y="5898227"/>
            <a:ext cx="360896" cy="360896"/>
          </a:xfrm>
          <a:prstGeom prst="rect">
            <a:avLst/>
          </a:prstGeom>
        </p:spPr>
      </p:pic>
      <p:pic>
        <p:nvPicPr>
          <p:cNvPr id="562" name="Graphic 561" descr="Smart Phone with solid fill">
            <a:extLst>
              <a:ext uri="{FF2B5EF4-FFF2-40B4-BE49-F238E27FC236}">
                <a16:creationId xmlns:a16="http://schemas.microsoft.com/office/drawing/2014/main" id="{81C417AF-B208-D1EF-FD67-E669C2BE136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40976" y="3271616"/>
            <a:ext cx="411428" cy="411428"/>
          </a:xfrm>
          <a:prstGeom prst="rect">
            <a:avLst/>
          </a:prstGeom>
        </p:spPr>
      </p:pic>
      <p:pic>
        <p:nvPicPr>
          <p:cNvPr id="563" name="Graphic 562" descr="Smart Phone with solid fill">
            <a:extLst>
              <a:ext uri="{FF2B5EF4-FFF2-40B4-BE49-F238E27FC236}">
                <a16:creationId xmlns:a16="http://schemas.microsoft.com/office/drawing/2014/main" id="{34D25E7C-57C8-68AC-2366-579661349BF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480458" y="3011971"/>
            <a:ext cx="411428" cy="411428"/>
          </a:xfrm>
          <a:prstGeom prst="rect">
            <a:avLst/>
          </a:prstGeom>
        </p:spPr>
      </p:pic>
      <p:pic>
        <p:nvPicPr>
          <p:cNvPr id="564" name="Graphic 563" descr="Smart Phone with solid fill">
            <a:extLst>
              <a:ext uri="{FF2B5EF4-FFF2-40B4-BE49-F238E27FC236}">
                <a16:creationId xmlns:a16="http://schemas.microsoft.com/office/drawing/2014/main" id="{0D20BD7D-644E-9C1E-D9F5-F2316946DA3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18729" y="3021302"/>
            <a:ext cx="411428" cy="411428"/>
          </a:xfrm>
          <a:prstGeom prst="rect">
            <a:avLst/>
          </a:prstGeom>
        </p:spPr>
      </p:pic>
      <p:pic>
        <p:nvPicPr>
          <p:cNvPr id="565" name="Graphic 564" descr="Smart Phone with solid fill">
            <a:extLst>
              <a:ext uri="{FF2B5EF4-FFF2-40B4-BE49-F238E27FC236}">
                <a16:creationId xmlns:a16="http://schemas.microsoft.com/office/drawing/2014/main" id="{EA96964C-052E-7E1B-9031-9529314461F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33402" y="5652638"/>
            <a:ext cx="360896" cy="360896"/>
          </a:xfrm>
          <a:prstGeom prst="rect">
            <a:avLst/>
          </a:prstGeom>
        </p:spPr>
      </p:pic>
      <p:pic>
        <p:nvPicPr>
          <p:cNvPr id="566" name="Graphic 565" descr="Smart Phone with solid fill">
            <a:extLst>
              <a:ext uri="{FF2B5EF4-FFF2-40B4-BE49-F238E27FC236}">
                <a16:creationId xmlns:a16="http://schemas.microsoft.com/office/drawing/2014/main" id="{4C8C9442-4FB1-9A45-D7F7-C149BF65BC1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25971" y="5988441"/>
            <a:ext cx="360896" cy="360896"/>
          </a:xfrm>
          <a:prstGeom prst="rect">
            <a:avLst/>
          </a:prstGeom>
        </p:spPr>
      </p:pic>
      <p:pic>
        <p:nvPicPr>
          <p:cNvPr id="567" name="Graphic 566" descr="Smart Phone with solid fill">
            <a:extLst>
              <a:ext uri="{FF2B5EF4-FFF2-40B4-BE49-F238E27FC236}">
                <a16:creationId xmlns:a16="http://schemas.microsoft.com/office/drawing/2014/main" id="{DA1022E8-08C8-417D-FA81-A9E738E4B02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03626" y="5671915"/>
            <a:ext cx="360896" cy="360896"/>
          </a:xfrm>
          <a:prstGeom prst="rect">
            <a:avLst/>
          </a:prstGeom>
        </p:spPr>
      </p:pic>
      <p:pic>
        <p:nvPicPr>
          <p:cNvPr id="568" name="Graphic 567" descr="Smart Phone with solid fill">
            <a:extLst>
              <a:ext uri="{FF2B5EF4-FFF2-40B4-BE49-F238E27FC236}">
                <a16:creationId xmlns:a16="http://schemas.microsoft.com/office/drawing/2014/main" id="{5C93228B-3F49-8F21-14D2-35E6D01683A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032841" y="3075966"/>
            <a:ext cx="360896" cy="360896"/>
          </a:xfrm>
          <a:prstGeom prst="rect">
            <a:avLst/>
          </a:prstGeom>
        </p:spPr>
      </p:pic>
      <p:pic>
        <p:nvPicPr>
          <p:cNvPr id="569" name="Graphic 568" descr="Smart Phone with solid fill">
            <a:extLst>
              <a:ext uri="{FF2B5EF4-FFF2-40B4-BE49-F238E27FC236}">
                <a16:creationId xmlns:a16="http://schemas.microsoft.com/office/drawing/2014/main" id="{31F39343-C250-3F06-AF52-6705344C997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93046" y="3292255"/>
            <a:ext cx="360896" cy="360896"/>
          </a:xfrm>
          <a:prstGeom prst="rect">
            <a:avLst/>
          </a:prstGeom>
        </p:spPr>
      </p:pic>
      <p:pic>
        <p:nvPicPr>
          <p:cNvPr id="570" name="Graphic 569" descr="Smart Phone with solid fill">
            <a:extLst>
              <a:ext uri="{FF2B5EF4-FFF2-40B4-BE49-F238E27FC236}">
                <a16:creationId xmlns:a16="http://schemas.microsoft.com/office/drawing/2014/main" id="{955BCD5A-0AD6-CE24-247C-02A31708C4C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68009" y="2859303"/>
            <a:ext cx="360896" cy="360896"/>
          </a:xfrm>
          <a:prstGeom prst="rect">
            <a:avLst/>
          </a:prstGeom>
        </p:spPr>
      </p:pic>
      <p:pic>
        <p:nvPicPr>
          <p:cNvPr id="575" name="Graphic 574" descr="Smart Phone with solid fill">
            <a:extLst>
              <a:ext uri="{FF2B5EF4-FFF2-40B4-BE49-F238E27FC236}">
                <a16:creationId xmlns:a16="http://schemas.microsoft.com/office/drawing/2014/main" id="{BB8C856F-0F99-649D-5D2D-5F268B0D8EE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61580" y="5804611"/>
            <a:ext cx="360896" cy="360896"/>
          </a:xfrm>
          <a:prstGeom prst="rect">
            <a:avLst/>
          </a:prstGeom>
        </p:spPr>
      </p:pic>
      <p:pic>
        <p:nvPicPr>
          <p:cNvPr id="576" name="Graphic 575" descr="Smart Phone with solid fill">
            <a:extLst>
              <a:ext uri="{FF2B5EF4-FFF2-40B4-BE49-F238E27FC236}">
                <a16:creationId xmlns:a16="http://schemas.microsoft.com/office/drawing/2014/main" id="{1343B6A4-F35D-5670-C70E-5319B5719F5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75462" y="6034857"/>
            <a:ext cx="360896" cy="360896"/>
          </a:xfrm>
          <a:prstGeom prst="rect">
            <a:avLst/>
          </a:prstGeom>
        </p:spPr>
      </p:pic>
      <p:pic>
        <p:nvPicPr>
          <p:cNvPr id="577" name="Graphic 576" descr="Smart Phone with solid fill">
            <a:extLst>
              <a:ext uri="{FF2B5EF4-FFF2-40B4-BE49-F238E27FC236}">
                <a16:creationId xmlns:a16="http://schemas.microsoft.com/office/drawing/2014/main" id="{3B98F09C-BA4B-BB47-B457-9E768C21B58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63928" y="6048768"/>
            <a:ext cx="360896" cy="360896"/>
          </a:xfrm>
          <a:prstGeom prst="rect">
            <a:avLst/>
          </a:prstGeom>
        </p:spPr>
      </p:pic>
      <p:pic>
        <p:nvPicPr>
          <p:cNvPr id="578" name="Graphic 577" descr="Smart Phone with solid fill">
            <a:extLst>
              <a:ext uri="{FF2B5EF4-FFF2-40B4-BE49-F238E27FC236}">
                <a16:creationId xmlns:a16="http://schemas.microsoft.com/office/drawing/2014/main" id="{EDB407D9-9015-21F4-74B9-322ECA68920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08081" y="5817449"/>
            <a:ext cx="360896" cy="360896"/>
          </a:xfrm>
          <a:prstGeom prst="rect">
            <a:avLst/>
          </a:prstGeom>
        </p:spPr>
      </p:pic>
      <p:pic>
        <p:nvPicPr>
          <p:cNvPr id="580" name="Graphic 579" descr="Cell Tower outline">
            <a:extLst>
              <a:ext uri="{FF2B5EF4-FFF2-40B4-BE49-F238E27FC236}">
                <a16:creationId xmlns:a16="http://schemas.microsoft.com/office/drawing/2014/main" id="{60DA23ED-027F-5BFB-22A0-851C63185B4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50461" y="2306601"/>
            <a:ext cx="623639" cy="623639"/>
          </a:xfrm>
          <a:prstGeom prst="rect">
            <a:avLst/>
          </a:prstGeom>
        </p:spPr>
      </p:pic>
      <p:pic>
        <p:nvPicPr>
          <p:cNvPr id="581" name="Graphic 580" descr="Cell Tower outline">
            <a:extLst>
              <a:ext uri="{FF2B5EF4-FFF2-40B4-BE49-F238E27FC236}">
                <a16:creationId xmlns:a16="http://schemas.microsoft.com/office/drawing/2014/main" id="{49570837-0AC0-1036-1C99-B90C57FFEFE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40441" y="4979944"/>
            <a:ext cx="547043" cy="547043"/>
          </a:xfrm>
          <a:prstGeom prst="rect">
            <a:avLst/>
          </a:prstGeom>
        </p:spPr>
      </p:pic>
      <p:pic>
        <p:nvPicPr>
          <p:cNvPr id="583" name="Graphic 582" descr="Cell Tower outline">
            <a:extLst>
              <a:ext uri="{FF2B5EF4-FFF2-40B4-BE49-F238E27FC236}">
                <a16:creationId xmlns:a16="http://schemas.microsoft.com/office/drawing/2014/main" id="{332AB036-9BEC-4AC1-AF57-CEE9CB17AC4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75411" y="2491844"/>
            <a:ext cx="547043" cy="547043"/>
          </a:xfrm>
          <a:prstGeom prst="rect">
            <a:avLst/>
          </a:prstGeom>
        </p:spPr>
      </p:pic>
      <p:pic>
        <p:nvPicPr>
          <p:cNvPr id="584" name="Graphic 583" descr="Cell Tower outline">
            <a:extLst>
              <a:ext uri="{FF2B5EF4-FFF2-40B4-BE49-F238E27FC236}">
                <a16:creationId xmlns:a16="http://schemas.microsoft.com/office/drawing/2014/main" id="{9772BE6F-A659-86C1-C224-E208E33510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70070" y="5052718"/>
            <a:ext cx="547043" cy="547043"/>
          </a:xfrm>
          <a:prstGeom prst="rect">
            <a:avLst/>
          </a:prstGeom>
        </p:spPr>
      </p:pic>
      <p:pic>
        <p:nvPicPr>
          <p:cNvPr id="585" name="Graphic 584" descr="Cell Tower outline">
            <a:extLst>
              <a:ext uri="{FF2B5EF4-FFF2-40B4-BE49-F238E27FC236}">
                <a16:creationId xmlns:a16="http://schemas.microsoft.com/office/drawing/2014/main" id="{EE4C6B88-0DB6-CA6F-7B91-E70FD4D4793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58896" y="5016632"/>
            <a:ext cx="547043" cy="547043"/>
          </a:xfrm>
          <a:prstGeom prst="rect">
            <a:avLst/>
          </a:prstGeom>
        </p:spPr>
      </p:pic>
      <p:pic>
        <p:nvPicPr>
          <p:cNvPr id="582" name="Graphic 581" descr="Cell Tower outline">
            <a:extLst>
              <a:ext uri="{FF2B5EF4-FFF2-40B4-BE49-F238E27FC236}">
                <a16:creationId xmlns:a16="http://schemas.microsoft.com/office/drawing/2014/main" id="{9DC82A7D-5705-28F9-D9AA-5E8975774E8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85746" y="4953838"/>
            <a:ext cx="547043" cy="547043"/>
          </a:xfrm>
          <a:prstGeom prst="rect">
            <a:avLst/>
          </a:prstGeom>
        </p:spPr>
      </p:pic>
      <p:pic>
        <p:nvPicPr>
          <p:cNvPr id="620" name="Graphic 619" descr="Left Brain outline">
            <a:extLst>
              <a:ext uri="{FF2B5EF4-FFF2-40B4-BE49-F238E27FC236}">
                <a16:creationId xmlns:a16="http://schemas.microsoft.com/office/drawing/2014/main" id="{E207920D-C410-E625-5231-A25F6385A6F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578229" y="3940051"/>
            <a:ext cx="344947" cy="344947"/>
          </a:xfrm>
          <a:prstGeom prst="rect">
            <a:avLst/>
          </a:prstGeom>
        </p:spPr>
      </p:pic>
      <p:sp>
        <p:nvSpPr>
          <p:cNvPr id="621" name="TextBox 620">
            <a:extLst>
              <a:ext uri="{FF2B5EF4-FFF2-40B4-BE49-F238E27FC236}">
                <a16:creationId xmlns:a16="http://schemas.microsoft.com/office/drawing/2014/main" id="{7A4F9338-8C55-0858-D691-BDF0DA8329E0}"/>
              </a:ext>
            </a:extLst>
          </p:cNvPr>
          <p:cNvSpPr txBox="1"/>
          <p:nvPr/>
        </p:nvSpPr>
        <p:spPr>
          <a:xfrm>
            <a:off x="8800343" y="3930102"/>
            <a:ext cx="611065" cy="369332"/>
          </a:xfrm>
          <a:prstGeom prst="rect">
            <a:avLst/>
          </a:prstGeom>
          <a:noFill/>
        </p:spPr>
        <p:txBody>
          <a:bodyPr wrap="none" rtlCol="0">
            <a:spAutoFit/>
          </a:bodyPr>
          <a:lstStyle/>
          <a:p>
            <a:r>
              <a:rPr lang="en-US" dirty="0">
                <a:solidFill>
                  <a:srgbClr val="0000FF"/>
                </a:solidFill>
              </a:rPr>
              <a:t>DRL</a:t>
            </a:r>
          </a:p>
        </p:txBody>
      </p:sp>
      <p:cxnSp>
        <p:nvCxnSpPr>
          <p:cNvPr id="623" name="Straight Arrow Connector 622">
            <a:extLst>
              <a:ext uri="{FF2B5EF4-FFF2-40B4-BE49-F238E27FC236}">
                <a16:creationId xmlns:a16="http://schemas.microsoft.com/office/drawing/2014/main" id="{5E38AD54-B5B7-E2B5-5C05-41FAE05797BE}"/>
              </a:ext>
            </a:extLst>
          </p:cNvPr>
          <p:cNvCxnSpPr>
            <a:cxnSpLocks/>
            <a:endCxn id="625" idx="3"/>
          </p:cNvCxnSpPr>
          <p:nvPr/>
        </p:nvCxnSpPr>
        <p:spPr>
          <a:xfrm>
            <a:off x="4483500" y="5106804"/>
            <a:ext cx="195500" cy="125"/>
          </a:xfrm>
          <a:prstGeom prst="straightConnector1">
            <a:avLst/>
          </a:prstGeom>
          <a:no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4" name="Pentagon 623">
            <a:extLst>
              <a:ext uri="{FF2B5EF4-FFF2-40B4-BE49-F238E27FC236}">
                <a16:creationId xmlns:a16="http://schemas.microsoft.com/office/drawing/2014/main" id="{A42DD850-17C3-C294-74A7-2B033E8F6A92}"/>
              </a:ext>
            </a:extLst>
          </p:cNvPr>
          <p:cNvSpPr/>
          <p:nvPr/>
        </p:nvSpPr>
        <p:spPr>
          <a:xfrm flipH="1">
            <a:off x="4696704" y="4995565"/>
            <a:ext cx="725788" cy="334022"/>
          </a:xfrm>
          <a:prstGeom prst="homePlat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625" name="Pentagon 624">
            <a:extLst>
              <a:ext uri="{FF2B5EF4-FFF2-40B4-BE49-F238E27FC236}">
                <a16:creationId xmlns:a16="http://schemas.microsoft.com/office/drawing/2014/main" id="{7F53E478-8225-A582-4341-02A8AE90F252}"/>
              </a:ext>
            </a:extLst>
          </p:cNvPr>
          <p:cNvSpPr/>
          <p:nvPr/>
        </p:nvSpPr>
        <p:spPr>
          <a:xfrm flipH="1">
            <a:off x="4679000" y="4939918"/>
            <a:ext cx="725789" cy="334022"/>
          </a:xfrm>
          <a:prstGeom prst="homePlat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cxnSp>
        <p:nvCxnSpPr>
          <p:cNvPr id="626" name="Elbow Connector 625">
            <a:extLst>
              <a:ext uri="{FF2B5EF4-FFF2-40B4-BE49-F238E27FC236}">
                <a16:creationId xmlns:a16="http://schemas.microsoft.com/office/drawing/2014/main" id="{2016BD30-6726-EB44-20F7-705D26E3E77B}"/>
              </a:ext>
            </a:extLst>
          </p:cNvPr>
          <p:cNvCxnSpPr>
            <a:cxnSpLocks/>
            <a:endCxn id="624" idx="3"/>
          </p:cNvCxnSpPr>
          <p:nvPr/>
        </p:nvCxnSpPr>
        <p:spPr>
          <a:xfrm>
            <a:off x="4478420" y="5106804"/>
            <a:ext cx="218284" cy="55772"/>
          </a:xfrm>
          <a:prstGeom prst="bentConnector3">
            <a:avLst>
              <a:gd name="adj1" fmla="val 50000"/>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7" name="Straight Arrow Connector 626">
            <a:extLst>
              <a:ext uri="{FF2B5EF4-FFF2-40B4-BE49-F238E27FC236}">
                <a16:creationId xmlns:a16="http://schemas.microsoft.com/office/drawing/2014/main" id="{E55CB14C-90BA-9D6A-CAC4-21A00B9E09A9}"/>
              </a:ext>
            </a:extLst>
          </p:cNvPr>
          <p:cNvCxnSpPr>
            <a:cxnSpLocks/>
            <a:stCxn id="624" idx="1"/>
          </p:cNvCxnSpPr>
          <p:nvPr/>
        </p:nvCxnSpPr>
        <p:spPr>
          <a:xfrm>
            <a:off x="5422492" y="5162576"/>
            <a:ext cx="44751" cy="0"/>
          </a:xfrm>
          <a:prstGeom prst="straightConnector1">
            <a:avLst/>
          </a:prstGeom>
          <a:no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9" name="TextBox 628">
            <a:extLst>
              <a:ext uri="{FF2B5EF4-FFF2-40B4-BE49-F238E27FC236}">
                <a16:creationId xmlns:a16="http://schemas.microsoft.com/office/drawing/2014/main" id="{9F98E8E4-A25F-1498-73A2-B0563AC9908B}"/>
              </a:ext>
            </a:extLst>
          </p:cNvPr>
          <p:cNvSpPr txBox="1"/>
          <p:nvPr/>
        </p:nvSpPr>
        <p:spPr>
          <a:xfrm>
            <a:off x="4759563" y="4922138"/>
            <a:ext cx="714405" cy="369332"/>
          </a:xfrm>
          <a:prstGeom prst="rect">
            <a:avLst/>
          </a:prstGeom>
          <a:noFill/>
          <a:ln w="12700">
            <a:noFill/>
          </a:ln>
        </p:spPr>
        <p:txBody>
          <a:bodyPr wrap="square" rtlCol="0" anchor="ctr">
            <a:spAutoFit/>
          </a:bodyPr>
          <a:lstStyle/>
          <a:p>
            <a:pPr algn="ctr"/>
            <a:r>
              <a:rPr lang="en-US" sz="900" dirty="0">
                <a:solidFill>
                  <a:srgbClr val="0000FF"/>
                </a:solidFill>
              </a:rPr>
              <a:t>Low-Res</a:t>
            </a:r>
          </a:p>
          <a:p>
            <a:pPr algn="ctr"/>
            <a:r>
              <a:rPr lang="en-US" sz="900" dirty="0">
                <a:solidFill>
                  <a:srgbClr val="0000FF"/>
                </a:solidFill>
              </a:rPr>
              <a:t>ADC/DAC</a:t>
            </a:r>
          </a:p>
        </p:txBody>
      </p:sp>
      <p:cxnSp>
        <p:nvCxnSpPr>
          <p:cNvPr id="630" name="Straight Arrow Connector 629">
            <a:extLst>
              <a:ext uri="{FF2B5EF4-FFF2-40B4-BE49-F238E27FC236}">
                <a16:creationId xmlns:a16="http://schemas.microsoft.com/office/drawing/2014/main" id="{3AC048EB-BBB8-AD35-3A27-B760812789BB}"/>
              </a:ext>
            </a:extLst>
          </p:cNvPr>
          <p:cNvCxnSpPr>
            <a:cxnSpLocks/>
            <a:stCxn id="625" idx="1"/>
          </p:cNvCxnSpPr>
          <p:nvPr/>
        </p:nvCxnSpPr>
        <p:spPr>
          <a:xfrm>
            <a:off x="5404789" y="5106929"/>
            <a:ext cx="67534" cy="0"/>
          </a:xfrm>
          <a:prstGeom prst="straightConnector1">
            <a:avLst/>
          </a:prstGeom>
          <a:no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43" name="Straight Arrow Connector 642">
            <a:extLst>
              <a:ext uri="{FF2B5EF4-FFF2-40B4-BE49-F238E27FC236}">
                <a16:creationId xmlns:a16="http://schemas.microsoft.com/office/drawing/2014/main" id="{1F317BB7-92BF-0EF0-FE66-2310A0354022}"/>
              </a:ext>
            </a:extLst>
          </p:cNvPr>
          <p:cNvCxnSpPr>
            <a:cxnSpLocks/>
            <a:endCxn id="645" idx="3"/>
          </p:cNvCxnSpPr>
          <p:nvPr/>
        </p:nvCxnSpPr>
        <p:spPr>
          <a:xfrm>
            <a:off x="4433972" y="2443513"/>
            <a:ext cx="192957" cy="0"/>
          </a:xfrm>
          <a:prstGeom prst="straightConnector1">
            <a:avLst/>
          </a:prstGeom>
          <a:no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44" name="Pentagon 643">
            <a:extLst>
              <a:ext uri="{FF2B5EF4-FFF2-40B4-BE49-F238E27FC236}">
                <a16:creationId xmlns:a16="http://schemas.microsoft.com/office/drawing/2014/main" id="{0B2BD7F9-C11A-A853-3E10-5E18F90B9188}"/>
              </a:ext>
            </a:extLst>
          </p:cNvPr>
          <p:cNvSpPr/>
          <p:nvPr/>
        </p:nvSpPr>
        <p:spPr>
          <a:xfrm flipH="1">
            <a:off x="4644634" y="2308764"/>
            <a:ext cx="657597" cy="380791"/>
          </a:xfrm>
          <a:prstGeom prst="homePlat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645" name="Pentagon 644">
            <a:extLst>
              <a:ext uri="{FF2B5EF4-FFF2-40B4-BE49-F238E27FC236}">
                <a16:creationId xmlns:a16="http://schemas.microsoft.com/office/drawing/2014/main" id="{0E53B580-D48F-D61C-9AA0-92364903D824}"/>
              </a:ext>
            </a:extLst>
          </p:cNvPr>
          <p:cNvSpPr/>
          <p:nvPr/>
        </p:nvSpPr>
        <p:spPr>
          <a:xfrm flipH="1">
            <a:off x="4626929" y="2253117"/>
            <a:ext cx="657597" cy="380791"/>
          </a:xfrm>
          <a:prstGeom prst="homePlat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cxnSp>
        <p:nvCxnSpPr>
          <p:cNvPr id="646" name="Elbow Connector 645">
            <a:extLst>
              <a:ext uri="{FF2B5EF4-FFF2-40B4-BE49-F238E27FC236}">
                <a16:creationId xmlns:a16="http://schemas.microsoft.com/office/drawing/2014/main" id="{409A6173-207A-8767-9E00-829A9F6AE23A}"/>
              </a:ext>
            </a:extLst>
          </p:cNvPr>
          <p:cNvCxnSpPr>
            <a:cxnSpLocks/>
            <a:endCxn id="644" idx="3"/>
          </p:cNvCxnSpPr>
          <p:nvPr/>
        </p:nvCxnSpPr>
        <p:spPr>
          <a:xfrm>
            <a:off x="4444067" y="2446775"/>
            <a:ext cx="200567" cy="52385"/>
          </a:xfrm>
          <a:prstGeom prst="bentConnector3">
            <a:avLst>
              <a:gd name="adj1" fmla="val 50000"/>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7" name="Straight Arrow Connector 646">
            <a:extLst>
              <a:ext uri="{FF2B5EF4-FFF2-40B4-BE49-F238E27FC236}">
                <a16:creationId xmlns:a16="http://schemas.microsoft.com/office/drawing/2014/main" id="{2FCDA518-28C4-39CC-162D-C3E352AFA4F5}"/>
              </a:ext>
            </a:extLst>
          </p:cNvPr>
          <p:cNvCxnSpPr>
            <a:cxnSpLocks/>
            <a:stCxn id="644" idx="1"/>
          </p:cNvCxnSpPr>
          <p:nvPr/>
        </p:nvCxnSpPr>
        <p:spPr>
          <a:xfrm>
            <a:off x="5302231" y="2499160"/>
            <a:ext cx="97686" cy="0"/>
          </a:xfrm>
          <a:prstGeom prst="straightConnector1">
            <a:avLst/>
          </a:prstGeom>
          <a:no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48" name="TextBox 647">
            <a:extLst>
              <a:ext uri="{FF2B5EF4-FFF2-40B4-BE49-F238E27FC236}">
                <a16:creationId xmlns:a16="http://schemas.microsoft.com/office/drawing/2014/main" id="{67F60E60-33E3-BD61-65C5-210139EF1198}"/>
              </a:ext>
            </a:extLst>
          </p:cNvPr>
          <p:cNvSpPr txBox="1"/>
          <p:nvPr/>
        </p:nvSpPr>
        <p:spPr>
          <a:xfrm>
            <a:off x="4650295" y="2262062"/>
            <a:ext cx="712271" cy="369332"/>
          </a:xfrm>
          <a:prstGeom prst="rect">
            <a:avLst/>
          </a:prstGeom>
          <a:noFill/>
          <a:ln w="12700">
            <a:noFill/>
          </a:ln>
        </p:spPr>
        <p:txBody>
          <a:bodyPr wrap="square" rtlCol="0" anchor="ctr">
            <a:spAutoFit/>
          </a:bodyPr>
          <a:lstStyle/>
          <a:p>
            <a:pPr algn="ctr"/>
            <a:r>
              <a:rPr lang="en-US" sz="900" dirty="0">
                <a:solidFill>
                  <a:srgbClr val="0000FF"/>
                </a:solidFill>
              </a:rPr>
              <a:t>Low-Res</a:t>
            </a:r>
          </a:p>
          <a:p>
            <a:pPr algn="ctr"/>
            <a:r>
              <a:rPr lang="en-US" sz="900" dirty="0">
                <a:solidFill>
                  <a:srgbClr val="0000FF"/>
                </a:solidFill>
              </a:rPr>
              <a:t>ADC/DAC</a:t>
            </a:r>
          </a:p>
        </p:txBody>
      </p:sp>
      <p:cxnSp>
        <p:nvCxnSpPr>
          <p:cNvPr id="649" name="Straight Arrow Connector 648">
            <a:extLst>
              <a:ext uri="{FF2B5EF4-FFF2-40B4-BE49-F238E27FC236}">
                <a16:creationId xmlns:a16="http://schemas.microsoft.com/office/drawing/2014/main" id="{13B806F2-674E-816B-2600-0AF04563BD8B}"/>
              </a:ext>
            </a:extLst>
          </p:cNvPr>
          <p:cNvCxnSpPr>
            <a:cxnSpLocks/>
            <a:stCxn id="645" idx="1"/>
          </p:cNvCxnSpPr>
          <p:nvPr/>
        </p:nvCxnSpPr>
        <p:spPr>
          <a:xfrm>
            <a:off x="5284526" y="2443513"/>
            <a:ext cx="98269" cy="0"/>
          </a:xfrm>
          <a:prstGeom prst="straightConnector1">
            <a:avLst/>
          </a:prstGeom>
          <a:noFill/>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52" name="Straight Arrow Connector 651">
            <a:extLst>
              <a:ext uri="{FF2B5EF4-FFF2-40B4-BE49-F238E27FC236}">
                <a16:creationId xmlns:a16="http://schemas.microsoft.com/office/drawing/2014/main" id="{6019D6CE-34B7-180F-D08B-9B598D61584B}"/>
              </a:ext>
            </a:extLst>
          </p:cNvPr>
          <p:cNvCxnSpPr>
            <a:cxnSpLocks/>
            <a:stCxn id="419" idx="0"/>
            <a:endCxn id="620" idx="2"/>
          </p:cNvCxnSpPr>
          <p:nvPr/>
        </p:nvCxnSpPr>
        <p:spPr>
          <a:xfrm flipV="1">
            <a:off x="7738897" y="4284998"/>
            <a:ext cx="1011806" cy="454529"/>
          </a:xfrm>
          <a:prstGeom prst="straightConnector1">
            <a:avLst/>
          </a:prstGeom>
          <a:ln w="1905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5" name="Straight Arrow Connector 654">
            <a:extLst>
              <a:ext uri="{FF2B5EF4-FFF2-40B4-BE49-F238E27FC236}">
                <a16:creationId xmlns:a16="http://schemas.microsoft.com/office/drawing/2014/main" id="{2E1CF190-5921-ECAF-A90D-E4833A72F0CF}"/>
              </a:ext>
            </a:extLst>
          </p:cNvPr>
          <p:cNvCxnSpPr>
            <a:cxnSpLocks/>
            <a:stCxn id="620" idx="2"/>
            <a:endCxn id="420" idx="0"/>
          </p:cNvCxnSpPr>
          <p:nvPr/>
        </p:nvCxnSpPr>
        <p:spPr>
          <a:xfrm>
            <a:off x="8750703" y="4284998"/>
            <a:ext cx="776940" cy="454529"/>
          </a:xfrm>
          <a:prstGeom prst="straightConnector1">
            <a:avLst/>
          </a:prstGeom>
          <a:ln w="19050">
            <a:solidFill>
              <a:srgbClr val="0000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67" name="Elbow Connector 666">
            <a:extLst>
              <a:ext uri="{FF2B5EF4-FFF2-40B4-BE49-F238E27FC236}">
                <a16:creationId xmlns:a16="http://schemas.microsoft.com/office/drawing/2014/main" id="{B41322D8-B218-E474-7D60-2E1E869FBC1C}"/>
              </a:ext>
            </a:extLst>
          </p:cNvPr>
          <p:cNvCxnSpPr>
            <a:stCxn id="316" idx="1"/>
            <a:endCxn id="339" idx="0"/>
          </p:cNvCxnSpPr>
          <p:nvPr/>
        </p:nvCxnSpPr>
        <p:spPr>
          <a:xfrm rot="10800000" flipV="1">
            <a:off x="7750103" y="2076737"/>
            <a:ext cx="1023961" cy="172673"/>
          </a:xfrm>
          <a:prstGeom prst="bentConnector2">
            <a:avLst/>
          </a:prstGeom>
          <a:ln w="1905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79" name="Graphic 678" descr="Smart Phone with solid fill">
            <a:extLst>
              <a:ext uri="{FF2B5EF4-FFF2-40B4-BE49-F238E27FC236}">
                <a16:creationId xmlns:a16="http://schemas.microsoft.com/office/drawing/2014/main" id="{737E5B52-1985-A788-F9E0-FC1DB934B57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745613" y="3251199"/>
            <a:ext cx="411428" cy="411428"/>
          </a:xfrm>
          <a:prstGeom prst="rect">
            <a:avLst/>
          </a:prstGeom>
        </p:spPr>
      </p:pic>
    </p:spTree>
    <p:extLst>
      <p:ext uri="{BB962C8B-B14F-4D97-AF65-F5344CB8AC3E}">
        <p14:creationId xmlns:p14="http://schemas.microsoft.com/office/powerpoint/2010/main" val="4208968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5B1E83-3AB9-40D0-BD85-A7F15E15F8BD}" type="slidenum">
              <a:rPr lang="en-US" smtClean="0"/>
              <a:pPr/>
              <a:t>32</a:t>
            </a:fld>
            <a:r>
              <a:rPr lang="en-US" sz="1600" dirty="0"/>
              <a:t>/32</a:t>
            </a:r>
          </a:p>
        </p:txBody>
      </p:sp>
      <p:sp>
        <p:nvSpPr>
          <p:cNvPr id="7" name="TextBox 6"/>
          <p:cNvSpPr txBox="1"/>
          <p:nvPr/>
        </p:nvSpPr>
        <p:spPr>
          <a:xfrm>
            <a:off x="406400" y="2030379"/>
            <a:ext cx="11706831" cy="2797241"/>
          </a:xfrm>
          <a:prstGeom prst="rect">
            <a:avLst/>
          </a:prstGeom>
          <a:noFill/>
        </p:spPr>
        <p:txBody>
          <a:bodyPr wrap="square" rtlCol="0">
            <a:spAutoFit/>
          </a:bodyPr>
          <a:lstStyle/>
          <a:p>
            <a:pPr marL="457200" indent="-457200">
              <a:lnSpc>
                <a:spcPct val="150000"/>
              </a:lnSpc>
              <a:buFont typeface="Wingdings" charset="2"/>
              <a:buChar char="q"/>
            </a:pPr>
            <a:r>
              <a:rPr lang="en-US" sz="2400" dirty="0">
                <a:latin typeface="Gill Sans MT" panose="020B0502020104020203" pitchFamily="34" charset="77"/>
              </a:rPr>
              <a:t>Multicell coordination taking channel estimation error into account</a:t>
            </a:r>
            <a:endParaRPr lang="en-US" sz="2400" dirty="0"/>
          </a:p>
          <a:p>
            <a:pPr marL="457200" indent="-457200">
              <a:lnSpc>
                <a:spcPct val="150000"/>
              </a:lnSpc>
              <a:buFont typeface="Wingdings" pitchFamily="2" charset="2"/>
              <a:buChar char="q"/>
            </a:pPr>
            <a:endParaRPr lang="en-US" sz="2400" dirty="0"/>
          </a:p>
          <a:p>
            <a:pPr marL="457200" indent="-457200">
              <a:lnSpc>
                <a:spcPct val="150000"/>
              </a:lnSpc>
              <a:buFont typeface="Wingdings" charset="2"/>
              <a:buChar char="q"/>
            </a:pPr>
            <a:r>
              <a:rPr lang="en-US" sz="2400" dirty="0"/>
              <a:t>Adaptively changing the decision threshold of one-bit ADCs</a:t>
            </a:r>
            <a:endParaRPr lang="en-US" sz="2400" dirty="0">
              <a:latin typeface="Gill Sans MT" panose="020B0502020104020203" pitchFamily="34" charset="77"/>
            </a:endParaRPr>
          </a:p>
          <a:p>
            <a:pPr marL="914400" lvl="1" indent="-457200">
              <a:lnSpc>
                <a:spcPct val="150000"/>
              </a:lnSpc>
              <a:buFont typeface="Arial" panose="020B0604020202020204" pitchFamily="34" charset="0"/>
              <a:buChar char="•"/>
            </a:pPr>
            <a:endParaRPr lang="en-US" sz="2400" dirty="0">
              <a:latin typeface="Gill Sans MT" panose="020B0502020104020203" pitchFamily="34" charset="77"/>
            </a:endParaRPr>
          </a:p>
          <a:p>
            <a:pPr marL="457200" indent="-457200">
              <a:lnSpc>
                <a:spcPct val="150000"/>
              </a:lnSpc>
              <a:buFont typeface="Wingdings" pitchFamily="2" charset="2"/>
              <a:buChar char="q"/>
            </a:pPr>
            <a:r>
              <a:rPr lang="en-US" sz="2400" dirty="0"/>
              <a:t>Spectral efficiency maximization via DRL-based reconfigurable intelligent surfaces</a:t>
            </a:r>
          </a:p>
        </p:txBody>
      </p:sp>
      <p:sp>
        <p:nvSpPr>
          <p:cNvPr id="12" name="Title 1">
            <a:extLst>
              <a:ext uri="{FF2B5EF4-FFF2-40B4-BE49-F238E27FC236}">
                <a16:creationId xmlns:a16="http://schemas.microsoft.com/office/drawing/2014/main" id="{B261ACC0-6B41-1CC1-F361-22BF1C25F563}"/>
              </a:ext>
            </a:extLst>
          </p:cNvPr>
          <p:cNvSpPr>
            <a:spLocks noGrp="1"/>
          </p:cNvSpPr>
          <p:nvPr>
            <p:ph type="title"/>
          </p:nvPr>
        </p:nvSpPr>
        <p:spPr>
          <a:xfrm>
            <a:off x="406400" y="115887"/>
            <a:ext cx="10437948" cy="549275"/>
          </a:xfrm>
        </p:spPr>
        <p:txBody>
          <a:bodyPr>
            <a:normAutofit/>
          </a:bodyPr>
          <a:lstStyle/>
          <a:p>
            <a:r>
              <a:rPr lang="en-US" sz="2800" dirty="0">
                <a:latin typeface="Gill Sans MT" panose="020B0502020104020203" pitchFamily="34" charset="77"/>
              </a:rPr>
              <a:t>Future Work </a:t>
            </a:r>
          </a:p>
        </p:txBody>
      </p:sp>
    </p:spTree>
    <p:extLst>
      <p:ext uri="{BB962C8B-B14F-4D97-AF65-F5344CB8AC3E}">
        <p14:creationId xmlns:p14="http://schemas.microsoft.com/office/powerpoint/2010/main" val="3660294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08B95B-920B-7864-8027-F6A6300D4B54}"/>
              </a:ext>
            </a:extLst>
          </p:cNvPr>
          <p:cNvSpPr txBox="1"/>
          <p:nvPr/>
        </p:nvSpPr>
        <p:spPr>
          <a:xfrm>
            <a:off x="4958317" y="2477869"/>
            <a:ext cx="2275366" cy="1754326"/>
          </a:xfrm>
          <a:prstGeom prst="rect">
            <a:avLst/>
          </a:prstGeom>
          <a:noFill/>
        </p:spPr>
        <p:txBody>
          <a:bodyPr wrap="none" rtlCol="0">
            <a:spAutoFit/>
          </a:bodyPr>
          <a:lstStyle/>
          <a:p>
            <a:r>
              <a:rPr lang="en-US" sz="3600" dirty="0"/>
              <a:t>Thank you!</a:t>
            </a:r>
          </a:p>
          <a:p>
            <a:endParaRPr lang="en-US" sz="3600" dirty="0"/>
          </a:p>
          <a:p>
            <a:pPr algn="ctr"/>
            <a:r>
              <a:rPr lang="en-US" sz="3600" dirty="0"/>
              <a:t>Q&amp;A</a:t>
            </a:r>
          </a:p>
        </p:txBody>
      </p:sp>
    </p:spTree>
    <p:extLst>
      <p:ext uri="{BB962C8B-B14F-4D97-AF65-F5344CB8AC3E}">
        <p14:creationId xmlns:p14="http://schemas.microsoft.com/office/powerpoint/2010/main" val="4228295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34">
            <a:extLst>
              <a:ext uri="{FF2B5EF4-FFF2-40B4-BE49-F238E27FC236}">
                <a16:creationId xmlns:a16="http://schemas.microsoft.com/office/drawing/2014/main" id="{2A045EEA-6106-E48E-5BB6-2EBDACE26619}"/>
              </a:ext>
            </a:extLst>
          </p:cNvPr>
          <p:cNvGrpSpPr/>
          <p:nvPr/>
        </p:nvGrpSpPr>
        <p:grpSpPr>
          <a:xfrm>
            <a:off x="6242332" y="753458"/>
            <a:ext cx="5577840" cy="5616689"/>
            <a:chOff x="3723177" y="3549050"/>
            <a:chExt cx="2159120" cy="1724026"/>
          </a:xfrm>
          <a:solidFill>
            <a:schemeClr val="accent3"/>
          </a:solidFill>
        </p:grpSpPr>
        <p:sp>
          <p:nvSpPr>
            <p:cNvPr id="17" name="Freeform 7">
              <a:extLst>
                <a:ext uri="{FF2B5EF4-FFF2-40B4-BE49-F238E27FC236}">
                  <a16:creationId xmlns:a16="http://schemas.microsoft.com/office/drawing/2014/main" id="{D5AC8FD0-CD3D-361F-90E5-AC3C0F749AC7}"/>
                </a:ext>
              </a:extLst>
            </p:cNvPr>
            <p:cNvSpPr>
              <a:spLocks/>
            </p:cNvSpPr>
            <p:nvPr/>
          </p:nvSpPr>
          <p:spPr bwMode="auto">
            <a:xfrm>
              <a:off x="3723177" y="3549050"/>
              <a:ext cx="2159120" cy="1724026"/>
            </a:xfrm>
            <a:prstGeom prst="roundRect">
              <a:avLst>
                <a:gd name="adj" fmla="val 4394"/>
              </a:avLst>
            </a:prstGeom>
            <a:grpFill/>
            <a:ln w="12700" cap="flat" cmpd="sng" algn="ctr">
              <a:noFill/>
              <a:prstDash val="solid"/>
              <a:miter lim="800000"/>
            </a:ln>
            <a:effectLst>
              <a:outerShdw blurRad="152400" dist="127000" dir="13500000" algn="tl" rotWithShape="0">
                <a:schemeClr val="tx2">
                  <a:alpha val="78000"/>
                </a:schemeClr>
              </a:outerShdw>
            </a:effectLst>
          </p:spPr>
          <p:txBody>
            <a:bodyPr rtlCol="0" anchor="ctr"/>
            <a:lstStyle/>
            <a:p>
              <a:pPr algn="ctr" latinLnBrk="0"/>
              <a:endParaRPr lang="ru-UA" kern="0" dirty="0">
                <a:solidFill>
                  <a:prstClr val="white"/>
                </a:solidFill>
                <a:latin typeface="Calibri" panose="020F0502020204030204"/>
              </a:endParaRPr>
            </a:p>
          </p:txBody>
        </p:sp>
        <p:sp>
          <p:nvSpPr>
            <p:cNvPr id="18" name="Freeform 7">
              <a:extLst>
                <a:ext uri="{FF2B5EF4-FFF2-40B4-BE49-F238E27FC236}">
                  <a16:creationId xmlns:a16="http://schemas.microsoft.com/office/drawing/2014/main" id="{86198805-DCC9-B9BF-A58E-9EA1A63861E4}"/>
                </a:ext>
              </a:extLst>
            </p:cNvPr>
            <p:cNvSpPr>
              <a:spLocks/>
            </p:cNvSpPr>
            <p:nvPr/>
          </p:nvSpPr>
          <p:spPr bwMode="auto">
            <a:xfrm>
              <a:off x="3723177" y="3549050"/>
              <a:ext cx="2159120" cy="1724026"/>
            </a:xfrm>
            <a:prstGeom prst="roundRect">
              <a:avLst>
                <a:gd name="adj" fmla="val 4394"/>
              </a:avLst>
            </a:prstGeom>
            <a:solidFill>
              <a:schemeClr val="bg1"/>
            </a:solidFill>
            <a:ln w="12700" cap="flat" cmpd="sng" algn="ctr">
              <a:noFill/>
              <a:prstDash val="solid"/>
              <a:miter lim="800000"/>
            </a:ln>
            <a:effectLst>
              <a:outerShdw blurRad="190500" dist="127000" dir="2700000" algn="tl" rotWithShape="0">
                <a:schemeClr val="bg2">
                  <a:alpha val="47000"/>
                </a:schemeClr>
              </a:outerShdw>
            </a:effectLst>
          </p:spPr>
          <p:txBody>
            <a:bodyPr rtlCol="0" anchor="ctr"/>
            <a:lstStyle/>
            <a:p>
              <a:pPr algn="ctr" latinLnBrk="0"/>
              <a:endParaRPr lang="ru-UA" kern="0" dirty="0">
                <a:solidFill>
                  <a:prstClr val="white"/>
                </a:solidFill>
                <a:latin typeface="Calibri" panose="020F0502020204030204"/>
              </a:endParaRPr>
            </a:p>
          </p:txBody>
        </p:sp>
      </p:grpSp>
      <p:grpSp>
        <p:nvGrpSpPr>
          <p:cNvPr id="13" name="그룹 34">
            <a:extLst>
              <a:ext uri="{FF2B5EF4-FFF2-40B4-BE49-F238E27FC236}">
                <a16:creationId xmlns:a16="http://schemas.microsoft.com/office/drawing/2014/main" id="{C515AEF5-0EF7-8FDF-34D6-971C156382FE}"/>
              </a:ext>
            </a:extLst>
          </p:cNvPr>
          <p:cNvGrpSpPr/>
          <p:nvPr/>
        </p:nvGrpSpPr>
        <p:grpSpPr>
          <a:xfrm>
            <a:off x="485421" y="754658"/>
            <a:ext cx="5577840" cy="5615489"/>
            <a:chOff x="3723177" y="3549050"/>
            <a:chExt cx="2159120" cy="1724026"/>
          </a:xfrm>
          <a:solidFill>
            <a:schemeClr val="accent3"/>
          </a:solidFill>
        </p:grpSpPr>
        <p:sp>
          <p:nvSpPr>
            <p:cNvPr id="14" name="Freeform 7">
              <a:extLst>
                <a:ext uri="{FF2B5EF4-FFF2-40B4-BE49-F238E27FC236}">
                  <a16:creationId xmlns:a16="http://schemas.microsoft.com/office/drawing/2014/main" id="{874A085D-4DC1-6F67-79FC-2679E3D4C064}"/>
                </a:ext>
              </a:extLst>
            </p:cNvPr>
            <p:cNvSpPr>
              <a:spLocks/>
            </p:cNvSpPr>
            <p:nvPr/>
          </p:nvSpPr>
          <p:spPr bwMode="auto">
            <a:xfrm>
              <a:off x="3723177" y="3549050"/>
              <a:ext cx="2159120" cy="1724026"/>
            </a:xfrm>
            <a:prstGeom prst="roundRect">
              <a:avLst>
                <a:gd name="adj" fmla="val 4394"/>
              </a:avLst>
            </a:prstGeom>
            <a:grpFill/>
            <a:ln w="12700" cap="flat" cmpd="sng" algn="ctr">
              <a:noFill/>
              <a:prstDash val="solid"/>
              <a:miter lim="800000"/>
            </a:ln>
            <a:effectLst>
              <a:outerShdw blurRad="152400" dist="127000" dir="13500000" algn="tl" rotWithShape="0">
                <a:schemeClr val="tx2">
                  <a:alpha val="78000"/>
                </a:schemeClr>
              </a:outerShdw>
            </a:effectLst>
          </p:spPr>
          <p:txBody>
            <a:bodyPr rtlCol="0" anchor="ctr"/>
            <a:lstStyle/>
            <a:p>
              <a:pPr algn="ctr" latinLnBrk="0"/>
              <a:endParaRPr lang="ru-UA" kern="0" dirty="0">
                <a:solidFill>
                  <a:prstClr val="white"/>
                </a:solidFill>
                <a:latin typeface="Calibri" panose="020F0502020204030204"/>
              </a:endParaRPr>
            </a:p>
          </p:txBody>
        </p:sp>
        <p:sp>
          <p:nvSpPr>
            <p:cNvPr id="15" name="Freeform 7">
              <a:extLst>
                <a:ext uri="{FF2B5EF4-FFF2-40B4-BE49-F238E27FC236}">
                  <a16:creationId xmlns:a16="http://schemas.microsoft.com/office/drawing/2014/main" id="{312BE4CF-2F8B-960A-0543-857C1DD0C071}"/>
                </a:ext>
              </a:extLst>
            </p:cNvPr>
            <p:cNvSpPr>
              <a:spLocks/>
            </p:cNvSpPr>
            <p:nvPr/>
          </p:nvSpPr>
          <p:spPr bwMode="auto">
            <a:xfrm>
              <a:off x="3723177" y="3549050"/>
              <a:ext cx="2159120" cy="1724026"/>
            </a:xfrm>
            <a:prstGeom prst="roundRect">
              <a:avLst>
                <a:gd name="adj" fmla="val 4394"/>
              </a:avLst>
            </a:prstGeom>
            <a:solidFill>
              <a:schemeClr val="bg1"/>
            </a:solidFill>
            <a:ln w="12700" cap="flat" cmpd="sng" algn="ctr">
              <a:noFill/>
              <a:prstDash val="solid"/>
              <a:miter lim="800000"/>
            </a:ln>
            <a:effectLst>
              <a:outerShdw blurRad="190500" dist="127000" dir="2700000" algn="tl" rotWithShape="0">
                <a:schemeClr val="bg2">
                  <a:alpha val="47000"/>
                </a:schemeClr>
              </a:outerShdw>
            </a:effectLst>
          </p:spPr>
          <p:txBody>
            <a:bodyPr rtlCol="0" anchor="ctr"/>
            <a:lstStyle/>
            <a:p>
              <a:pPr algn="ctr" latinLnBrk="0"/>
              <a:endParaRPr lang="ru-UA" kern="0" dirty="0">
                <a:solidFill>
                  <a:prstClr val="white"/>
                </a:solidFill>
                <a:latin typeface="Calibri" panose="020F0502020204030204"/>
              </a:endParaRPr>
            </a:p>
          </p:txBody>
        </p:sp>
      </p:grpSp>
      <p:sp>
        <p:nvSpPr>
          <p:cNvPr id="2" name="Title 1">
            <a:extLst>
              <a:ext uri="{FF2B5EF4-FFF2-40B4-BE49-F238E27FC236}">
                <a16:creationId xmlns:a16="http://schemas.microsoft.com/office/drawing/2014/main" id="{0F35BB3F-5C64-2C43-B1AD-111EAC14D13F}"/>
              </a:ext>
            </a:extLst>
          </p:cNvPr>
          <p:cNvSpPr>
            <a:spLocks noGrp="1"/>
          </p:cNvSpPr>
          <p:nvPr>
            <p:ph type="title"/>
          </p:nvPr>
        </p:nvSpPr>
        <p:spPr>
          <a:xfrm>
            <a:off x="406400" y="115887"/>
            <a:ext cx="10437948" cy="549275"/>
          </a:xfrm>
        </p:spPr>
        <p:txBody>
          <a:bodyPr>
            <a:normAutofit fontScale="90000"/>
          </a:bodyPr>
          <a:lstStyle/>
          <a:p>
            <a:r>
              <a:rPr lang="en-US" sz="2800" dirty="0">
                <a:latin typeface="Gill Sans MT" panose="020B0502020104020203" pitchFamily="34" charset="77"/>
              </a:rPr>
              <a:t>Motivation: Increased Power Consumption of Massive MIMO Systems</a:t>
            </a:r>
          </a:p>
        </p:txBody>
      </p:sp>
      <p:sp>
        <p:nvSpPr>
          <p:cNvPr id="4" name="Slide Number Placeholder 3">
            <a:extLst>
              <a:ext uri="{FF2B5EF4-FFF2-40B4-BE49-F238E27FC236}">
                <a16:creationId xmlns:a16="http://schemas.microsoft.com/office/drawing/2014/main" id="{B770381A-DD63-1145-82BA-7F5B81734171}"/>
              </a:ext>
            </a:extLst>
          </p:cNvPr>
          <p:cNvSpPr>
            <a:spLocks noGrp="1"/>
          </p:cNvSpPr>
          <p:nvPr>
            <p:ph type="sldNum" sz="quarter" idx="12"/>
          </p:nvPr>
        </p:nvSpPr>
        <p:spPr/>
        <p:txBody>
          <a:bodyPr/>
          <a:lstStyle/>
          <a:p>
            <a:fld id="{A35B1E83-3AB9-40D0-BD85-A7F15E15F8BD}" type="slidenum">
              <a:rPr lang="en-US" smtClean="0"/>
              <a:pPr/>
              <a:t>4</a:t>
            </a:fld>
            <a:r>
              <a:rPr lang="en-US" sz="1600" dirty="0"/>
              <a:t>/32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38BDE20-2E3C-6B58-0B87-AE8639A17E24}"/>
                  </a:ext>
                </a:extLst>
              </p:cNvPr>
              <p:cNvSpPr txBox="1"/>
              <p:nvPr/>
            </p:nvSpPr>
            <p:spPr>
              <a:xfrm>
                <a:off x="609103" y="657482"/>
                <a:ext cx="5577840" cy="5674117"/>
              </a:xfrm>
              <a:prstGeom prst="rect">
                <a:avLst/>
              </a:prstGeom>
              <a:noFill/>
            </p:spPr>
            <p:txBody>
              <a:bodyPr wrap="square">
                <a:spAutoFit/>
              </a:bodyPr>
              <a:lstStyle/>
              <a:p>
                <a:pPr marL="342900" indent="-342900">
                  <a:lnSpc>
                    <a:spcPct val="150000"/>
                  </a:lnSpc>
                  <a:buFont typeface="Wingdings" pitchFamily="2" charset="2"/>
                  <a:buChar char="q"/>
                </a:pPr>
                <a:r>
                  <a:rPr lang="en-US" sz="2400" dirty="0">
                    <a:latin typeface="Gill Sans MT" panose="020B0502020104020203" pitchFamily="34" charset="77"/>
                  </a:rPr>
                  <a:t>#1: </a:t>
                </a:r>
                <a:r>
                  <a:rPr lang="en-US" altLang="ko-KR" sz="2400" dirty="0">
                    <a:latin typeface="Gill Sans MT" panose="020B0502020104020203" pitchFamily="34" charset="77"/>
                  </a:rPr>
                  <a:t>L</a:t>
                </a:r>
                <a:r>
                  <a:rPr lang="en-US" sz="2400" dirty="0">
                    <a:latin typeface="Gill Sans MT" panose="020B0502020104020203" pitchFamily="34" charset="77"/>
                  </a:rPr>
                  <a:t>ow-resolution data converters</a:t>
                </a:r>
              </a:p>
              <a:p>
                <a:pPr marL="800100" lvl="1" indent="-342900">
                  <a:lnSpc>
                    <a:spcPct val="150000"/>
                  </a:lnSpc>
                  <a:buFont typeface="Arial" panose="020B0604020202020204" pitchFamily="34" charset="0"/>
                  <a:buChar char="•"/>
                </a:pPr>
                <a:endParaRPr lang="en-US" sz="2200" dirty="0"/>
              </a:p>
              <a:p>
                <a:pPr marL="800100" lvl="1" indent="-342900">
                  <a:lnSpc>
                    <a:spcPct val="150000"/>
                  </a:lnSpc>
                  <a:buFont typeface="Arial" panose="020B0604020202020204" pitchFamily="34" charset="0"/>
                  <a:buChar char="•"/>
                </a:pPr>
                <a:endParaRPr lang="en-US" sz="2200" dirty="0"/>
              </a:p>
              <a:p>
                <a:pPr marL="800100" lvl="1" indent="-342900">
                  <a:lnSpc>
                    <a:spcPct val="150000"/>
                  </a:lnSpc>
                  <a:buFont typeface="Arial" panose="020B0604020202020204" pitchFamily="34" charset="0"/>
                  <a:buChar char="•"/>
                </a:pPr>
                <a:endParaRPr lang="en-US" sz="2200" dirty="0"/>
              </a:p>
              <a:p>
                <a:pPr marL="800100" lvl="1" indent="-342900">
                  <a:lnSpc>
                    <a:spcPct val="150000"/>
                  </a:lnSpc>
                  <a:buFont typeface="Arial" panose="020B0604020202020204" pitchFamily="34" charset="0"/>
                  <a:buChar char="•"/>
                </a:pPr>
                <a:endParaRPr lang="en-US" sz="2200" dirty="0"/>
              </a:p>
              <a:p>
                <a:pPr marL="800100" lvl="1" indent="-342900">
                  <a:lnSpc>
                    <a:spcPct val="150000"/>
                  </a:lnSpc>
                  <a:buFont typeface="Arial" panose="020B0604020202020204" pitchFamily="34" charset="0"/>
                  <a:buChar char="•"/>
                </a:pPr>
                <a:endParaRPr lang="en-US" sz="2200" dirty="0"/>
              </a:p>
              <a:p>
                <a:pPr marL="342900" indent="-342900">
                  <a:lnSpc>
                    <a:spcPct val="150000"/>
                  </a:lnSpc>
                  <a:buFont typeface="Arial" panose="020B0604020202020204" pitchFamily="34" charset="0"/>
                  <a:buChar char="•"/>
                </a:pPr>
                <a:r>
                  <a:rPr lang="en-US" sz="2200" dirty="0"/>
                  <a:t>Replace high-res data converters with low-res data converters</a:t>
                </a:r>
              </a:p>
              <a:p>
                <a:pPr marL="342900" indent="-342900">
                  <a:lnSpc>
                    <a:spcPct val="150000"/>
                  </a:lnSpc>
                  <a:buFont typeface="System Font Regular"/>
                  <a:buChar char="+"/>
                </a:pPr>
                <a:r>
                  <a:rPr lang="en-US" sz="2200" dirty="0">
                    <a:solidFill>
                      <a:srgbClr val="0000FF"/>
                    </a:solidFill>
                  </a:rPr>
                  <a:t>Power consumption is exponential in the number of quantization bits (</a:t>
                </a:r>
                <a14:m>
                  <m:oMath xmlns:m="http://schemas.openxmlformats.org/officeDocument/2006/math">
                    <m:r>
                      <a:rPr lang="en-US" sz="2200" i="1" smtClean="0">
                        <a:solidFill>
                          <a:srgbClr val="0000FF"/>
                        </a:solidFill>
                        <a:latin typeface="Cambria Math" panose="02040503050406030204" pitchFamily="18" charset="0"/>
                        <a:ea typeface="Cambria Math" panose="02040503050406030204" pitchFamily="18" charset="0"/>
                      </a:rPr>
                      <m:t>∝</m:t>
                    </m:r>
                    <m:sSup>
                      <m:sSupPr>
                        <m:ctrlPr>
                          <a:rPr lang="en-US" sz="2200" b="0" i="1" smtClean="0">
                            <a:solidFill>
                              <a:srgbClr val="0000FF"/>
                            </a:solidFill>
                            <a:latin typeface="Cambria Math" panose="02040503050406030204" pitchFamily="18" charset="0"/>
                            <a:ea typeface="Cambria Math" panose="02040503050406030204" pitchFamily="18" charset="0"/>
                          </a:rPr>
                        </m:ctrlPr>
                      </m:sSupPr>
                      <m:e>
                        <m:r>
                          <a:rPr lang="en-US" sz="2200" b="0" i="1" smtClean="0">
                            <a:solidFill>
                              <a:srgbClr val="0000FF"/>
                            </a:solidFill>
                            <a:latin typeface="Cambria Math" panose="02040503050406030204" pitchFamily="18" charset="0"/>
                            <a:ea typeface="Cambria Math" panose="02040503050406030204" pitchFamily="18" charset="0"/>
                          </a:rPr>
                          <m:t>2</m:t>
                        </m:r>
                      </m:e>
                      <m:sup>
                        <m:r>
                          <a:rPr lang="en-US" sz="2200" b="0" i="1" smtClean="0">
                            <a:solidFill>
                              <a:srgbClr val="0000FF"/>
                            </a:solidFill>
                            <a:latin typeface="Cambria Math" panose="02040503050406030204" pitchFamily="18" charset="0"/>
                            <a:ea typeface="Cambria Math" panose="02040503050406030204" pitchFamily="18" charset="0"/>
                          </a:rPr>
                          <m:t>𝑏</m:t>
                        </m:r>
                      </m:sup>
                    </m:sSup>
                  </m:oMath>
                </a14:m>
                <a:r>
                  <a:rPr lang="en-US" sz="2200" dirty="0">
                    <a:solidFill>
                      <a:srgbClr val="0000FF"/>
                    </a:solidFill>
                  </a:rPr>
                  <a:t>).</a:t>
                </a:r>
              </a:p>
              <a:p>
                <a:pPr marL="342900" indent="-342900">
                  <a:lnSpc>
                    <a:spcPct val="150000"/>
                  </a:lnSpc>
                  <a:buFont typeface="System Font Regular"/>
                  <a:buChar char="-"/>
                </a:pPr>
                <a:r>
                  <a:rPr lang="en-US" sz="2200" dirty="0">
                    <a:solidFill>
                      <a:srgbClr val="FF0000"/>
                    </a:solidFill>
                  </a:rPr>
                  <a:t>Non-trivial quantization error</a:t>
                </a:r>
              </a:p>
            </p:txBody>
          </p:sp>
        </mc:Choice>
        <mc:Fallback xmlns="">
          <p:sp>
            <p:nvSpPr>
              <p:cNvPr id="5" name="TextBox 4">
                <a:extLst>
                  <a:ext uri="{FF2B5EF4-FFF2-40B4-BE49-F238E27FC236}">
                    <a16:creationId xmlns:a16="http://schemas.microsoft.com/office/drawing/2014/main" id="{B38BDE20-2E3C-6B58-0B87-AE8639A17E24}"/>
                  </a:ext>
                </a:extLst>
              </p:cNvPr>
              <p:cNvSpPr txBox="1">
                <a:spLocks noRot="1" noChangeAspect="1" noMove="1" noResize="1" noEditPoints="1" noAdjustHandles="1" noChangeArrowheads="1" noChangeShapeType="1" noTextEdit="1"/>
              </p:cNvSpPr>
              <p:nvPr/>
            </p:nvSpPr>
            <p:spPr>
              <a:xfrm>
                <a:off x="609103" y="657482"/>
                <a:ext cx="5577840" cy="5674117"/>
              </a:xfrm>
              <a:prstGeom prst="rect">
                <a:avLst/>
              </a:prstGeom>
              <a:blipFill>
                <a:blip r:embed="rId3"/>
                <a:stretch>
                  <a:fillRect l="-1591" b="-133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79CEC495-A328-8BB7-A168-9E130F2E31F4}"/>
              </a:ext>
            </a:extLst>
          </p:cNvPr>
          <p:cNvSpPr txBox="1"/>
          <p:nvPr/>
        </p:nvSpPr>
        <p:spPr>
          <a:xfrm>
            <a:off x="6332451" y="666650"/>
            <a:ext cx="5682785" cy="5664949"/>
          </a:xfrm>
          <a:prstGeom prst="rect">
            <a:avLst/>
          </a:prstGeom>
          <a:noFill/>
        </p:spPr>
        <p:txBody>
          <a:bodyPr wrap="square">
            <a:spAutoFit/>
          </a:bodyPr>
          <a:lstStyle/>
          <a:p>
            <a:pPr marL="342900" indent="-342900">
              <a:lnSpc>
                <a:spcPct val="150000"/>
              </a:lnSpc>
              <a:buFont typeface="Wingdings" pitchFamily="2" charset="2"/>
              <a:buChar char="q"/>
            </a:pPr>
            <a:r>
              <a:rPr lang="en-US" sz="2400" dirty="0">
                <a:latin typeface="Gill Sans MT" panose="020B0502020104020203" pitchFamily="34" charset="77"/>
              </a:rPr>
              <a:t>#2: </a:t>
            </a:r>
            <a:r>
              <a:rPr lang="en-US" altLang="ko-KR" sz="2400" dirty="0">
                <a:latin typeface="Gill Sans MT" panose="020B0502020104020203" pitchFamily="34" charset="77"/>
              </a:rPr>
              <a:t>H</a:t>
            </a:r>
            <a:r>
              <a:rPr lang="en-US" sz="2400" dirty="0">
                <a:latin typeface="Gill Sans MT" panose="020B0502020104020203" pitchFamily="34" charset="77"/>
              </a:rPr>
              <a:t>ybrid beamforming architecture</a:t>
            </a:r>
          </a:p>
          <a:p>
            <a:pPr marL="742950" lvl="1" indent="-285750">
              <a:lnSpc>
                <a:spcPct val="150000"/>
              </a:lnSpc>
              <a:buFont typeface="Arial" panose="020B0604020202020204" pitchFamily="34" charset="0"/>
              <a:buChar char="•"/>
            </a:pPr>
            <a:endParaRPr lang="en-US" sz="2200" dirty="0"/>
          </a:p>
          <a:p>
            <a:pPr marL="742950" lvl="1" indent="-285750">
              <a:lnSpc>
                <a:spcPct val="150000"/>
              </a:lnSpc>
              <a:buFont typeface="Arial" panose="020B0604020202020204" pitchFamily="34" charset="0"/>
              <a:buChar char="•"/>
            </a:pPr>
            <a:endParaRPr lang="en-US" sz="2200" dirty="0"/>
          </a:p>
          <a:p>
            <a:pPr marL="742950" lvl="1" indent="-285750">
              <a:lnSpc>
                <a:spcPct val="150000"/>
              </a:lnSpc>
              <a:buFont typeface="Arial" panose="020B0604020202020204" pitchFamily="34" charset="0"/>
              <a:buChar char="•"/>
            </a:pPr>
            <a:endParaRPr lang="en-US" sz="2200" dirty="0"/>
          </a:p>
          <a:p>
            <a:pPr marL="742950" lvl="1" indent="-285750">
              <a:lnSpc>
                <a:spcPct val="150000"/>
              </a:lnSpc>
              <a:buFont typeface="Arial" panose="020B0604020202020204" pitchFamily="34" charset="0"/>
              <a:buChar char="•"/>
            </a:pPr>
            <a:endParaRPr lang="en-US" sz="2200" dirty="0"/>
          </a:p>
          <a:p>
            <a:pPr marL="742950" lvl="1" indent="-285750">
              <a:lnSpc>
                <a:spcPct val="150000"/>
              </a:lnSpc>
              <a:buFont typeface="Arial" panose="020B0604020202020204" pitchFamily="34" charset="0"/>
              <a:buChar char="•"/>
            </a:pPr>
            <a:endParaRPr lang="en-US" sz="2200" dirty="0"/>
          </a:p>
          <a:p>
            <a:pPr marL="285750" indent="-285750">
              <a:lnSpc>
                <a:spcPct val="150000"/>
              </a:lnSpc>
              <a:buFont typeface="Arial" panose="020B0604020202020204" pitchFamily="34" charset="0"/>
              <a:buChar char="•"/>
            </a:pPr>
            <a:r>
              <a:rPr lang="en-US" sz="2200" dirty="0"/>
              <a:t>Use analog beamformer to project high-dim. input onto low-dim. output.</a:t>
            </a:r>
          </a:p>
          <a:p>
            <a:pPr marL="342900" indent="-342900">
              <a:lnSpc>
                <a:spcPct val="150000"/>
              </a:lnSpc>
              <a:buFont typeface="System Font Regular"/>
              <a:buChar char="+"/>
            </a:pPr>
            <a:r>
              <a:rPr lang="en-US" sz="2200" dirty="0">
                <a:solidFill>
                  <a:srgbClr val="0000FF"/>
                </a:solidFill>
              </a:rPr>
              <a:t>Directly</a:t>
            </a:r>
            <a:r>
              <a:rPr lang="ko-KR" altLang="en-US" sz="2200" dirty="0">
                <a:solidFill>
                  <a:srgbClr val="0000FF"/>
                </a:solidFill>
              </a:rPr>
              <a:t> </a:t>
            </a:r>
            <a:r>
              <a:rPr lang="en-US" altLang="ko-KR" sz="2200" dirty="0">
                <a:solidFill>
                  <a:srgbClr val="0000FF"/>
                </a:solidFill>
              </a:rPr>
              <a:t>scale down</a:t>
            </a:r>
            <a:r>
              <a:rPr lang="en-US" sz="2200" dirty="0">
                <a:solidFill>
                  <a:srgbClr val="0000FF"/>
                </a:solidFill>
              </a:rPr>
              <a:t> # of RF chains</a:t>
            </a:r>
          </a:p>
          <a:p>
            <a:pPr marL="342900" indent="-342900">
              <a:lnSpc>
                <a:spcPct val="150000"/>
              </a:lnSpc>
              <a:buFont typeface="System Font Regular"/>
              <a:buChar char="-"/>
            </a:pPr>
            <a:r>
              <a:rPr lang="en-US" sz="2200" dirty="0">
                <a:solidFill>
                  <a:srgbClr val="FF0000"/>
                </a:solidFill>
              </a:rPr>
              <a:t>Non-convex unit-modulus constraint of analog beamformers</a:t>
            </a:r>
          </a:p>
        </p:txBody>
      </p:sp>
      <p:pic>
        <p:nvPicPr>
          <p:cNvPr id="3" name="Picture 2" descr="A picture containing diagram&#10;&#10;Description automatically generated">
            <a:extLst>
              <a:ext uri="{FF2B5EF4-FFF2-40B4-BE49-F238E27FC236}">
                <a16:creationId xmlns:a16="http://schemas.microsoft.com/office/drawing/2014/main" id="{27CD9E8E-EA83-18AF-6B8E-DACEFD8559D8}"/>
              </a:ext>
            </a:extLst>
          </p:cNvPr>
          <p:cNvPicPr>
            <a:picLocks noChangeAspect="1"/>
          </p:cNvPicPr>
          <p:nvPr/>
        </p:nvPicPr>
        <p:blipFill rotWithShape="1">
          <a:blip r:embed="rId4">
            <a:extLst>
              <a:ext uri="{28A0092B-C50C-407E-A947-70E740481C1C}">
                <a14:useLocalDpi xmlns:a14="http://schemas.microsoft.com/office/drawing/2010/main" val="0"/>
              </a:ext>
            </a:extLst>
          </a:blip>
          <a:srcRect l="59299" t="7577" b="12411"/>
          <a:stretch/>
        </p:blipFill>
        <p:spPr>
          <a:xfrm>
            <a:off x="1486314" y="1278930"/>
            <a:ext cx="3456338" cy="2540034"/>
          </a:xfrm>
          <a:prstGeom prst="rect">
            <a:avLst/>
          </a:prstGeom>
        </p:spPr>
      </p:pic>
      <p:pic>
        <p:nvPicPr>
          <p:cNvPr id="151" name="Picture 150">
            <a:extLst>
              <a:ext uri="{FF2B5EF4-FFF2-40B4-BE49-F238E27FC236}">
                <a16:creationId xmlns:a16="http://schemas.microsoft.com/office/drawing/2014/main" id="{D508448A-A915-EB6B-6B3C-723955E6A9BA}"/>
              </a:ext>
            </a:extLst>
          </p:cNvPr>
          <p:cNvPicPr>
            <a:picLocks noChangeAspect="1"/>
          </p:cNvPicPr>
          <p:nvPr/>
        </p:nvPicPr>
        <p:blipFill>
          <a:blip r:embed="rId5"/>
          <a:stretch>
            <a:fillRect/>
          </a:stretch>
        </p:blipFill>
        <p:spPr>
          <a:xfrm>
            <a:off x="7191910" y="1207213"/>
            <a:ext cx="4091959" cy="2699407"/>
          </a:xfrm>
          <a:prstGeom prst="rect">
            <a:avLst/>
          </a:prstGeom>
        </p:spPr>
      </p:pic>
    </p:spTree>
    <p:extLst>
      <p:ext uri="{BB962C8B-B14F-4D97-AF65-F5344CB8AC3E}">
        <p14:creationId xmlns:p14="http://schemas.microsoft.com/office/powerpoint/2010/main" val="411081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그룹 34">
            <a:extLst>
              <a:ext uri="{FF2B5EF4-FFF2-40B4-BE49-F238E27FC236}">
                <a16:creationId xmlns:a16="http://schemas.microsoft.com/office/drawing/2014/main" id="{43702EF1-1CCF-41D2-2A52-964BDFFFF792}"/>
              </a:ext>
            </a:extLst>
          </p:cNvPr>
          <p:cNvGrpSpPr/>
          <p:nvPr/>
        </p:nvGrpSpPr>
        <p:grpSpPr>
          <a:xfrm>
            <a:off x="6242332" y="753458"/>
            <a:ext cx="5577840" cy="5616689"/>
            <a:chOff x="3723177" y="3549050"/>
            <a:chExt cx="2159120" cy="1724026"/>
          </a:xfrm>
          <a:solidFill>
            <a:schemeClr val="accent3"/>
          </a:solidFill>
        </p:grpSpPr>
        <p:sp>
          <p:nvSpPr>
            <p:cNvPr id="41" name="Freeform 7">
              <a:extLst>
                <a:ext uri="{FF2B5EF4-FFF2-40B4-BE49-F238E27FC236}">
                  <a16:creationId xmlns:a16="http://schemas.microsoft.com/office/drawing/2014/main" id="{94C8EAF8-AD71-C9EA-64A6-2DB83042228B}"/>
                </a:ext>
              </a:extLst>
            </p:cNvPr>
            <p:cNvSpPr>
              <a:spLocks/>
            </p:cNvSpPr>
            <p:nvPr/>
          </p:nvSpPr>
          <p:spPr bwMode="auto">
            <a:xfrm>
              <a:off x="3723177" y="3549050"/>
              <a:ext cx="2159120" cy="1724026"/>
            </a:xfrm>
            <a:prstGeom prst="roundRect">
              <a:avLst>
                <a:gd name="adj" fmla="val 4394"/>
              </a:avLst>
            </a:prstGeom>
            <a:grpFill/>
            <a:ln w="12700" cap="flat" cmpd="sng" algn="ctr">
              <a:noFill/>
              <a:prstDash val="solid"/>
              <a:miter lim="800000"/>
            </a:ln>
            <a:effectLst>
              <a:outerShdw blurRad="152400" dist="127000" dir="13500000" algn="tl" rotWithShape="0">
                <a:schemeClr val="tx2">
                  <a:alpha val="78000"/>
                </a:schemeClr>
              </a:outerShdw>
            </a:effectLst>
          </p:spPr>
          <p:txBody>
            <a:bodyPr rtlCol="0" anchor="ctr"/>
            <a:lstStyle/>
            <a:p>
              <a:pPr algn="ctr" latinLnBrk="0"/>
              <a:endParaRPr lang="ru-UA" kern="0" dirty="0">
                <a:solidFill>
                  <a:prstClr val="white"/>
                </a:solidFill>
                <a:latin typeface="Calibri" panose="020F0502020204030204"/>
              </a:endParaRPr>
            </a:p>
          </p:txBody>
        </p:sp>
        <p:sp>
          <p:nvSpPr>
            <p:cNvPr id="43" name="Freeform 7">
              <a:extLst>
                <a:ext uri="{FF2B5EF4-FFF2-40B4-BE49-F238E27FC236}">
                  <a16:creationId xmlns:a16="http://schemas.microsoft.com/office/drawing/2014/main" id="{38CBB68F-5C74-D99E-D23E-8A8EEED1C81A}"/>
                </a:ext>
              </a:extLst>
            </p:cNvPr>
            <p:cNvSpPr>
              <a:spLocks/>
            </p:cNvSpPr>
            <p:nvPr/>
          </p:nvSpPr>
          <p:spPr bwMode="auto">
            <a:xfrm>
              <a:off x="3723177" y="3549050"/>
              <a:ext cx="2159120" cy="1724026"/>
            </a:xfrm>
            <a:prstGeom prst="roundRect">
              <a:avLst>
                <a:gd name="adj" fmla="val 4394"/>
              </a:avLst>
            </a:prstGeom>
            <a:solidFill>
              <a:schemeClr val="bg1"/>
            </a:solidFill>
            <a:ln w="12700" cap="flat" cmpd="sng" algn="ctr">
              <a:noFill/>
              <a:prstDash val="solid"/>
              <a:miter lim="800000"/>
            </a:ln>
            <a:effectLst>
              <a:outerShdw blurRad="190500" dist="127000" dir="2700000" algn="tl" rotWithShape="0">
                <a:schemeClr val="bg2">
                  <a:alpha val="47000"/>
                </a:schemeClr>
              </a:outerShdw>
            </a:effectLst>
          </p:spPr>
          <p:txBody>
            <a:bodyPr rtlCol="0" anchor="ctr"/>
            <a:lstStyle/>
            <a:p>
              <a:pPr algn="ctr" latinLnBrk="0"/>
              <a:endParaRPr lang="ru-UA" kern="0" dirty="0">
                <a:solidFill>
                  <a:prstClr val="white"/>
                </a:solidFill>
                <a:latin typeface="Calibri" panose="020F0502020204030204"/>
              </a:endParaRPr>
            </a:p>
          </p:txBody>
        </p:sp>
      </p:grpSp>
      <p:grpSp>
        <p:nvGrpSpPr>
          <p:cNvPr id="35" name="그룹 34">
            <a:extLst>
              <a:ext uri="{FF2B5EF4-FFF2-40B4-BE49-F238E27FC236}">
                <a16:creationId xmlns:a16="http://schemas.microsoft.com/office/drawing/2014/main" id="{09B894D6-F089-5F85-2641-C24797F1622B}"/>
              </a:ext>
            </a:extLst>
          </p:cNvPr>
          <p:cNvGrpSpPr/>
          <p:nvPr/>
        </p:nvGrpSpPr>
        <p:grpSpPr>
          <a:xfrm>
            <a:off x="485421" y="754658"/>
            <a:ext cx="5577840" cy="5615489"/>
            <a:chOff x="3723177" y="3549050"/>
            <a:chExt cx="2159120" cy="1724026"/>
          </a:xfrm>
          <a:solidFill>
            <a:schemeClr val="accent3"/>
          </a:solidFill>
        </p:grpSpPr>
        <p:sp>
          <p:nvSpPr>
            <p:cNvPr id="37" name="Freeform 7">
              <a:extLst>
                <a:ext uri="{FF2B5EF4-FFF2-40B4-BE49-F238E27FC236}">
                  <a16:creationId xmlns:a16="http://schemas.microsoft.com/office/drawing/2014/main" id="{529C7519-1DE1-3EC9-0F77-02E8B9B5CF60}"/>
                </a:ext>
              </a:extLst>
            </p:cNvPr>
            <p:cNvSpPr>
              <a:spLocks/>
            </p:cNvSpPr>
            <p:nvPr/>
          </p:nvSpPr>
          <p:spPr bwMode="auto">
            <a:xfrm>
              <a:off x="3723177" y="3549050"/>
              <a:ext cx="2159120" cy="1724026"/>
            </a:xfrm>
            <a:prstGeom prst="roundRect">
              <a:avLst>
                <a:gd name="adj" fmla="val 4394"/>
              </a:avLst>
            </a:prstGeom>
            <a:grpFill/>
            <a:ln w="12700" cap="flat" cmpd="sng" algn="ctr">
              <a:noFill/>
              <a:prstDash val="solid"/>
              <a:miter lim="800000"/>
            </a:ln>
            <a:effectLst>
              <a:outerShdw blurRad="152400" dist="127000" dir="13500000" algn="tl" rotWithShape="0">
                <a:schemeClr val="tx2">
                  <a:alpha val="78000"/>
                </a:schemeClr>
              </a:outerShdw>
            </a:effectLst>
          </p:spPr>
          <p:txBody>
            <a:bodyPr rtlCol="0" anchor="ctr"/>
            <a:lstStyle/>
            <a:p>
              <a:pPr algn="ctr" latinLnBrk="0"/>
              <a:endParaRPr lang="ru-UA" kern="0" dirty="0">
                <a:solidFill>
                  <a:prstClr val="white"/>
                </a:solidFill>
                <a:latin typeface="Calibri" panose="020F0502020204030204"/>
              </a:endParaRPr>
            </a:p>
          </p:txBody>
        </p:sp>
        <p:sp>
          <p:nvSpPr>
            <p:cNvPr id="38" name="Freeform 7">
              <a:extLst>
                <a:ext uri="{FF2B5EF4-FFF2-40B4-BE49-F238E27FC236}">
                  <a16:creationId xmlns:a16="http://schemas.microsoft.com/office/drawing/2014/main" id="{D38EAF87-2B65-742E-FF71-5080401734E4}"/>
                </a:ext>
              </a:extLst>
            </p:cNvPr>
            <p:cNvSpPr>
              <a:spLocks/>
            </p:cNvSpPr>
            <p:nvPr/>
          </p:nvSpPr>
          <p:spPr bwMode="auto">
            <a:xfrm>
              <a:off x="3723177" y="3549050"/>
              <a:ext cx="2159120" cy="1724026"/>
            </a:xfrm>
            <a:prstGeom prst="roundRect">
              <a:avLst>
                <a:gd name="adj" fmla="val 4394"/>
              </a:avLst>
            </a:prstGeom>
            <a:solidFill>
              <a:schemeClr val="bg1"/>
            </a:solidFill>
            <a:ln w="12700" cap="flat" cmpd="sng" algn="ctr">
              <a:noFill/>
              <a:prstDash val="solid"/>
              <a:miter lim="800000"/>
            </a:ln>
            <a:effectLst>
              <a:outerShdw blurRad="190500" dist="127000" dir="2700000" algn="tl" rotWithShape="0">
                <a:schemeClr val="bg2">
                  <a:alpha val="47000"/>
                </a:schemeClr>
              </a:outerShdw>
            </a:effectLst>
          </p:spPr>
          <p:txBody>
            <a:bodyPr rtlCol="0" anchor="ctr"/>
            <a:lstStyle/>
            <a:p>
              <a:pPr algn="ctr" latinLnBrk="0"/>
              <a:endParaRPr lang="ru-UA" kern="0" dirty="0">
                <a:solidFill>
                  <a:prstClr val="white"/>
                </a:solidFill>
                <a:latin typeface="Calibri" panose="020F0502020204030204"/>
              </a:endParaRPr>
            </a:p>
          </p:txBody>
        </p:sp>
      </p:grpSp>
      <p:sp>
        <p:nvSpPr>
          <p:cNvPr id="2" name="Title 1">
            <a:extLst>
              <a:ext uri="{FF2B5EF4-FFF2-40B4-BE49-F238E27FC236}">
                <a16:creationId xmlns:a16="http://schemas.microsoft.com/office/drawing/2014/main" id="{0F35BB3F-5C64-2C43-B1AD-111EAC14D13F}"/>
              </a:ext>
            </a:extLst>
          </p:cNvPr>
          <p:cNvSpPr>
            <a:spLocks noGrp="1"/>
          </p:cNvSpPr>
          <p:nvPr>
            <p:ph type="title"/>
          </p:nvPr>
        </p:nvSpPr>
        <p:spPr>
          <a:xfrm>
            <a:off x="406400" y="115887"/>
            <a:ext cx="10437948" cy="549275"/>
          </a:xfrm>
        </p:spPr>
        <p:txBody>
          <a:bodyPr>
            <a:normAutofit/>
          </a:bodyPr>
          <a:lstStyle/>
          <a:p>
            <a:r>
              <a:rPr lang="en-US" sz="2800" dirty="0">
                <a:latin typeface="Gill Sans MT" panose="020B0502020104020203" pitchFamily="34" charset="77"/>
              </a:rPr>
              <a:t>Contributions</a:t>
            </a:r>
          </a:p>
        </p:txBody>
      </p:sp>
      <p:sp>
        <p:nvSpPr>
          <p:cNvPr id="4" name="Slide Number Placeholder 3">
            <a:extLst>
              <a:ext uri="{FF2B5EF4-FFF2-40B4-BE49-F238E27FC236}">
                <a16:creationId xmlns:a16="http://schemas.microsoft.com/office/drawing/2014/main" id="{B770381A-DD63-1145-82BA-7F5B81734171}"/>
              </a:ext>
            </a:extLst>
          </p:cNvPr>
          <p:cNvSpPr>
            <a:spLocks noGrp="1"/>
          </p:cNvSpPr>
          <p:nvPr>
            <p:ph type="sldNum" sz="quarter" idx="12"/>
          </p:nvPr>
        </p:nvSpPr>
        <p:spPr/>
        <p:txBody>
          <a:bodyPr/>
          <a:lstStyle/>
          <a:p>
            <a:fld id="{A35B1E83-3AB9-40D0-BD85-A7F15E15F8BD}" type="slidenum">
              <a:rPr lang="en-US" smtClean="0"/>
              <a:pPr/>
              <a:t>5</a:t>
            </a:fld>
            <a:r>
              <a:rPr lang="en-US" sz="1600" dirty="0"/>
              <a:t>/32</a:t>
            </a:r>
          </a:p>
        </p:txBody>
      </p:sp>
      <p:sp>
        <p:nvSpPr>
          <p:cNvPr id="10" name="TextBox 9">
            <a:extLst>
              <a:ext uri="{FF2B5EF4-FFF2-40B4-BE49-F238E27FC236}">
                <a16:creationId xmlns:a16="http://schemas.microsoft.com/office/drawing/2014/main" id="{34A71172-6392-59F7-1C19-2997CAE8CE38}"/>
              </a:ext>
            </a:extLst>
          </p:cNvPr>
          <p:cNvSpPr txBox="1"/>
          <p:nvPr/>
        </p:nvSpPr>
        <p:spPr>
          <a:xfrm>
            <a:off x="1798407" y="4003993"/>
            <a:ext cx="886781" cy="369332"/>
          </a:xfrm>
          <a:prstGeom prst="rect">
            <a:avLst/>
          </a:prstGeom>
          <a:noFill/>
        </p:spPr>
        <p:txBody>
          <a:bodyPr wrap="none" rtlCol="0">
            <a:spAutoFit/>
          </a:bodyPr>
          <a:lstStyle/>
          <a:p>
            <a:r>
              <a:rPr lang="en-US" dirty="0"/>
              <a:t>2-4 bits</a:t>
            </a:r>
          </a:p>
        </p:txBody>
      </p:sp>
      <p:sp>
        <p:nvSpPr>
          <p:cNvPr id="11" name="TextBox 10">
            <a:extLst>
              <a:ext uri="{FF2B5EF4-FFF2-40B4-BE49-F238E27FC236}">
                <a16:creationId xmlns:a16="http://schemas.microsoft.com/office/drawing/2014/main" id="{3614E5F6-8BC1-8894-1312-464D3C70DDA9}"/>
              </a:ext>
            </a:extLst>
          </p:cNvPr>
          <p:cNvSpPr txBox="1"/>
          <p:nvPr/>
        </p:nvSpPr>
        <p:spPr>
          <a:xfrm>
            <a:off x="4307663" y="4005285"/>
            <a:ext cx="619080" cy="369332"/>
          </a:xfrm>
          <a:prstGeom prst="rect">
            <a:avLst/>
          </a:prstGeom>
          <a:noFill/>
        </p:spPr>
        <p:txBody>
          <a:bodyPr wrap="none" rtlCol="0">
            <a:spAutoFit/>
          </a:bodyPr>
          <a:lstStyle/>
          <a:p>
            <a:r>
              <a:rPr lang="en-US" dirty="0"/>
              <a:t>1-bit</a:t>
            </a:r>
          </a:p>
        </p:txBody>
      </p:sp>
      <p:cxnSp>
        <p:nvCxnSpPr>
          <p:cNvPr id="20" name="Straight Arrow Connector 19">
            <a:extLst>
              <a:ext uri="{FF2B5EF4-FFF2-40B4-BE49-F238E27FC236}">
                <a16:creationId xmlns:a16="http://schemas.microsoft.com/office/drawing/2014/main" id="{48FBF446-BA3E-94C8-1FC6-5D5280FCADD6}"/>
              </a:ext>
            </a:extLst>
          </p:cNvPr>
          <p:cNvCxnSpPr>
            <a:cxnSpLocks/>
            <a:stCxn id="74" idx="2"/>
            <a:endCxn id="10" idx="0"/>
          </p:cNvCxnSpPr>
          <p:nvPr/>
        </p:nvCxnSpPr>
        <p:spPr>
          <a:xfrm flipH="1">
            <a:off x="2241798" y="3818964"/>
            <a:ext cx="972685" cy="1850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4C75EF4-E4DE-3512-B4DE-6979DF9C6003}"/>
              </a:ext>
            </a:extLst>
          </p:cNvPr>
          <p:cNvCxnSpPr>
            <a:cxnSpLocks/>
            <a:stCxn id="74" idx="2"/>
            <a:endCxn id="11" idx="0"/>
          </p:cNvCxnSpPr>
          <p:nvPr/>
        </p:nvCxnSpPr>
        <p:spPr>
          <a:xfrm>
            <a:off x="3214483" y="3818964"/>
            <a:ext cx="1402720" cy="18632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A8852AF-C8DF-87B9-3DE9-4FC7318D391A}"/>
              </a:ext>
            </a:extLst>
          </p:cNvPr>
          <p:cNvSpPr txBox="1"/>
          <p:nvPr/>
        </p:nvSpPr>
        <p:spPr>
          <a:xfrm>
            <a:off x="871848" y="4566864"/>
            <a:ext cx="2739900" cy="646331"/>
          </a:xfrm>
          <a:prstGeom prst="rect">
            <a:avLst/>
          </a:prstGeom>
          <a:noFill/>
        </p:spPr>
        <p:txBody>
          <a:bodyPr wrap="square" rtlCol="0">
            <a:spAutoFit/>
          </a:bodyPr>
          <a:lstStyle/>
          <a:p>
            <a:pPr algn="ctr"/>
            <a:r>
              <a:rPr lang="en-US" dirty="0"/>
              <a:t>Coordinated Beamforming &amp; Power Control </a:t>
            </a:r>
          </a:p>
        </p:txBody>
      </p:sp>
      <p:cxnSp>
        <p:nvCxnSpPr>
          <p:cNvPr id="27" name="Straight Arrow Connector 26">
            <a:extLst>
              <a:ext uri="{FF2B5EF4-FFF2-40B4-BE49-F238E27FC236}">
                <a16:creationId xmlns:a16="http://schemas.microsoft.com/office/drawing/2014/main" id="{DBC8487E-D963-E694-9256-956CD2503346}"/>
              </a:ext>
            </a:extLst>
          </p:cNvPr>
          <p:cNvCxnSpPr>
            <a:cxnSpLocks/>
            <a:stCxn id="10" idx="2"/>
            <a:endCxn id="26" idx="0"/>
          </p:cNvCxnSpPr>
          <p:nvPr/>
        </p:nvCxnSpPr>
        <p:spPr>
          <a:xfrm>
            <a:off x="2241798" y="4373325"/>
            <a:ext cx="0" cy="1935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48B5433-7A5B-2092-5DF5-F4CB470C8910}"/>
              </a:ext>
            </a:extLst>
          </p:cNvPr>
          <p:cNvSpPr txBox="1"/>
          <p:nvPr/>
        </p:nvSpPr>
        <p:spPr>
          <a:xfrm>
            <a:off x="778299" y="5386384"/>
            <a:ext cx="1522351" cy="646331"/>
          </a:xfrm>
          <a:prstGeom prst="rect">
            <a:avLst/>
          </a:prstGeom>
          <a:noFill/>
        </p:spPr>
        <p:txBody>
          <a:bodyPr wrap="square" rtlCol="0">
            <a:spAutoFit/>
          </a:bodyPr>
          <a:lstStyle/>
          <a:p>
            <a:pPr algn="ctr"/>
            <a:r>
              <a:rPr lang="en-US" dirty="0"/>
              <a:t>Total Power</a:t>
            </a:r>
          </a:p>
          <a:p>
            <a:pPr algn="ctr"/>
            <a:r>
              <a:rPr lang="en-US" dirty="0"/>
              <a:t>Minimization</a:t>
            </a:r>
          </a:p>
        </p:txBody>
      </p:sp>
      <p:sp>
        <p:nvSpPr>
          <p:cNvPr id="32" name="TextBox 31">
            <a:extLst>
              <a:ext uri="{FF2B5EF4-FFF2-40B4-BE49-F238E27FC236}">
                <a16:creationId xmlns:a16="http://schemas.microsoft.com/office/drawing/2014/main" id="{0E37C5EC-C628-4905-4282-D5C1DC855A11}"/>
              </a:ext>
            </a:extLst>
          </p:cNvPr>
          <p:cNvSpPr txBox="1"/>
          <p:nvPr/>
        </p:nvSpPr>
        <p:spPr>
          <a:xfrm>
            <a:off x="2208463" y="5386384"/>
            <a:ext cx="1522351" cy="646331"/>
          </a:xfrm>
          <a:prstGeom prst="rect">
            <a:avLst/>
          </a:prstGeom>
          <a:noFill/>
        </p:spPr>
        <p:txBody>
          <a:bodyPr wrap="square" rtlCol="0">
            <a:spAutoFit/>
          </a:bodyPr>
          <a:lstStyle/>
          <a:p>
            <a:pPr algn="ctr"/>
            <a:r>
              <a:rPr lang="en-US" dirty="0"/>
              <a:t>Peak Power</a:t>
            </a:r>
          </a:p>
          <a:p>
            <a:pPr algn="ctr"/>
            <a:r>
              <a:rPr lang="en-US" dirty="0"/>
              <a:t>Minimization</a:t>
            </a:r>
          </a:p>
        </p:txBody>
      </p:sp>
      <p:cxnSp>
        <p:nvCxnSpPr>
          <p:cNvPr id="33" name="Straight Arrow Connector 32">
            <a:extLst>
              <a:ext uri="{FF2B5EF4-FFF2-40B4-BE49-F238E27FC236}">
                <a16:creationId xmlns:a16="http://schemas.microsoft.com/office/drawing/2014/main" id="{B71610C2-9A52-CAA4-709F-C2F307794F8C}"/>
              </a:ext>
            </a:extLst>
          </p:cNvPr>
          <p:cNvCxnSpPr>
            <a:cxnSpLocks/>
            <a:stCxn id="26" idx="2"/>
            <a:endCxn id="31" idx="0"/>
          </p:cNvCxnSpPr>
          <p:nvPr/>
        </p:nvCxnSpPr>
        <p:spPr>
          <a:xfrm flipH="1">
            <a:off x="1539475" y="5213195"/>
            <a:ext cx="702323" cy="17318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397873B-9946-A286-0055-08FE15A13E94}"/>
              </a:ext>
            </a:extLst>
          </p:cNvPr>
          <p:cNvCxnSpPr>
            <a:cxnSpLocks/>
            <a:stCxn id="26" idx="2"/>
            <a:endCxn id="32" idx="0"/>
          </p:cNvCxnSpPr>
          <p:nvPr/>
        </p:nvCxnSpPr>
        <p:spPr>
          <a:xfrm>
            <a:off x="2241798" y="5213195"/>
            <a:ext cx="727841" cy="17318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9E2BDDD-332F-2FCD-DEFB-18D24460631B}"/>
              </a:ext>
            </a:extLst>
          </p:cNvPr>
          <p:cNvCxnSpPr>
            <a:cxnSpLocks/>
            <a:stCxn id="11" idx="2"/>
            <a:endCxn id="42" idx="0"/>
          </p:cNvCxnSpPr>
          <p:nvPr/>
        </p:nvCxnSpPr>
        <p:spPr>
          <a:xfrm flipH="1">
            <a:off x="4610606" y="4374617"/>
            <a:ext cx="6597" cy="10062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5703646-DD31-BC8D-318F-D55EA93FCDE5}"/>
              </a:ext>
            </a:extLst>
          </p:cNvPr>
          <p:cNvSpPr txBox="1"/>
          <p:nvPr/>
        </p:nvSpPr>
        <p:spPr>
          <a:xfrm>
            <a:off x="3792112" y="5380834"/>
            <a:ext cx="1636987" cy="646331"/>
          </a:xfrm>
          <a:prstGeom prst="rect">
            <a:avLst/>
          </a:prstGeom>
          <a:noFill/>
        </p:spPr>
        <p:txBody>
          <a:bodyPr wrap="none" rtlCol="0">
            <a:spAutoFit/>
          </a:bodyPr>
          <a:lstStyle/>
          <a:p>
            <a:pPr algn="ctr"/>
            <a:r>
              <a:rPr lang="en-US" dirty="0"/>
              <a:t>Learning-based</a:t>
            </a:r>
          </a:p>
          <a:p>
            <a:pPr algn="ctr"/>
            <a:r>
              <a:rPr lang="en-US" dirty="0"/>
              <a:t>Data Detection</a:t>
            </a:r>
          </a:p>
        </p:txBody>
      </p:sp>
      <p:sp>
        <p:nvSpPr>
          <p:cNvPr id="46" name="TextBox 45">
            <a:extLst>
              <a:ext uri="{FF2B5EF4-FFF2-40B4-BE49-F238E27FC236}">
                <a16:creationId xmlns:a16="http://schemas.microsoft.com/office/drawing/2014/main" id="{B1064BAF-84EF-51CF-54E6-51CE369BA492}"/>
              </a:ext>
            </a:extLst>
          </p:cNvPr>
          <p:cNvSpPr txBox="1"/>
          <p:nvPr/>
        </p:nvSpPr>
        <p:spPr>
          <a:xfrm>
            <a:off x="1322107" y="5955569"/>
            <a:ext cx="434734" cy="369332"/>
          </a:xfrm>
          <a:prstGeom prst="rect">
            <a:avLst/>
          </a:prstGeom>
          <a:noFill/>
        </p:spPr>
        <p:txBody>
          <a:bodyPr wrap="none" rtlCol="0">
            <a:spAutoFit/>
          </a:bodyPr>
          <a:lstStyle/>
          <a:p>
            <a:r>
              <a:rPr lang="en-US" dirty="0">
                <a:solidFill>
                  <a:srgbClr val="0000FF"/>
                </a:solidFill>
              </a:rPr>
              <a:t>#1</a:t>
            </a:r>
          </a:p>
        </p:txBody>
      </p:sp>
      <p:sp>
        <p:nvSpPr>
          <p:cNvPr id="47" name="TextBox 46">
            <a:extLst>
              <a:ext uri="{FF2B5EF4-FFF2-40B4-BE49-F238E27FC236}">
                <a16:creationId xmlns:a16="http://schemas.microsoft.com/office/drawing/2014/main" id="{EAF01831-8DC7-8A78-AB1B-B7052C7F8D57}"/>
              </a:ext>
            </a:extLst>
          </p:cNvPr>
          <p:cNvSpPr txBox="1"/>
          <p:nvPr/>
        </p:nvSpPr>
        <p:spPr>
          <a:xfrm>
            <a:off x="2752271" y="5957373"/>
            <a:ext cx="434734" cy="369332"/>
          </a:xfrm>
          <a:prstGeom prst="rect">
            <a:avLst/>
          </a:prstGeom>
          <a:noFill/>
        </p:spPr>
        <p:txBody>
          <a:bodyPr wrap="none" rtlCol="0">
            <a:spAutoFit/>
          </a:bodyPr>
          <a:lstStyle/>
          <a:p>
            <a:r>
              <a:rPr lang="en-US" dirty="0">
                <a:solidFill>
                  <a:srgbClr val="0000FF"/>
                </a:solidFill>
              </a:rPr>
              <a:t>#2</a:t>
            </a:r>
          </a:p>
        </p:txBody>
      </p:sp>
      <p:sp>
        <p:nvSpPr>
          <p:cNvPr id="48" name="TextBox 47">
            <a:extLst>
              <a:ext uri="{FF2B5EF4-FFF2-40B4-BE49-F238E27FC236}">
                <a16:creationId xmlns:a16="http://schemas.microsoft.com/office/drawing/2014/main" id="{1F099169-A08E-B134-8F7E-69CADFF2CB8D}"/>
              </a:ext>
            </a:extLst>
          </p:cNvPr>
          <p:cNvSpPr txBox="1"/>
          <p:nvPr/>
        </p:nvSpPr>
        <p:spPr>
          <a:xfrm>
            <a:off x="4390871" y="5957642"/>
            <a:ext cx="434734" cy="369332"/>
          </a:xfrm>
          <a:prstGeom prst="rect">
            <a:avLst/>
          </a:prstGeom>
          <a:noFill/>
        </p:spPr>
        <p:txBody>
          <a:bodyPr wrap="none" rtlCol="0">
            <a:spAutoFit/>
          </a:bodyPr>
          <a:lstStyle/>
          <a:p>
            <a:r>
              <a:rPr lang="en-US" dirty="0">
                <a:solidFill>
                  <a:srgbClr val="0000FF"/>
                </a:solidFill>
              </a:rPr>
              <a:t>#3</a:t>
            </a:r>
          </a:p>
        </p:txBody>
      </p:sp>
      <p:sp>
        <p:nvSpPr>
          <p:cNvPr id="45" name="TextBox 44">
            <a:extLst>
              <a:ext uri="{FF2B5EF4-FFF2-40B4-BE49-F238E27FC236}">
                <a16:creationId xmlns:a16="http://schemas.microsoft.com/office/drawing/2014/main" id="{84D6F4D4-87D2-AF71-C89B-F503491FA8B1}"/>
              </a:ext>
            </a:extLst>
          </p:cNvPr>
          <p:cNvSpPr txBox="1"/>
          <p:nvPr/>
        </p:nvSpPr>
        <p:spPr>
          <a:xfrm>
            <a:off x="7479372" y="4719025"/>
            <a:ext cx="3316292" cy="369332"/>
          </a:xfrm>
          <a:prstGeom prst="rect">
            <a:avLst/>
          </a:prstGeom>
          <a:noFill/>
        </p:spPr>
        <p:txBody>
          <a:bodyPr wrap="none" rtlCol="0">
            <a:spAutoFit/>
          </a:bodyPr>
          <a:lstStyle/>
          <a:p>
            <a:r>
              <a:rPr lang="en-US" dirty="0"/>
              <a:t>*DRL-based Hybrid Beamforming</a:t>
            </a:r>
          </a:p>
        </p:txBody>
      </p:sp>
      <p:sp>
        <p:nvSpPr>
          <p:cNvPr id="49" name="TextBox 48">
            <a:extLst>
              <a:ext uri="{FF2B5EF4-FFF2-40B4-BE49-F238E27FC236}">
                <a16:creationId xmlns:a16="http://schemas.microsoft.com/office/drawing/2014/main" id="{E21C2B26-4582-F242-5F3C-93062E440989}"/>
              </a:ext>
            </a:extLst>
          </p:cNvPr>
          <p:cNvSpPr txBox="1"/>
          <p:nvPr/>
        </p:nvSpPr>
        <p:spPr>
          <a:xfrm>
            <a:off x="8842243" y="5081885"/>
            <a:ext cx="434734" cy="369332"/>
          </a:xfrm>
          <a:prstGeom prst="rect">
            <a:avLst/>
          </a:prstGeom>
          <a:noFill/>
        </p:spPr>
        <p:txBody>
          <a:bodyPr wrap="none" rtlCol="0">
            <a:spAutoFit/>
          </a:bodyPr>
          <a:lstStyle/>
          <a:p>
            <a:r>
              <a:rPr lang="en-US" dirty="0">
                <a:solidFill>
                  <a:srgbClr val="0000FF"/>
                </a:solidFill>
              </a:rPr>
              <a:t>#4</a:t>
            </a:r>
          </a:p>
        </p:txBody>
      </p:sp>
      <p:sp>
        <p:nvSpPr>
          <p:cNvPr id="44" name="TextBox 43">
            <a:extLst>
              <a:ext uri="{FF2B5EF4-FFF2-40B4-BE49-F238E27FC236}">
                <a16:creationId xmlns:a16="http://schemas.microsoft.com/office/drawing/2014/main" id="{4B40098C-F9A3-C17A-5C17-961A806097CC}"/>
              </a:ext>
            </a:extLst>
          </p:cNvPr>
          <p:cNvSpPr txBox="1"/>
          <p:nvPr/>
        </p:nvSpPr>
        <p:spPr>
          <a:xfrm>
            <a:off x="609103" y="657482"/>
            <a:ext cx="5577840" cy="3125792"/>
          </a:xfrm>
          <a:prstGeom prst="rect">
            <a:avLst/>
          </a:prstGeom>
          <a:noFill/>
        </p:spPr>
        <p:txBody>
          <a:bodyPr wrap="square">
            <a:spAutoFit/>
          </a:bodyPr>
          <a:lstStyle/>
          <a:p>
            <a:pPr marL="342900" indent="-342900">
              <a:lnSpc>
                <a:spcPct val="150000"/>
              </a:lnSpc>
              <a:buFont typeface="Wingdings" pitchFamily="2" charset="2"/>
              <a:buChar char="q"/>
            </a:pPr>
            <a:r>
              <a:rPr lang="en-US" sz="2400" dirty="0">
                <a:latin typeface="Gill Sans MT" panose="020B0502020104020203" pitchFamily="34" charset="77"/>
              </a:rPr>
              <a:t>#1: </a:t>
            </a:r>
            <a:r>
              <a:rPr lang="en-US" altLang="ko-KR" sz="2400" dirty="0">
                <a:latin typeface="Gill Sans MT" panose="020B0502020104020203" pitchFamily="34" charset="77"/>
              </a:rPr>
              <a:t>L</a:t>
            </a:r>
            <a:r>
              <a:rPr lang="en-US" sz="2400" dirty="0">
                <a:latin typeface="Gill Sans MT" panose="020B0502020104020203" pitchFamily="34" charset="77"/>
              </a:rPr>
              <a:t>ow-resolution data converters</a:t>
            </a:r>
          </a:p>
          <a:p>
            <a:pPr marL="800100" lvl="1" indent="-342900">
              <a:lnSpc>
                <a:spcPct val="150000"/>
              </a:lnSpc>
              <a:buFont typeface="Arial" panose="020B0604020202020204" pitchFamily="34" charset="0"/>
              <a:buChar char="•"/>
            </a:pPr>
            <a:endParaRPr lang="en-US" sz="2200" dirty="0"/>
          </a:p>
          <a:p>
            <a:pPr marL="800100" lvl="1" indent="-342900">
              <a:lnSpc>
                <a:spcPct val="150000"/>
              </a:lnSpc>
              <a:buFont typeface="Arial" panose="020B0604020202020204" pitchFamily="34" charset="0"/>
              <a:buChar char="•"/>
            </a:pPr>
            <a:endParaRPr lang="en-US" sz="2200" dirty="0"/>
          </a:p>
          <a:p>
            <a:pPr marL="800100" lvl="1" indent="-342900">
              <a:lnSpc>
                <a:spcPct val="150000"/>
              </a:lnSpc>
              <a:buFont typeface="Arial" panose="020B0604020202020204" pitchFamily="34" charset="0"/>
              <a:buChar char="•"/>
            </a:pPr>
            <a:endParaRPr lang="en-US" sz="2200" dirty="0"/>
          </a:p>
          <a:p>
            <a:pPr marL="800100" lvl="1" indent="-342900">
              <a:lnSpc>
                <a:spcPct val="150000"/>
              </a:lnSpc>
              <a:buFont typeface="Arial" panose="020B0604020202020204" pitchFamily="34" charset="0"/>
              <a:buChar char="•"/>
            </a:pPr>
            <a:endParaRPr lang="en-US" sz="2200" dirty="0"/>
          </a:p>
          <a:p>
            <a:pPr marL="800100" lvl="1" indent="-342900">
              <a:lnSpc>
                <a:spcPct val="150000"/>
              </a:lnSpc>
              <a:buFont typeface="Arial" panose="020B0604020202020204" pitchFamily="34" charset="0"/>
              <a:buChar char="•"/>
            </a:pPr>
            <a:endParaRPr lang="en-US" sz="2200" dirty="0"/>
          </a:p>
        </p:txBody>
      </p:sp>
      <p:sp>
        <p:nvSpPr>
          <p:cNvPr id="50" name="TextBox 49">
            <a:extLst>
              <a:ext uri="{FF2B5EF4-FFF2-40B4-BE49-F238E27FC236}">
                <a16:creationId xmlns:a16="http://schemas.microsoft.com/office/drawing/2014/main" id="{D8675118-C07F-8381-4D6E-318E70DE57C9}"/>
              </a:ext>
            </a:extLst>
          </p:cNvPr>
          <p:cNvSpPr txBox="1"/>
          <p:nvPr/>
        </p:nvSpPr>
        <p:spPr>
          <a:xfrm>
            <a:off x="6332451" y="666650"/>
            <a:ext cx="5682785" cy="3125792"/>
          </a:xfrm>
          <a:prstGeom prst="rect">
            <a:avLst/>
          </a:prstGeom>
          <a:noFill/>
        </p:spPr>
        <p:txBody>
          <a:bodyPr wrap="square">
            <a:spAutoFit/>
          </a:bodyPr>
          <a:lstStyle/>
          <a:p>
            <a:pPr marL="342900" indent="-342900">
              <a:lnSpc>
                <a:spcPct val="150000"/>
              </a:lnSpc>
              <a:buFont typeface="Wingdings" pitchFamily="2" charset="2"/>
              <a:buChar char="q"/>
            </a:pPr>
            <a:r>
              <a:rPr lang="en-US" sz="2400" dirty="0">
                <a:latin typeface="Gill Sans MT" panose="020B0502020104020203" pitchFamily="34" charset="77"/>
              </a:rPr>
              <a:t>#2: </a:t>
            </a:r>
            <a:r>
              <a:rPr lang="en-US" altLang="ko-KR" sz="2400" dirty="0">
                <a:latin typeface="Gill Sans MT" panose="020B0502020104020203" pitchFamily="34" charset="77"/>
              </a:rPr>
              <a:t>H</a:t>
            </a:r>
            <a:r>
              <a:rPr lang="en-US" sz="2400" dirty="0">
                <a:latin typeface="Gill Sans MT" panose="020B0502020104020203" pitchFamily="34" charset="77"/>
              </a:rPr>
              <a:t>ybrid beamforming architecture</a:t>
            </a:r>
          </a:p>
          <a:p>
            <a:pPr marL="742950" lvl="1" indent="-285750">
              <a:lnSpc>
                <a:spcPct val="150000"/>
              </a:lnSpc>
              <a:buFont typeface="Arial" panose="020B0604020202020204" pitchFamily="34" charset="0"/>
              <a:buChar char="•"/>
            </a:pPr>
            <a:endParaRPr lang="en-US" sz="2200" dirty="0"/>
          </a:p>
          <a:p>
            <a:pPr marL="742950" lvl="1" indent="-285750">
              <a:lnSpc>
                <a:spcPct val="150000"/>
              </a:lnSpc>
              <a:buFont typeface="Arial" panose="020B0604020202020204" pitchFamily="34" charset="0"/>
              <a:buChar char="•"/>
            </a:pPr>
            <a:endParaRPr lang="en-US" sz="2200" dirty="0"/>
          </a:p>
          <a:p>
            <a:pPr marL="742950" lvl="1" indent="-285750">
              <a:lnSpc>
                <a:spcPct val="150000"/>
              </a:lnSpc>
              <a:buFont typeface="Arial" panose="020B0604020202020204" pitchFamily="34" charset="0"/>
              <a:buChar char="•"/>
            </a:pPr>
            <a:endParaRPr lang="en-US" sz="2200" dirty="0"/>
          </a:p>
          <a:p>
            <a:pPr marL="742950" lvl="1" indent="-285750">
              <a:lnSpc>
                <a:spcPct val="150000"/>
              </a:lnSpc>
              <a:buFont typeface="Arial" panose="020B0604020202020204" pitchFamily="34" charset="0"/>
              <a:buChar char="•"/>
            </a:pPr>
            <a:endParaRPr lang="en-US" sz="2200" dirty="0"/>
          </a:p>
          <a:p>
            <a:pPr marL="742950" lvl="1" indent="-285750">
              <a:lnSpc>
                <a:spcPct val="150000"/>
              </a:lnSpc>
              <a:buFont typeface="Arial" panose="020B0604020202020204" pitchFamily="34" charset="0"/>
              <a:buChar char="•"/>
            </a:pPr>
            <a:endParaRPr lang="en-US" sz="2200" dirty="0"/>
          </a:p>
        </p:txBody>
      </p:sp>
      <p:pic>
        <p:nvPicPr>
          <p:cNvPr id="72" name="Picture 71">
            <a:extLst>
              <a:ext uri="{FF2B5EF4-FFF2-40B4-BE49-F238E27FC236}">
                <a16:creationId xmlns:a16="http://schemas.microsoft.com/office/drawing/2014/main" id="{E1693BFD-9809-9DC1-9F41-11A668FF1702}"/>
              </a:ext>
            </a:extLst>
          </p:cNvPr>
          <p:cNvPicPr>
            <a:picLocks noChangeAspect="1"/>
          </p:cNvPicPr>
          <p:nvPr/>
        </p:nvPicPr>
        <p:blipFill>
          <a:blip r:embed="rId3"/>
          <a:stretch>
            <a:fillRect/>
          </a:stretch>
        </p:blipFill>
        <p:spPr>
          <a:xfrm>
            <a:off x="7191910" y="1207213"/>
            <a:ext cx="4091959" cy="2699407"/>
          </a:xfrm>
          <a:prstGeom prst="rect">
            <a:avLst/>
          </a:prstGeom>
        </p:spPr>
      </p:pic>
      <p:pic>
        <p:nvPicPr>
          <p:cNvPr id="74" name="Picture 73" descr="A picture containing diagram&#10;&#10;Description automatically generated">
            <a:extLst>
              <a:ext uri="{FF2B5EF4-FFF2-40B4-BE49-F238E27FC236}">
                <a16:creationId xmlns:a16="http://schemas.microsoft.com/office/drawing/2014/main" id="{548CE316-A9B9-41EE-A20D-AB9B51AB0AA0}"/>
              </a:ext>
            </a:extLst>
          </p:cNvPr>
          <p:cNvPicPr>
            <a:picLocks noChangeAspect="1"/>
          </p:cNvPicPr>
          <p:nvPr/>
        </p:nvPicPr>
        <p:blipFill rotWithShape="1">
          <a:blip r:embed="rId4">
            <a:extLst>
              <a:ext uri="{28A0092B-C50C-407E-A947-70E740481C1C}">
                <a14:useLocalDpi xmlns:a14="http://schemas.microsoft.com/office/drawing/2010/main" val="0"/>
              </a:ext>
            </a:extLst>
          </a:blip>
          <a:srcRect l="59299" t="7577" b="12411"/>
          <a:stretch/>
        </p:blipFill>
        <p:spPr>
          <a:xfrm>
            <a:off x="1486314" y="1278930"/>
            <a:ext cx="3456338" cy="2540034"/>
          </a:xfrm>
          <a:prstGeom prst="rect">
            <a:avLst/>
          </a:prstGeom>
        </p:spPr>
      </p:pic>
      <p:sp>
        <p:nvSpPr>
          <p:cNvPr id="79" name="TextBox 78">
            <a:extLst>
              <a:ext uri="{FF2B5EF4-FFF2-40B4-BE49-F238E27FC236}">
                <a16:creationId xmlns:a16="http://schemas.microsoft.com/office/drawing/2014/main" id="{81B926DD-A3DC-7D3D-D8FA-E013C4B75DAD}"/>
              </a:ext>
            </a:extLst>
          </p:cNvPr>
          <p:cNvSpPr txBox="1"/>
          <p:nvPr/>
        </p:nvSpPr>
        <p:spPr>
          <a:xfrm>
            <a:off x="8949238" y="260586"/>
            <a:ext cx="2851935" cy="307777"/>
          </a:xfrm>
          <a:prstGeom prst="rect">
            <a:avLst/>
          </a:prstGeom>
          <a:noFill/>
        </p:spPr>
        <p:txBody>
          <a:bodyPr wrap="none" rtlCol="0">
            <a:spAutoFit/>
          </a:bodyPr>
          <a:lstStyle/>
          <a:p>
            <a:r>
              <a:rPr lang="ko-KR" altLang="en-US" sz="1400" dirty="0">
                <a:solidFill>
                  <a:srgbClr val="009051"/>
                </a:solidFill>
              </a:rPr>
              <a:t>*</a:t>
            </a:r>
            <a:r>
              <a:rPr lang="en-US" altLang="ko-KR" sz="1400" dirty="0">
                <a:solidFill>
                  <a:srgbClr val="009051"/>
                </a:solidFill>
              </a:rPr>
              <a:t>DRL:</a:t>
            </a:r>
            <a:r>
              <a:rPr lang="ko-KR" altLang="en-US" sz="1400" dirty="0">
                <a:solidFill>
                  <a:srgbClr val="009051"/>
                </a:solidFill>
              </a:rPr>
              <a:t> </a:t>
            </a:r>
            <a:r>
              <a:rPr lang="en-US" altLang="ko-KR" sz="1400" dirty="0">
                <a:solidFill>
                  <a:srgbClr val="009051"/>
                </a:solidFill>
              </a:rPr>
              <a:t>Deep Reinforcement Learning</a:t>
            </a:r>
          </a:p>
        </p:txBody>
      </p:sp>
    </p:spTree>
    <p:extLst>
      <p:ext uri="{BB962C8B-B14F-4D97-AF65-F5344CB8AC3E}">
        <p14:creationId xmlns:p14="http://schemas.microsoft.com/office/powerpoint/2010/main" val="642623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B88A7FA-C8C7-AC47-A934-456EB5A695EE}"/>
              </a:ext>
            </a:extLst>
          </p:cNvPr>
          <p:cNvSpPr>
            <a:spLocks noGrp="1"/>
          </p:cNvSpPr>
          <p:nvPr>
            <p:ph type="ctrTitle"/>
          </p:nvPr>
        </p:nvSpPr>
        <p:spPr>
          <a:xfrm>
            <a:off x="573310" y="897958"/>
            <a:ext cx="11045375" cy="1873760"/>
          </a:xfrm>
        </p:spPr>
        <p:txBody>
          <a:bodyPr>
            <a:noAutofit/>
          </a:bodyPr>
          <a:lstStyle/>
          <a:p>
            <a:r>
              <a:rPr lang="en-US" sz="3600" dirty="0">
                <a:solidFill>
                  <a:srgbClr val="002060"/>
                </a:solidFill>
                <a:latin typeface="Gill Sans MT" charset="0"/>
                <a:ea typeface="Gill Sans MT" charset="0"/>
                <a:cs typeface="Gill Sans MT" charset="0"/>
              </a:rPr>
              <a:t>Coordinated Beamforming and Power Control for Low-Resolution Systems: Total Power Minimization</a:t>
            </a:r>
            <a:endParaRPr lang="en-US" altLang="ko-KR" sz="2000" dirty="0">
              <a:solidFill>
                <a:srgbClr val="002060"/>
              </a:solidFill>
              <a:latin typeface="Gill Sans MT" charset="0"/>
              <a:ea typeface="Gill Sans MT" charset="0"/>
              <a:cs typeface="Gill Sans MT" charset="0"/>
            </a:endParaRPr>
          </a:p>
        </p:txBody>
      </p:sp>
      <p:sp>
        <p:nvSpPr>
          <p:cNvPr id="16" name="TextBox 15">
            <a:extLst>
              <a:ext uri="{FF2B5EF4-FFF2-40B4-BE49-F238E27FC236}">
                <a16:creationId xmlns:a16="http://schemas.microsoft.com/office/drawing/2014/main" id="{4D8E9043-8488-1545-A9DB-563803D26EB3}"/>
              </a:ext>
            </a:extLst>
          </p:cNvPr>
          <p:cNvSpPr txBox="1"/>
          <p:nvPr/>
        </p:nvSpPr>
        <p:spPr>
          <a:xfrm>
            <a:off x="3800411" y="1050897"/>
            <a:ext cx="4591193" cy="523220"/>
          </a:xfrm>
          <a:prstGeom prst="rect">
            <a:avLst/>
          </a:prstGeom>
          <a:noFill/>
        </p:spPr>
        <p:txBody>
          <a:bodyPr wrap="none" rtlCol="0">
            <a:spAutoFit/>
          </a:bodyPr>
          <a:lstStyle/>
          <a:p>
            <a:pPr algn="ctr"/>
            <a:r>
              <a:rPr lang="en-US" sz="2800" b="1" dirty="0">
                <a:latin typeface="Gill Sans MT" charset="0"/>
                <a:ea typeface="Gill Sans MT" charset="0"/>
                <a:cs typeface="Gill Sans MT" charset="0"/>
              </a:rPr>
              <a:t>Review of Contribution #1</a:t>
            </a:r>
            <a:endParaRPr lang="en-US" sz="2800" dirty="0">
              <a:solidFill>
                <a:srgbClr val="00B050"/>
              </a:solidFill>
            </a:endParaRPr>
          </a:p>
        </p:txBody>
      </p:sp>
      <p:sp>
        <p:nvSpPr>
          <p:cNvPr id="9" name="TextBox 8">
            <a:extLst>
              <a:ext uri="{FF2B5EF4-FFF2-40B4-BE49-F238E27FC236}">
                <a16:creationId xmlns:a16="http://schemas.microsoft.com/office/drawing/2014/main" id="{BBA3929D-D01F-1745-8E46-852BC5499AAD}"/>
              </a:ext>
            </a:extLst>
          </p:cNvPr>
          <p:cNvSpPr txBox="1"/>
          <p:nvPr/>
        </p:nvSpPr>
        <p:spPr>
          <a:xfrm>
            <a:off x="2370821" y="6471622"/>
            <a:ext cx="7613495" cy="276999"/>
          </a:xfrm>
          <a:prstGeom prst="rect">
            <a:avLst/>
          </a:prstGeom>
          <a:noFill/>
        </p:spPr>
        <p:txBody>
          <a:bodyPr wrap="none" rtlCol="0">
            <a:spAutoFit/>
          </a:bodyPr>
          <a:lstStyle/>
          <a:p>
            <a:pPr algn="ctr"/>
            <a:r>
              <a:rPr lang="en-US" sz="1200" dirty="0">
                <a:solidFill>
                  <a:schemeClr val="bg1"/>
                </a:solidFill>
              </a:rPr>
              <a:t>Contribution #1: Coordinated Beamforming and Power Control for Low-Resolution Systems: Total Power Minimization</a:t>
            </a:r>
          </a:p>
        </p:txBody>
      </p:sp>
      <p:sp>
        <p:nvSpPr>
          <p:cNvPr id="11" name="Rectangle 10">
            <a:extLst>
              <a:ext uri="{FF2B5EF4-FFF2-40B4-BE49-F238E27FC236}">
                <a16:creationId xmlns:a16="http://schemas.microsoft.com/office/drawing/2014/main" id="{2A7B5365-5120-C24C-8A50-BF0B1F945778}"/>
              </a:ext>
            </a:extLst>
          </p:cNvPr>
          <p:cNvSpPr/>
          <p:nvPr/>
        </p:nvSpPr>
        <p:spPr>
          <a:xfrm>
            <a:off x="275498" y="5480662"/>
            <a:ext cx="11799043" cy="95410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[1] Yunseong Cho, </a:t>
            </a:r>
            <a:r>
              <a:rPr lang="en-US" sz="1400" dirty="0" err="1">
                <a:latin typeface="Times New Roman" panose="02020603050405020304" pitchFamily="18" charset="0"/>
                <a:cs typeface="Times New Roman" panose="02020603050405020304" pitchFamily="18" charset="0"/>
              </a:rPr>
              <a:t>Jinseok</a:t>
            </a:r>
            <a:r>
              <a:rPr lang="en-US" sz="1400" dirty="0">
                <a:latin typeface="Times New Roman" panose="02020603050405020304" pitchFamily="18" charset="0"/>
                <a:cs typeface="Times New Roman" panose="02020603050405020304" pitchFamily="18" charset="0"/>
              </a:rPr>
              <a:t> Choi, and Brian L. Evans, “Coordinated Multicell Beamforming and Power Allocation for Massive MIMO with low-resolution ADC/DAC</a:t>
            </a:r>
            <a:r>
              <a:rPr lang="en-US" sz="1400" i="1" dirty="0">
                <a:latin typeface="Times New Roman" panose="02020603050405020304" pitchFamily="18" charset="0"/>
                <a:cs typeface="Times New Roman" panose="02020603050405020304" pitchFamily="18" charset="0"/>
              </a:rPr>
              <a:t>”, IEEE International Conference on Communications (ICC)</a:t>
            </a:r>
            <a:r>
              <a:rPr lang="en-US" sz="1400" dirty="0">
                <a:latin typeface="Times New Roman" panose="02020603050405020304" pitchFamily="18" charset="0"/>
                <a:cs typeface="Times New Roman" panose="02020603050405020304" pitchFamily="18" charset="0"/>
              </a:rPr>
              <a:t>, Jun. 2021</a:t>
            </a:r>
          </a:p>
          <a:p>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Jinseok</a:t>
            </a:r>
            <a:r>
              <a:rPr lang="en-US" sz="1400" dirty="0">
                <a:latin typeface="Times New Roman" panose="02020603050405020304" pitchFamily="18" charset="0"/>
                <a:cs typeface="Times New Roman" panose="02020603050405020304" pitchFamily="18" charset="0"/>
              </a:rPr>
              <a:t> Choi, Yunseong Cho, and Brian L. Evans, “Quantized Massive MIMO Systems with Multicell Coordinated Beamforming and Power Control”, </a:t>
            </a:r>
            <a:r>
              <a:rPr lang="en-US" sz="1400" i="1" dirty="0">
                <a:latin typeface="Times New Roman" panose="02020603050405020304" pitchFamily="18" charset="0"/>
                <a:cs typeface="Times New Roman" panose="02020603050405020304" pitchFamily="18" charset="0"/>
              </a:rPr>
              <a:t>IEEE Transactions on Communications</a:t>
            </a:r>
            <a:r>
              <a:rPr lang="en-US" sz="1400" dirty="0">
                <a:latin typeface="Times New Roman" panose="02020603050405020304" pitchFamily="18" charset="0"/>
                <a:cs typeface="Times New Roman" panose="02020603050405020304" pitchFamily="18" charset="0"/>
              </a:rPr>
              <a:t>, vol. 69, no. 2, pp. 946-961, Nov. 2020</a:t>
            </a:r>
          </a:p>
        </p:txBody>
      </p:sp>
      <p:sp>
        <p:nvSpPr>
          <p:cNvPr id="14" name="Rectangle 13">
            <a:extLst>
              <a:ext uri="{FF2B5EF4-FFF2-40B4-BE49-F238E27FC236}">
                <a16:creationId xmlns:a16="http://schemas.microsoft.com/office/drawing/2014/main" id="{1C70AA7A-B911-244B-803F-796DB2C422BE}"/>
              </a:ext>
            </a:extLst>
          </p:cNvPr>
          <p:cNvSpPr/>
          <p:nvPr/>
        </p:nvSpPr>
        <p:spPr>
          <a:xfrm>
            <a:off x="617352" y="6120446"/>
            <a:ext cx="11459737" cy="276999"/>
          </a:xfrm>
          <a:prstGeom prst="rect">
            <a:avLst/>
          </a:prstGeom>
        </p:spPr>
        <p:txBody>
          <a:bodyPr wrap="square">
            <a:spAutoFit/>
          </a:bodyPr>
          <a:lstStyle/>
          <a:p>
            <a:endParaRPr lang="en-US" sz="1200" dirty="0"/>
          </a:p>
        </p:txBody>
      </p:sp>
      <p:sp>
        <p:nvSpPr>
          <p:cNvPr id="5" name="Slide Number Placeholder 3">
            <a:extLst>
              <a:ext uri="{FF2B5EF4-FFF2-40B4-BE49-F238E27FC236}">
                <a16:creationId xmlns:a16="http://schemas.microsoft.com/office/drawing/2014/main" id="{EFEEBA15-CCC6-95EF-779A-53F5A107A590}"/>
              </a:ext>
            </a:extLst>
          </p:cNvPr>
          <p:cNvSpPr>
            <a:spLocks noGrp="1"/>
          </p:cNvSpPr>
          <p:nvPr>
            <p:ph type="sldNum" sz="quarter" idx="12"/>
          </p:nvPr>
        </p:nvSpPr>
        <p:spPr>
          <a:xfrm>
            <a:off x="9237890" y="6427560"/>
            <a:ext cx="2743200" cy="365125"/>
          </a:xfrm>
        </p:spPr>
        <p:txBody>
          <a:bodyPr/>
          <a:lstStyle/>
          <a:p>
            <a:fld id="{A35B1E83-3AB9-40D0-BD85-A7F15E15F8BD}" type="slidenum">
              <a:rPr lang="en-US" smtClean="0"/>
              <a:pPr/>
              <a:t>6</a:t>
            </a:fld>
            <a:r>
              <a:rPr lang="en-US" sz="1600" dirty="0"/>
              <a:t>/32</a:t>
            </a:r>
          </a:p>
        </p:txBody>
      </p:sp>
      <p:pic>
        <p:nvPicPr>
          <p:cNvPr id="3" name="Picture 2">
            <a:extLst>
              <a:ext uri="{FF2B5EF4-FFF2-40B4-BE49-F238E27FC236}">
                <a16:creationId xmlns:a16="http://schemas.microsoft.com/office/drawing/2014/main" id="{229AC4B0-9C16-E0B1-1AA2-767D11022F48}"/>
              </a:ext>
            </a:extLst>
          </p:cNvPr>
          <p:cNvPicPr>
            <a:picLocks noChangeAspect="1"/>
          </p:cNvPicPr>
          <p:nvPr/>
        </p:nvPicPr>
        <p:blipFill>
          <a:blip r:embed="rId3"/>
          <a:stretch>
            <a:fillRect/>
          </a:stretch>
        </p:blipFill>
        <p:spPr>
          <a:xfrm>
            <a:off x="4012709" y="2709405"/>
            <a:ext cx="4669022" cy="2722462"/>
          </a:xfrm>
          <a:prstGeom prst="rect">
            <a:avLst/>
          </a:prstGeom>
        </p:spPr>
      </p:pic>
    </p:spTree>
    <p:extLst>
      <p:ext uri="{BB962C8B-B14F-4D97-AF65-F5344CB8AC3E}">
        <p14:creationId xmlns:p14="http://schemas.microsoft.com/office/powerpoint/2010/main" val="2680703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diagram&#10;&#10;Description automatically generated">
            <a:extLst>
              <a:ext uri="{FF2B5EF4-FFF2-40B4-BE49-F238E27FC236}">
                <a16:creationId xmlns:a16="http://schemas.microsoft.com/office/drawing/2014/main" id="{951F6027-83B9-134E-AB93-5465D1FB2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134" y="1035642"/>
            <a:ext cx="4716096" cy="1763027"/>
          </a:xfrm>
          <a:prstGeom prst="rect">
            <a:avLst/>
          </a:prstGeom>
        </p:spPr>
      </p:pic>
      <p:pic>
        <p:nvPicPr>
          <p:cNvPr id="7" name="Picture 6" descr="Diagram&#10;&#10;Description automatically generated">
            <a:extLst>
              <a:ext uri="{FF2B5EF4-FFF2-40B4-BE49-F238E27FC236}">
                <a16:creationId xmlns:a16="http://schemas.microsoft.com/office/drawing/2014/main" id="{ED54124C-1D3C-F046-AD54-A67E1D52CA50}"/>
              </a:ext>
            </a:extLst>
          </p:cNvPr>
          <p:cNvPicPr>
            <a:picLocks noChangeAspect="1"/>
          </p:cNvPicPr>
          <p:nvPr/>
        </p:nvPicPr>
        <p:blipFill rotWithShape="1">
          <a:blip r:embed="rId4">
            <a:extLst>
              <a:ext uri="{28A0092B-C50C-407E-A947-70E740481C1C}">
                <a14:useLocalDpi xmlns:a14="http://schemas.microsoft.com/office/drawing/2010/main" val="0"/>
              </a:ext>
            </a:extLst>
          </a:blip>
          <a:srcRect l="91823" r="1961"/>
          <a:stretch/>
        </p:blipFill>
        <p:spPr>
          <a:xfrm>
            <a:off x="4027549" y="4804565"/>
            <a:ext cx="269536" cy="710794"/>
          </a:xfrm>
          <a:prstGeom prst="rect">
            <a:avLst/>
          </a:prstGeom>
        </p:spPr>
      </p:pic>
      <p:pic>
        <p:nvPicPr>
          <p:cNvPr id="5" name="Picture 4" descr="Diagram&#10;&#10;Description automatically generated">
            <a:extLst>
              <a:ext uri="{FF2B5EF4-FFF2-40B4-BE49-F238E27FC236}">
                <a16:creationId xmlns:a16="http://schemas.microsoft.com/office/drawing/2014/main" id="{78000718-05A6-A97F-4885-4527AD6AFF2A}"/>
              </a:ext>
            </a:extLst>
          </p:cNvPr>
          <p:cNvPicPr>
            <a:picLocks noChangeAspect="1"/>
          </p:cNvPicPr>
          <p:nvPr/>
        </p:nvPicPr>
        <p:blipFill rotWithShape="1">
          <a:blip r:embed="rId4">
            <a:extLst>
              <a:ext uri="{28A0092B-C50C-407E-A947-70E740481C1C}">
                <a14:useLocalDpi xmlns:a14="http://schemas.microsoft.com/office/drawing/2010/main" val="0"/>
              </a:ext>
            </a:extLst>
          </a:blip>
          <a:srcRect l="73189" r="12144"/>
          <a:stretch/>
        </p:blipFill>
        <p:spPr>
          <a:xfrm>
            <a:off x="4296892" y="4803251"/>
            <a:ext cx="635940" cy="710794"/>
          </a:xfrm>
          <a:prstGeom prst="rect">
            <a:avLst/>
          </a:prstGeom>
        </p:spPr>
      </p:pic>
      <p:sp>
        <p:nvSpPr>
          <p:cNvPr id="2" name="Title 1">
            <a:extLst>
              <a:ext uri="{FF2B5EF4-FFF2-40B4-BE49-F238E27FC236}">
                <a16:creationId xmlns:a16="http://schemas.microsoft.com/office/drawing/2014/main" id="{0F35BB3F-5C64-2C43-B1AD-111EAC14D13F}"/>
              </a:ext>
            </a:extLst>
          </p:cNvPr>
          <p:cNvSpPr>
            <a:spLocks noGrp="1"/>
          </p:cNvSpPr>
          <p:nvPr>
            <p:ph type="title"/>
          </p:nvPr>
        </p:nvSpPr>
        <p:spPr>
          <a:xfrm>
            <a:off x="406400" y="115887"/>
            <a:ext cx="10437948" cy="549275"/>
          </a:xfrm>
        </p:spPr>
        <p:txBody>
          <a:bodyPr>
            <a:normAutofit/>
          </a:bodyPr>
          <a:lstStyle/>
          <a:p>
            <a:r>
              <a:rPr lang="en-US" sz="2800" dirty="0">
                <a:latin typeface="Gill Sans MT" charset="0"/>
                <a:ea typeface="Gill Sans MT" charset="0"/>
                <a:cs typeface="Gill Sans MT" charset="0"/>
              </a:rPr>
              <a:t>Background</a:t>
            </a:r>
            <a:endParaRPr lang="en-US" sz="2800" dirty="0">
              <a:latin typeface="Gill Sans MT" panose="020B0502020104020203" pitchFamily="34" charset="77"/>
            </a:endParaRPr>
          </a:p>
        </p:txBody>
      </p:sp>
      <p:sp>
        <p:nvSpPr>
          <p:cNvPr id="4" name="Slide Number Placeholder 3">
            <a:extLst>
              <a:ext uri="{FF2B5EF4-FFF2-40B4-BE49-F238E27FC236}">
                <a16:creationId xmlns:a16="http://schemas.microsoft.com/office/drawing/2014/main" id="{B770381A-DD63-1145-82BA-7F5B81734171}"/>
              </a:ext>
            </a:extLst>
          </p:cNvPr>
          <p:cNvSpPr>
            <a:spLocks noGrp="1"/>
          </p:cNvSpPr>
          <p:nvPr>
            <p:ph type="sldNum" sz="quarter" idx="12"/>
          </p:nvPr>
        </p:nvSpPr>
        <p:spPr/>
        <p:txBody>
          <a:bodyPr/>
          <a:lstStyle/>
          <a:p>
            <a:fld id="{A35B1E83-3AB9-40D0-BD85-A7F15E15F8BD}" type="slidenum">
              <a:rPr lang="en-US" smtClean="0"/>
              <a:pPr/>
              <a:t>7</a:t>
            </a:fld>
            <a:r>
              <a:rPr lang="en-US" sz="1600" dirty="0"/>
              <a:t>/32</a:t>
            </a:r>
          </a:p>
        </p:txBody>
      </p:sp>
      <p:sp>
        <p:nvSpPr>
          <p:cNvPr id="125" name="TextBox 124">
            <a:extLst>
              <a:ext uri="{FF2B5EF4-FFF2-40B4-BE49-F238E27FC236}">
                <a16:creationId xmlns:a16="http://schemas.microsoft.com/office/drawing/2014/main" id="{F0A2697E-B31C-2F4F-8E50-C6CD22CAECB7}"/>
              </a:ext>
            </a:extLst>
          </p:cNvPr>
          <p:cNvSpPr txBox="1"/>
          <p:nvPr/>
        </p:nvSpPr>
        <p:spPr>
          <a:xfrm>
            <a:off x="263555" y="931560"/>
            <a:ext cx="7450694" cy="1338828"/>
          </a:xfrm>
          <a:prstGeom prst="rect">
            <a:avLst/>
          </a:prstGeom>
          <a:noFill/>
        </p:spPr>
        <p:txBody>
          <a:bodyPr wrap="none" rtlCol="0">
            <a:spAutoFit/>
          </a:bodyPr>
          <a:lstStyle/>
          <a:p>
            <a:pPr marL="285750" indent="-285750">
              <a:lnSpc>
                <a:spcPct val="150000"/>
              </a:lnSpc>
              <a:buFont typeface="Wingdings" pitchFamily="2" charset="2"/>
              <a:buChar char="q"/>
            </a:pPr>
            <a:r>
              <a:rPr lang="en-US" sz="2200" dirty="0">
                <a:latin typeface="Gill Sans MT" panose="020B0502020104020203" pitchFamily="34" charset="77"/>
              </a:rPr>
              <a:t> Problem: Minimize total transmit power with target *SQINR</a:t>
            </a:r>
          </a:p>
          <a:p>
            <a:pPr marL="742950" lvl="1" indent="-285750">
              <a:lnSpc>
                <a:spcPct val="150000"/>
              </a:lnSpc>
              <a:buFont typeface="Arial" panose="020B0604020202020204" pitchFamily="34" charset="0"/>
              <a:buChar char="•"/>
            </a:pPr>
            <a:r>
              <a:rPr lang="en-US" sz="1700" dirty="0"/>
              <a:t>Quantization noise from low-resolution (low-power) ADCs and DACs</a:t>
            </a:r>
          </a:p>
          <a:p>
            <a:pPr marL="742950" lvl="1" indent="-285750">
              <a:lnSpc>
                <a:spcPct val="150000"/>
              </a:lnSpc>
              <a:buFont typeface="Arial" panose="020B0604020202020204" pitchFamily="34" charset="0"/>
              <a:buChar char="•"/>
            </a:pPr>
            <a:r>
              <a:rPr lang="en-US" altLang="ko-KR" sz="1700" dirty="0"/>
              <a:t>Thermal noise as well as i</a:t>
            </a:r>
            <a:r>
              <a:rPr lang="en-US" sz="1700" dirty="0"/>
              <a:t>ntra-cell</a:t>
            </a:r>
            <a:r>
              <a:rPr lang="en-US" altLang="ko-KR" sz="1700" dirty="0"/>
              <a:t>,</a:t>
            </a:r>
            <a:r>
              <a:rPr lang="en-US" sz="1700" dirty="0"/>
              <a:t> and inter-cell interference</a:t>
            </a:r>
          </a:p>
        </p:txBody>
      </p:sp>
      <p:sp>
        <p:nvSpPr>
          <p:cNvPr id="12" name="TextBox 11">
            <a:extLst>
              <a:ext uri="{FF2B5EF4-FFF2-40B4-BE49-F238E27FC236}">
                <a16:creationId xmlns:a16="http://schemas.microsoft.com/office/drawing/2014/main" id="{C0538BB3-5898-D943-8257-8A493D3691C8}"/>
              </a:ext>
            </a:extLst>
          </p:cNvPr>
          <p:cNvSpPr txBox="1"/>
          <p:nvPr/>
        </p:nvSpPr>
        <p:spPr>
          <a:xfrm>
            <a:off x="245444" y="4240732"/>
            <a:ext cx="4608890" cy="430887"/>
          </a:xfrm>
          <a:prstGeom prst="rect">
            <a:avLst/>
          </a:prstGeom>
          <a:noFill/>
        </p:spPr>
        <p:txBody>
          <a:bodyPr wrap="none" rtlCol="0">
            <a:spAutoFit/>
          </a:bodyPr>
          <a:lstStyle/>
          <a:p>
            <a:pPr marL="457200" indent="-457200">
              <a:buFont typeface="Wingdings" charset="2"/>
              <a:buChar char="q"/>
            </a:pPr>
            <a:r>
              <a:rPr lang="en-US" sz="2200" dirty="0"/>
              <a:t>Quantized received signal in uplink</a:t>
            </a:r>
          </a:p>
        </p:txBody>
      </p:sp>
      <p:pic>
        <p:nvPicPr>
          <p:cNvPr id="14" name="Picture 13" descr="Diagram&#10;&#10;Description automatically generated">
            <a:extLst>
              <a:ext uri="{FF2B5EF4-FFF2-40B4-BE49-F238E27FC236}">
                <a16:creationId xmlns:a16="http://schemas.microsoft.com/office/drawing/2014/main" id="{1B415E1C-50D5-4E44-B54F-8EC00A1A23A7}"/>
              </a:ext>
            </a:extLst>
          </p:cNvPr>
          <p:cNvPicPr>
            <a:picLocks noChangeAspect="1"/>
          </p:cNvPicPr>
          <p:nvPr/>
        </p:nvPicPr>
        <p:blipFill rotWithShape="1">
          <a:blip r:embed="rId4">
            <a:extLst>
              <a:ext uri="{28A0092B-C50C-407E-A947-70E740481C1C}">
                <a14:useLocalDpi xmlns:a14="http://schemas.microsoft.com/office/drawing/2010/main" val="0"/>
              </a:ext>
            </a:extLst>
          </a:blip>
          <a:srcRect r="21760"/>
          <a:stretch/>
        </p:blipFill>
        <p:spPr>
          <a:xfrm>
            <a:off x="635167" y="4805879"/>
            <a:ext cx="3392381" cy="710794"/>
          </a:xfrm>
          <a:prstGeom prst="rect">
            <a:avLst/>
          </a:prstGeom>
        </p:spPr>
      </p:pic>
      <p:sp>
        <p:nvSpPr>
          <p:cNvPr id="15" name="TextBox 14">
            <a:extLst>
              <a:ext uri="{FF2B5EF4-FFF2-40B4-BE49-F238E27FC236}">
                <a16:creationId xmlns:a16="http://schemas.microsoft.com/office/drawing/2014/main" id="{0A5624A5-6A2A-D946-B1D0-43A774A891BE}"/>
              </a:ext>
            </a:extLst>
          </p:cNvPr>
          <p:cNvSpPr txBox="1"/>
          <p:nvPr/>
        </p:nvSpPr>
        <p:spPr>
          <a:xfrm>
            <a:off x="5995077" y="4237021"/>
            <a:ext cx="4968411" cy="430887"/>
          </a:xfrm>
          <a:prstGeom prst="rect">
            <a:avLst/>
          </a:prstGeom>
          <a:noFill/>
        </p:spPr>
        <p:txBody>
          <a:bodyPr wrap="none" rtlCol="0">
            <a:spAutoFit/>
          </a:bodyPr>
          <a:lstStyle/>
          <a:p>
            <a:pPr marL="457200" indent="-457200">
              <a:buFont typeface="Wingdings" charset="2"/>
              <a:buChar char="q"/>
            </a:pPr>
            <a:r>
              <a:rPr lang="en-US" sz="2200" dirty="0"/>
              <a:t>Quantized received signal in downlink</a:t>
            </a:r>
          </a:p>
        </p:txBody>
      </p:sp>
      <p:pic>
        <p:nvPicPr>
          <p:cNvPr id="16" name="Picture 15" descr="Text&#10;&#10;Description automatically generated">
            <a:extLst>
              <a:ext uri="{FF2B5EF4-FFF2-40B4-BE49-F238E27FC236}">
                <a16:creationId xmlns:a16="http://schemas.microsoft.com/office/drawing/2014/main" id="{F568EEC7-979B-BA4E-931A-8C80BB8E0F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7191" y="5528820"/>
            <a:ext cx="1701086" cy="364518"/>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6270F06-F0D3-D642-9F7F-32F3E302B7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0840" y="4718704"/>
            <a:ext cx="5600689" cy="75105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8A03F41-3F32-1E46-BB6F-C50F79EF42DE}"/>
                  </a:ext>
                </a:extLst>
              </p:cNvPr>
              <p:cNvSpPr txBox="1"/>
              <p:nvPr/>
            </p:nvSpPr>
            <p:spPr>
              <a:xfrm>
                <a:off x="8073590" y="5535435"/>
                <a:ext cx="2059475" cy="369332"/>
              </a:xfrm>
              <a:prstGeom prst="rect">
                <a:avLst/>
              </a:prstGeom>
              <a:noFill/>
            </p:spPr>
            <p:txBody>
              <a:bodyPr wrap="none" rtlCol="0">
                <a:spAutoFit/>
              </a:bodyPr>
              <a:lstStyle/>
              <a:p>
                <a:r>
                  <a:rPr lang="en-US" dirty="0"/>
                  <a:t>when </a:t>
                </a:r>
                <a14:m>
                  <m:oMath xmlns:m="http://schemas.openxmlformats.org/officeDocument/2006/math">
                    <m:sSub>
                      <m:sSubPr>
                        <m:ctrlPr>
                          <a:rPr lang="en-US" i="1" smtClean="0">
                            <a:latin typeface="Cambria Math" panose="02040503050406030204" pitchFamily="18" charset="0"/>
                          </a:rPr>
                        </m:ctrlPr>
                      </m:sSubPr>
                      <m:e>
                        <m:r>
                          <m:rPr>
                            <m:nor/>
                          </m:rPr>
                          <a:rPr lang="en-US" dirty="0"/>
                          <m:t>BS</m:t>
                        </m:r>
                      </m:e>
                      <m:sub>
                        <m:r>
                          <a:rPr lang="en-US" b="0" i="1" smtClean="0">
                            <a:latin typeface="Cambria Math" panose="02040503050406030204" pitchFamily="18" charset="0"/>
                          </a:rPr>
                          <m:t>𝑖</m:t>
                        </m:r>
                      </m:sub>
                    </m:sSub>
                  </m:oMath>
                </a14:m>
                <a:r>
                  <a:rPr lang="en-US" dirty="0"/>
                  <a:t> transmits </a:t>
                </a:r>
              </a:p>
            </p:txBody>
          </p:sp>
        </mc:Choice>
        <mc:Fallback xmlns="">
          <p:sp>
            <p:nvSpPr>
              <p:cNvPr id="18" name="TextBox 17">
                <a:extLst>
                  <a:ext uri="{FF2B5EF4-FFF2-40B4-BE49-F238E27FC236}">
                    <a16:creationId xmlns:a16="http://schemas.microsoft.com/office/drawing/2014/main" id="{E8A03F41-3F32-1E46-BB6F-C50F79EF42DE}"/>
                  </a:ext>
                </a:extLst>
              </p:cNvPr>
              <p:cNvSpPr txBox="1">
                <a:spLocks noRot="1" noChangeAspect="1" noMove="1" noResize="1" noEditPoints="1" noAdjustHandles="1" noChangeArrowheads="1" noChangeShapeType="1" noTextEdit="1"/>
              </p:cNvSpPr>
              <p:nvPr/>
            </p:nvSpPr>
            <p:spPr>
              <a:xfrm>
                <a:off x="8073590" y="5535435"/>
                <a:ext cx="2059475" cy="369332"/>
              </a:xfrm>
              <a:prstGeom prst="rect">
                <a:avLst/>
              </a:prstGeom>
              <a:blipFill>
                <a:blip r:embed="rId8"/>
                <a:stretch>
                  <a:fillRect l="-2454" t="-6452" r="-1840" b="-19355"/>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148DF406-FD46-154B-A2F3-7E8EEB75E857}"/>
              </a:ext>
            </a:extLst>
          </p:cNvPr>
          <p:cNvSpPr txBox="1"/>
          <p:nvPr/>
        </p:nvSpPr>
        <p:spPr>
          <a:xfrm>
            <a:off x="4107780" y="5264260"/>
            <a:ext cx="1973554" cy="338554"/>
          </a:xfrm>
          <a:prstGeom prst="rect">
            <a:avLst/>
          </a:prstGeom>
          <a:noFill/>
        </p:spPr>
        <p:txBody>
          <a:bodyPr wrap="none" rtlCol="0">
            <a:spAutoFit/>
          </a:bodyPr>
          <a:lstStyle/>
          <a:p>
            <a:r>
              <a:rPr lang="en-US" sz="1600" dirty="0">
                <a:solidFill>
                  <a:srgbClr val="FF0000"/>
                </a:solidFill>
              </a:rPr>
              <a:t>inter-cell interference</a:t>
            </a:r>
          </a:p>
        </p:txBody>
      </p:sp>
      <p:cxnSp>
        <p:nvCxnSpPr>
          <p:cNvPr id="20" name="Straight Arrow Connector 19">
            <a:extLst>
              <a:ext uri="{FF2B5EF4-FFF2-40B4-BE49-F238E27FC236}">
                <a16:creationId xmlns:a16="http://schemas.microsoft.com/office/drawing/2014/main" id="{52F7EEDE-44A4-D843-B455-CCAFB69B624F}"/>
              </a:ext>
            </a:extLst>
          </p:cNvPr>
          <p:cNvCxnSpPr>
            <a:cxnSpLocks/>
            <a:stCxn id="19" idx="1"/>
            <a:endCxn id="30" idx="3"/>
          </p:cNvCxnSpPr>
          <p:nvPr/>
        </p:nvCxnSpPr>
        <p:spPr>
          <a:xfrm flipH="1" flipV="1">
            <a:off x="3821321" y="5149263"/>
            <a:ext cx="286459" cy="284274"/>
          </a:xfrm>
          <a:prstGeom prst="straightConnector1">
            <a:avLst/>
          </a:prstGeom>
          <a:ln>
            <a:solidFill>
              <a:srgbClr val="FF26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57FECB3-F8B2-394D-96BA-3CD642B7C882}"/>
              </a:ext>
            </a:extLst>
          </p:cNvPr>
          <p:cNvCxnSpPr>
            <a:cxnSpLocks/>
            <a:stCxn id="39" idx="3"/>
            <a:endCxn id="35" idx="1"/>
          </p:cNvCxnSpPr>
          <p:nvPr/>
        </p:nvCxnSpPr>
        <p:spPr>
          <a:xfrm flipV="1">
            <a:off x="8073227" y="5107981"/>
            <a:ext cx="293858" cy="693174"/>
          </a:xfrm>
          <a:prstGeom prst="straightConnector1">
            <a:avLst/>
          </a:prstGeom>
          <a:ln>
            <a:solidFill>
              <a:srgbClr val="FF26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DAD2664-8A31-944B-8916-B0F66323F860}"/>
              </a:ext>
            </a:extLst>
          </p:cNvPr>
          <p:cNvSpPr/>
          <p:nvPr/>
        </p:nvSpPr>
        <p:spPr>
          <a:xfrm>
            <a:off x="1591304" y="4900611"/>
            <a:ext cx="429208" cy="429208"/>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3C29814-4E82-724D-9E3A-9215A5CAF453}"/>
              </a:ext>
            </a:extLst>
          </p:cNvPr>
          <p:cNvSpPr/>
          <p:nvPr/>
        </p:nvSpPr>
        <p:spPr>
          <a:xfrm>
            <a:off x="3231937" y="4900611"/>
            <a:ext cx="429208" cy="429208"/>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D1E0375-0D01-6042-B384-26FED8D53FC2}"/>
              </a:ext>
            </a:extLst>
          </p:cNvPr>
          <p:cNvSpPr/>
          <p:nvPr/>
        </p:nvSpPr>
        <p:spPr>
          <a:xfrm>
            <a:off x="7350505" y="4889078"/>
            <a:ext cx="429208" cy="429208"/>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C177040-2950-E847-BF12-5D735BA21C5D}"/>
              </a:ext>
            </a:extLst>
          </p:cNvPr>
          <p:cNvSpPr/>
          <p:nvPr/>
        </p:nvSpPr>
        <p:spPr>
          <a:xfrm>
            <a:off x="9410700" y="4900901"/>
            <a:ext cx="429208" cy="429208"/>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8542555-ED79-B04B-B892-7D723DB66FB7}"/>
              </a:ext>
            </a:extLst>
          </p:cNvPr>
          <p:cNvSpPr/>
          <p:nvPr/>
        </p:nvSpPr>
        <p:spPr>
          <a:xfrm>
            <a:off x="10653130" y="5492647"/>
            <a:ext cx="380925" cy="380925"/>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C07B81F-2C1C-1440-88CE-D0FD72484859}"/>
                  </a:ext>
                </a:extLst>
              </p:cNvPr>
              <p:cNvSpPr txBox="1"/>
              <p:nvPr/>
            </p:nvSpPr>
            <p:spPr>
              <a:xfrm>
                <a:off x="853894" y="6047249"/>
                <a:ext cx="3603679" cy="413511"/>
              </a:xfrm>
              <a:prstGeom prst="rect">
                <a:avLst/>
              </a:prstGeom>
              <a:noFill/>
            </p:spPr>
            <p:txBody>
              <a:bodyPr wrap="none" rtlCol="0">
                <a:spAutoFit/>
              </a:bodyPr>
              <a:lstStyle/>
              <a:p>
                <a:r>
                  <a:rPr lang="en-US" sz="2000" dirty="0">
                    <a:solidFill>
                      <a:srgbClr val="0000FF"/>
                    </a:solidFill>
                  </a:rPr>
                  <a:t>Design uplink power control </a:t>
                </a:r>
                <a14:m>
                  <m:oMath xmlns:m="http://schemas.openxmlformats.org/officeDocument/2006/math">
                    <m:sSub>
                      <m:sSubPr>
                        <m:ctrlPr>
                          <a:rPr lang="en-US" sz="2000" b="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𝜆</m:t>
                        </m:r>
                      </m:e>
                      <m:sub>
                        <m:r>
                          <a:rPr lang="en-US" sz="2000" b="0" i="1" smtClean="0">
                            <a:solidFill>
                              <a:srgbClr val="0000FF"/>
                            </a:solidFill>
                            <a:latin typeface="Cambria Math" panose="02040503050406030204" pitchFamily="18" charset="0"/>
                          </a:rPr>
                          <m:t>𝑖</m:t>
                        </m:r>
                        <m:r>
                          <a:rPr lang="en-US" sz="2000" b="0" i="1" smtClean="0">
                            <a:solidFill>
                              <a:srgbClr val="0000FF"/>
                            </a:solidFill>
                            <a:latin typeface="Cambria Math" panose="02040503050406030204" pitchFamily="18" charset="0"/>
                          </a:rPr>
                          <m:t>,</m:t>
                        </m:r>
                        <m:r>
                          <a:rPr lang="en-US" sz="2000" b="0" i="1" smtClean="0">
                            <a:solidFill>
                              <a:srgbClr val="0000FF"/>
                            </a:solidFill>
                            <a:latin typeface="Cambria Math" panose="02040503050406030204" pitchFamily="18" charset="0"/>
                          </a:rPr>
                          <m:t>𝑢</m:t>
                        </m:r>
                      </m:sub>
                    </m:sSub>
                  </m:oMath>
                </a14:m>
                <a:endParaRPr lang="en-US" sz="2000" dirty="0">
                  <a:solidFill>
                    <a:srgbClr val="0000FF"/>
                  </a:solidFill>
                </a:endParaRPr>
              </a:p>
            </p:txBody>
          </p:sp>
        </mc:Choice>
        <mc:Fallback xmlns="">
          <p:sp>
            <p:nvSpPr>
              <p:cNvPr id="28" name="TextBox 27">
                <a:extLst>
                  <a:ext uri="{FF2B5EF4-FFF2-40B4-BE49-F238E27FC236}">
                    <a16:creationId xmlns:a16="http://schemas.microsoft.com/office/drawing/2014/main" id="{4C07B81F-2C1C-1440-88CE-D0FD72484859}"/>
                  </a:ext>
                </a:extLst>
              </p:cNvPr>
              <p:cNvSpPr txBox="1">
                <a:spLocks noRot="1" noChangeAspect="1" noMove="1" noResize="1" noEditPoints="1" noAdjustHandles="1" noChangeArrowheads="1" noChangeShapeType="1" noTextEdit="1"/>
              </p:cNvSpPr>
              <p:nvPr/>
            </p:nvSpPr>
            <p:spPr>
              <a:xfrm>
                <a:off x="853894" y="6047249"/>
                <a:ext cx="3603679" cy="413511"/>
              </a:xfrm>
              <a:prstGeom prst="rect">
                <a:avLst/>
              </a:prstGeom>
              <a:blipFill>
                <a:blip r:embed="rId9"/>
                <a:stretch>
                  <a:fillRect l="-1761" t="-9091"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ECCA5C6-F0DE-1342-83F0-F24F3BA7ADF1}"/>
                  </a:ext>
                </a:extLst>
              </p:cNvPr>
              <p:cNvSpPr txBox="1"/>
              <p:nvPr/>
            </p:nvSpPr>
            <p:spPr>
              <a:xfrm>
                <a:off x="6820155" y="6038581"/>
                <a:ext cx="3778663" cy="413511"/>
              </a:xfrm>
              <a:prstGeom prst="rect">
                <a:avLst/>
              </a:prstGeom>
              <a:noFill/>
            </p:spPr>
            <p:txBody>
              <a:bodyPr wrap="none" rtlCol="0">
                <a:spAutoFit/>
              </a:bodyPr>
              <a:lstStyle/>
              <a:p>
                <a:r>
                  <a:rPr lang="en-US" sz="2000" dirty="0">
                    <a:solidFill>
                      <a:srgbClr val="0000FF"/>
                    </a:solidFill>
                  </a:rPr>
                  <a:t>Design downlink beamformer </a:t>
                </a:r>
                <a14:m>
                  <m:oMath xmlns:m="http://schemas.openxmlformats.org/officeDocument/2006/math">
                    <m:sSub>
                      <m:sSubPr>
                        <m:ctrlPr>
                          <a:rPr lang="en-US" sz="2000" b="0" i="1" smtClean="0">
                            <a:solidFill>
                              <a:srgbClr val="0000FF"/>
                            </a:solidFill>
                            <a:latin typeface="Cambria Math" panose="02040503050406030204" pitchFamily="18" charset="0"/>
                          </a:rPr>
                        </m:ctrlPr>
                      </m:sSubPr>
                      <m:e>
                        <m:r>
                          <a:rPr lang="en-US" sz="2000" b="1" i="0" smtClean="0">
                            <a:solidFill>
                              <a:srgbClr val="0000FF"/>
                            </a:solidFill>
                            <a:latin typeface="Cambria Math" panose="02040503050406030204" pitchFamily="18" charset="0"/>
                          </a:rPr>
                          <m:t>𝐰</m:t>
                        </m:r>
                      </m:e>
                      <m:sub>
                        <m:r>
                          <a:rPr lang="en-US" sz="2000" b="0" i="1" smtClean="0">
                            <a:solidFill>
                              <a:srgbClr val="0000FF"/>
                            </a:solidFill>
                            <a:latin typeface="Cambria Math" panose="02040503050406030204" pitchFamily="18" charset="0"/>
                          </a:rPr>
                          <m:t>𝑖</m:t>
                        </m:r>
                        <m:r>
                          <a:rPr lang="en-US" sz="2000" b="0" i="1" smtClean="0">
                            <a:solidFill>
                              <a:srgbClr val="0000FF"/>
                            </a:solidFill>
                            <a:latin typeface="Cambria Math" panose="02040503050406030204" pitchFamily="18" charset="0"/>
                          </a:rPr>
                          <m:t>,</m:t>
                        </m:r>
                        <m:r>
                          <a:rPr lang="en-US" sz="2000" b="0" i="1" smtClean="0">
                            <a:solidFill>
                              <a:srgbClr val="0000FF"/>
                            </a:solidFill>
                            <a:latin typeface="Cambria Math" panose="02040503050406030204" pitchFamily="18" charset="0"/>
                          </a:rPr>
                          <m:t>𝑢</m:t>
                        </m:r>
                      </m:sub>
                    </m:sSub>
                  </m:oMath>
                </a14:m>
                <a:endParaRPr lang="en-US" sz="2000" dirty="0">
                  <a:solidFill>
                    <a:srgbClr val="0000FF"/>
                  </a:solidFill>
                </a:endParaRPr>
              </a:p>
            </p:txBody>
          </p:sp>
        </mc:Choice>
        <mc:Fallback xmlns="">
          <p:sp>
            <p:nvSpPr>
              <p:cNvPr id="29" name="TextBox 28">
                <a:extLst>
                  <a:ext uri="{FF2B5EF4-FFF2-40B4-BE49-F238E27FC236}">
                    <a16:creationId xmlns:a16="http://schemas.microsoft.com/office/drawing/2014/main" id="{2ECCA5C6-F0DE-1342-83F0-F24F3BA7ADF1}"/>
                  </a:ext>
                </a:extLst>
              </p:cNvPr>
              <p:cNvSpPr txBox="1">
                <a:spLocks noRot="1" noChangeAspect="1" noMove="1" noResize="1" noEditPoints="1" noAdjustHandles="1" noChangeArrowheads="1" noChangeShapeType="1" noTextEdit="1"/>
              </p:cNvSpPr>
              <p:nvPr/>
            </p:nvSpPr>
            <p:spPr>
              <a:xfrm>
                <a:off x="6820155" y="6038581"/>
                <a:ext cx="3778663" cy="413511"/>
              </a:xfrm>
              <a:prstGeom prst="rect">
                <a:avLst/>
              </a:prstGeom>
              <a:blipFill>
                <a:blip r:embed="rId10"/>
                <a:stretch>
                  <a:fillRect l="-2013" t="-9091" b="-24242"/>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B530602F-0AA7-B747-A97C-7B687DB4DF1E}"/>
              </a:ext>
            </a:extLst>
          </p:cNvPr>
          <p:cNvSpPr/>
          <p:nvPr/>
        </p:nvSpPr>
        <p:spPr>
          <a:xfrm>
            <a:off x="2577901" y="4805879"/>
            <a:ext cx="1243420" cy="686768"/>
          </a:xfrm>
          <a:prstGeom prst="rect">
            <a:avLst/>
          </a:prstGeom>
          <a:noFill/>
          <a:ln w="19050">
            <a:solidFill>
              <a:srgbClr val="FF2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A96078E-D7A6-384D-BA4E-510839C88C77}"/>
              </a:ext>
            </a:extLst>
          </p:cNvPr>
          <p:cNvSpPr/>
          <p:nvPr/>
        </p:nvSpPr>
        <p:spPr>
          <a:xfrm>
            <a:off x="8367085" y="4732456"/>
            <a:ext cx="1694588" cy="751049"/>
          </a:xfrm>
          <a:prstGeom prst="rect">
            <a:avLst/>
          </a:prstGeom>
          <a:noFill/>
          <a:ln w="19050">
            <a:solidFill>
              <a:srgbClr val="FF2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E126BD8-F221-674B-8BDC-96F9A0BBED90}"/>
              </a:ext>
            </a:extLst>
          </p:cNvPr>
          <p:cNvSpPr>
            <a:spLocks/>
          </p:cNvSpPr>
          <p:nvPr/>
        </p:nvSpPr>
        <p:spPr>
          <a:xfrm>
            <a:off x="1186659" y="5041761"/>
            <a:ext cx="182880" cy="182880"/>
          </a:xfrm>
          <a:prstGeom prst="rect">
            <a:avLst/>
          </a:prstGeom>
          <a:noFill/>
          <a:ln w="19050">
            <a:solidFill>
              <a:srgbClr val="FF2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B2C547D-A24C-5B4C-A0AD-839C6DB138BB}"/>
                  </a:ext>
                </a:extLst>
              </p:cNvPr>
              <p:cNvSpPr txBox="1"/>
              <p:nvPr/>
            </p:nvSpPr>
            <p:spPr>
              <a:xfrm>
                <a:off x="540161" y="5583278"/>
                <a:ext cx="1980029" cy="338554"/>
              </a:xfrm>
              <a:prstGeom prst="rect">
                <a:avLst/>
              </a:prstGeom>
              <a:noFill/>
            </p:spPr>
            <p:txBody>
              <a:bodyPr wrap="none" rtlCol="0">
                <a:spAutoFit/>
              </a:bodyPr>
              <a:lstStyle/>
              <a:p>
                <a:r>
                  <a:rPr lang="en-US" sz="1600" dirty="0">
                    <a:solidFill>
                      <a:srgbClr val="FF0000"/>
                    </a:solidFill>
                  </a:rPr>
                  <a:t>quantization gain </a:t>
                </a:r>
                <a14:m>
                  <m:oMath xmlns:m="http://schemas.openxmlformats.org/officeDocument/2006/math">
                    <m:r>
                      <a:rPr lang="en-US" sz="1600" i="1" smtClean="0">
                        <a:solidFill>
                          <a:srgbClr val="FF0000"/>
                        </a:solidFill>
                        <a:latin typeface="Cambria Math" panose="02040503050406030204" pitchFamily="18" charset="0"/>
                        <a:ea typeface="Cambria Math" panose="02040503050406030204" pitchFamily="18" charset="0"/>
                      </a:rPr>
                      <m:t>≪</m:t>
                    </m:r>
                  </m:oMath>
                </a14:m>
                <a:r>
                  <a:rPr lang="en-US" sz="1600" dirty="0">
                    <a:solidFill>
                      <a:srgbClr val="FF0000"/>
                    </a:solidFill>
                  </a:rPr>
                  <a:t> 1</a:t>
                </a:r>
              </a:p>
            </p:txBody>
          </p:sp>
        </mc:Choice>
        <mc:Fallback xmlns="">
          <p:sp>
            <p:nvSpPr>
              <p:cNvPr id="37" name="TextBox 36">
                <a:extLst>
                  <a:ext uri="{FF2B5EF4-FFF2-40B4-BE49-F238E27FC236}">
                    <a16:creationId xmlns:a16="http://schemas.microsoft.com/office/drawing/2014/main" id="{4B2C547D-A24C-5B4C-A0AD-839C6DB138BB}"/>
                  </a:ext>
                </a:extLst>
              </p:cNvPr>
              <p:cNvSpPr txBox="1">
                <a:spLocks noRot="1" noChangeAspect="1" noMove="1" noResize="1" noEditPoints="1" noAdjustHandles="1" noChangeArrowheads="1" noChangeShapeType="1" noTextEdit="1"/>
              </p:cNvSpPr>
              <p:nvPr/>
            </p:nvSpPr>
            <p:spPr>
              <a:xfrm>
                <a:off x="540161" y="5583278"/>
                <a:ext cx="1980029" cy="338554"/>
              </a:xfrm>
              <a:prstGeom prst="rect">
                <a:avLst/>
              </a:prstGeom>
              <a:blipFill>
                <a:blip r:embed="rId11"/>
                <a:stretch>
                  <a:fillRect l="-1911" t="-3571" r="-637" b="-17857"/>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02FF110A-AE41-4B45-BB86-45531FF690A1}"/>
              </a:ext>
            </a:extLst>
          </p:cNvPr>
          <p:cNvCxnSpPr>
            <a:cxnSpLocks/>
            <a:stCxn id="37" idx="0"/>
            <a:endCxn id="36" idx="2"/>
          </p:cNvCxnSpPr>
          <p:nvPr/>
        </p:nvCxnSpPr>
        <p:spPr>
          <a:xfrm flipH="1" flipV="1">
            <a:off x="1278099" y="5224641"/>
            <a:ext cx="252077" cy="358637"/>
          </a:xfrm>
          <a:prstGeom prst="straightConnector1">
            <a:avLst/>
          </a:prstGeom>
          <a:ln>
            <a:solidFill>
              <a:srgbClr val="FF26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6E06353-C329-8140-88C4-24A141B83433}"/>
              </a:ext>
            </a:extLst>
          </p:cNvPr>
          <p:cNvSpPr txBox="1"/>
          <p:nvPr/>
        </p:nvSpPr>
        <p:spPr>
          <a:xfrm>
            <a:off x="5838384" y="5508767"/>
            <a:ext cx="2234843" cy="584775"/>
          </a:xfrm>
          <a:prstGeom prst="rect">
            <a:avLst/>
          </a:prstGeom>
          <a:noFill/>
        </p:spPr>
        <p:txBody>
          <a:bodyPr wrap="none" rtlCol="0">
            <a:spAutoFit/>
          </a:bodyPr>
          <a:lstStyle/>
          <a:p>
            <a:r>
              <a:rPr lang="en-US" sz="1600" dirty="0">
                <a:solidFill>
                  <a:srgbClr val="FF0000"/>
                </a:solidFill>
              </a:rPr>
              <a:t>inter-cell interference</a:t>
            </a:r>
          </a:p>
          <a:p>
            <a:r>
              <a:rPr lang="en-US" sz="1600" dirty="0">
                <a:solidFill>
                  <a:srgbClr val="FF0000"/>
                </a:solidFill>
              </a:rPr>
              <a:t>+ inter-user interference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A2779CA-5297-FD34-92E3-C8F3BDD73152}"/>
                  </a:ext>
                </a:extLst>
              </p:cNvPr>
              <p:cNvSpPr txBox="1"/>
              <p:nvPr/>
            </p:nvSpPr>
            <p:spPr>
              <a:xfrm>
                <a:off x="263681" y="2351559"/>
                <a:ext cx="10924272" cy="1754326"/>
              </a:xfrm>
              <a:prstGeom prst="rect">
                <a:avLst/>
              </a:prstGeom>
              <a:noFill/>
            </p:spPr>
            <p:txBody>
              <a:bodyPr wrap="square">
                <a:spAutoFit/>
              </a:bodyPr>
              <a:lstStyle/>
              <a:p>
                <a:pPr marL="342900" indent="-342900">
                  <a:lnSpc>
                    <a:spcPct val="150000"/>
                  </a:lnSpc>
                  <a:buFont typeface="Wingdings" pitchFamily="2" charset="2"/>
                  <a:buChar char="q"/>
                </a:pPr>
                <a:r>
                  <a:rPr lang="en-US" sz="2200" dirty="0">
                    <a:latin typeface="Gill Sans MT" panose="020B0502020104020203" pitchFamily="34" charset="77"/>
                  </a:rPr>
                  <a:t>Solution: Opt. power control (uplink) &amp; beamformer (downlink)</a:t>
                </a:r>
              </a:p>
              <a:p>
                <a:pPr marL="742950" lvl="1" indent="-285750">
                  <a:lnSpc>
                    <a:spcPct val="150000"/>
                  </a:lnSpc>
                  <a:buFont typeface="Arial" panose="020B0604020202020204" pitchFamily="34" charset="0"/>
                  <a:buChar char="•"/>
                </a:pPr>
                <a:r>
                  <a:rPr lang="en-US" sz="1700" dirty="0"/>
                  <a:t>Linearize coarse quantization as quantization gain </a:t>
                </a:r>
                <a14:m>
                  <m:oMath xmlns:m="http://schemas.openxmlformats.org/officeDocument/2006/math">
                    <m:r>
                      <a:rPr lang="en-US" sz="1700" b="0" i="1" smtClean="0">
                        <a:latin typeface="Cambria Math" panose="02040503050406030204" pitchFamily="18" charset="0"/>
                      </a:rPr>
                      <m:t>𝛼</m:t>
                    </m:r>
                  </m:oMath>
                </a14:m>
                <a:r>
                  <a:rPr lang="en-US" sz="1700" dirty="0"/>
                  <a:t> and quantization noise </a:t>
                </a:r>
                <a14:m>
                  <m:oMath xmlns:m="http://schemas.openxmlformats.org/officeDocument/2006/math">
                    <m:r>
                      <a:rPr lang="en-US" sz="1700" b="1" i="0" smtClean="0">
                        <a:latin typeface="Cambria Math" panose="02040503050406030204" pitchFamily="18" charset="0"/>
                      </a:rPr>
                      <m:t>𝐪</m:t>
                    </m:r>
                  </m:oMath>
                </a14:m>
                <a:r>
                  <a:rPr lang="en-US" sz="1700" dirty="0"/>
                  <a:t> via </a:t>
                </a:r>
                <a:r>
                  <a:rPr lang="ko-KR" altLang="en-US" sz="1700" dirty="0"/>
                  <a:t>*</a:t>
                </a:r>
                <a:r>
                  <a:rPr lang="en-US" sz="1700" dirty="0"/>
                  <a:t>AQNM, i.e., </a:t>
                </a:r>
                <a14:m>
                  <m:oMath xmlns:m="http://schemas.openxmlformats.org/officeDocument/2006/math">
                    <m:r>
                      <m:rPr>
                        <m:sty m:val="p"/>
                      </m:rPr>
                      <a:rPr lang="en-US" sz="1700" b="0" i="0" smtClean="0">
                        <a:latin typeface="Cambria Math" panose="02040503050406030204" pitchFamily="18" charset="0"/>
                      </a:rPr>
                      <m:t>Q</m:t>
                    </m:r>
                    <m:d>
                      <m:dPr>
                        <m:ctrlPr>
                          <a:rPr lang="en-US" sz="1700" b="0" i="1" smtClean="0">
                            <a:latin typeface="Cambria Math" panose="02040503050406030204" pitchFamily="18" charset="0"/>
                          </a:rPr>
                        </m:ctrlPr>
                      </m:dPr>
                      <m:e>
                        <m:r>
                          <a:rPr lang="en-US" sz="1700" b="1" i="0" smtClean="0">
                            <a:latin typeface="Cambria Math" panose="02040503050406030204" pitchFamily="18" charset="0"/>
                          </a:rPr>
                          <m:t>𝐲</m:t>
                        </m:r>
                      </m:e>
                    </m:d>
                    <m:r>
                      <a:rPr lang="en-US" sz="1700" b="0" i="0" smtClean="0">
                        <a:latin typeface="Cambria Math" panose="02040503050406030204" pitchFamily="18" charset="0"/>
                      </a:rPr>
                      <m:t>=</m:t>
                    </m:r>
                    <m:r>
                      <a:rPr lang="en-US" sz="1700" b="0" i="1" smtClean="0">
                        <a:latin typeface="Cambria Math" panose="02040503050406030204" pitchFamily="18" charset="0"/>
                      </a:rPr>
                      <m:t>𝛼</m:t>
                    </m:r>
                    <m:r>
                      <a:rPr lang="en-US" sz="1700" b="1" i="0" smtClean="0">
                        <a:latin typeface="Cambria Math" panose="02040503050406030204" pitchFamily="18" charset="0"/>
                      </a:rPr>
                      <m:t>𝐲</m:t>
                    </m:r>
                    <m:r>
                      <a:rPr lang="en-US" sz="1700" b="0" i="0" smtClean="0">
                        <a:latin typeface="Cambria Math" panose="02040503050406030204" pitchFamily="18" charset="0"/>
                      </a:rPr>
                      <m:t>+</m:t>
                    </m:r>
                    <m:r>
                      <a:rPr lang="en-US" sz="1700" b="1" i="0" smtClean="0">
                        <a:latin typeface="Cambria Math" panose="02040503050406030204" pitchFamily="18" charset="0"/>
                      </a:rPr>
                      <m:t>𝐪</m:t>
                    </m:r>
                  </m:oMath>
                </a14:m>
                <a:r>
                  <a:rPr lang="en-US" sz="1700" dirty="0"/>
                  <a:t> </a:t>
                </a:r>
              </a:p>
              <a:p>
                <a:pPr marL="742950" lvl="1" indent="-285750">
                  <a:lnSpc>
                    <a:spcPct val="150000"/>
                  </a:lnSpc>
                  <a:buFont typeface="Arial" panose="020B0604020202020204" pitchFamily="34" charset="0"/>
                  <a:buChar char="•"/>
                </a:pPr>
                <a:r>
                  <a:rPr lang="en-US" sz="1700" dirty="0"/>
                  <a:t>Minimize uplink &amp; downlink total transmit power with target </a:t>
                </a:r>
                <a:r>
                  <a:rPr lang="en-US" sz="1800" dirty="0">
                    <a:latin typeface="Gill Sans MT" panose="020B0502020104020203" pitchFamily="34" charset="77"/>
                  </a:rPr>
                  <a:t>SQINR</a:t>
                </a:r>
                <a:endParaRPr lang="en-US" sz="1700" dirty="0"/>
              </a:p>
              <a:p>
                <a:pPr marL="742950" lvl="1" indent="-285750">
                  <a:lnSpc>
                    <a:spcPct val="150000"/>
                  </a:lnSpc>
                  <a:buFont typeface="Arial" panose="020B0604020202020204" pitchFamily="34" charset="0"/>
                  <a:buChar char="•"/>
                </a:pPr>
                <a:r>
                  <a:rPr lang="en-US" sz="1700" dirty="0"/>
                  <a:t>Use strong duality between our uplink and downlink formulations</a:t>
                </a:r>
              </a:p>
            </p:txBody>
          </p:sp>
        </mc:Choice>
        <mc:Fallback xmlns="">
          <p:sp>
            <p:nvSpPr>
              <p:cNvPr id="8" name="TextBox 7">
                <a:extLst>
                  <a:ext uri="{FF2B5EF4-FFF2-40B4-BE49-F238E27FC236}">
                    <a16:creationId xmlns:a16="http://schemas.microsoft.com/office/drawing/2014/main" id="{6A2779CA-5297-FD34-92E3-C8F3BDD73152}"/>
                  </a:ext>
                </a:extLst>
              </p:cNvPr>
              <p:cNvSpPr txBox="1">
                <a:spLocks noRot="1" noChangeAspect="1" noMove="1" noResize="1" noEditPoints="1" noAdjustHandles="1" noChangeArrowheads="1" noChangeShapeType="1" noTextEdit="1"/>
              </p:cNvSpPr>
              <p:nvPr/>
            </p:nvSpPr>
            <p:spPr>
              <a:xfrm>
                <a:off x="263681" y="2351559"/>
                <a:ext cx="10924272" cy="1754326"/>
              </a:xfrm>
              <a:prstGeom prst="rect">
                <a:avLst/>
              </a:prstGeom>
              <a:blipFill>
                <a:blip r:embed="rId12"/>
                <a:stretch>
                  <a:fillRect l="-581" b="-359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2DE05CD-92D8-C9E2-54AB-FA2778DAF8A4}"/>
              </a:ext>
            </a:extLst>
          </p:cNvPr>
          <p:cNvSpPr txBox="1"/>
          <p:nvPr/>
        </p:nvSpPr>
        <p:spPr>
          <a:xfrm>
            <a:off x="4402908" y="4462610"/>
            <a:ext cx="1693092" cy="338554"/>
          </a:xfrm>
          <a:prstGeom prst="rect">
            <a:avLst/>
          </a:prstGeom>
          <a:noFill/>
        </p:spPr>
        <p:txBody>
          <a:bodyPr wrap="none" rtlCol="0">
            <a:spAutoFit/>
          </a:bodyPr>
          <a:lstStyle/>
          <a:p>
            <a:r>
              <a:rPr lang="en-US" sz="1600" dirty="0">
                <a:solidFill>
                  <a:srgbClr val="FF0000"/>
                </a:solidFill>
              </a:rPr>
              <a:t>quantization noise</a:t>
            </a:r>
          </a:p>
        </p:txBody>
      </p:sp>
      <p:sp>
        <p:nvSpPr>
          <p:cNvPr id="10" name="Rectangle 9">
            <a:extLst>
              <a:ext uri="{FF2B5EF4-FFF2-40B4-BE49-F238E27FC236}">
                <a16:creationId xmlns:a16="http://schemas.microsoft.com/office/drawing/2014/main" id="{76AA0E33-8E7B-24AF-06F4-47E92C367013}"/>
              </a:ext>
            </a:extLst>
          </p:cNvPr>
          <p:cNvSpPr>
            <a:spLocks/>
          </p:cNvSpPr>
          <p:nvPr/>
        </p:nvSpPr>
        <p:spPr>
          <a:xfrm>
            <a:off x="4031921" y="4989717"/>
            <a:ext cx="264969" cy="293748"/>
          </a:xfrm>
          <a:prstGeom prst="rect">
            <a:avLst/>
          </a:prstGeom>
          <a:noFill/>
          <a:ln w="19050">
            <a:solidFill>
              <a:srgbClr val="FF2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EFE70F0E-99C3-1380-28E9-F8C7491583AB}"/>
              </a:ext>
            </a:extLst>
          </p:cNvPr>
          <p:cNvCxnSpPr>
            <a:cxnSpLocks/>
            <a:stCxn id="9" idx="2"/>
            <a:endCxn id="10" idx="0"/>
          </p:cNvCxnSpPr>
          <p:nvPr/>
        </p:nvCxnSpPr>
        <p:spPr>
          <a:xfrm flipH="1">
            <a:off x="4164406" y="4801164"/>
            <a:ext cx="1085048" cy="188553"/>
          </a:xfrm>
          <a:prstGeom prst="straightConnector1">
            <a:avLst/>
          </a:prstGeom>
          <a:ln>
            <a:solidFill>
              <a:srgbClr val="FF26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40BC5F7-B7E9-3C8E-3EF5-87ACC190C5B8}"/>
              </a:ext>
            </a:extLst>
          </p:cNvPr>
          <p:cNvSpPr txBox="1"/>
          <p:nvPr/>
        </p:nvSpPr>
        <p:spPr>
          <a:xfrm>
            <a:off x="7075455" y="216355"/>
            <a:ext cx="4893455" cy="523220"/>
          </a:xfrm>
          <a:prstGeom prst="rect">
            <a:avLst/>
          </a:prstGeom>
          <a:noFill/>
        </p:spPr>
        <p:txBody>
          <a:bodyPr wrap="none" rtlCol="0">
            <a:spAutoFit/>
          </a:bodyPr>
          <a:lstStyle/>
          <a:p>
            <a:r>
              <a:rPr lang="ko-KR" altLang="en-US" sz="1400" dirty="0">
                <a:solidFill>
                  <a:srgbClr val="009051"/>
                </a:solidFill>
              </a:rPr>
              <a:t>*</a:t>
            </a:r>
            <a:r>
              <a:rPr lang="en-US" sz="1400" dirty="0">
                <a:solidFill>
                  <a:srgbClr val="009051"/>
                </a:solidFill>
              </a:rPr>
              <a:t>SQINR</a:t>
            </a:r>
            <a:r>
              <a:rPr lang="en-US" altLang="ko-KR" sz="1400" dirty="0">
                <a:solidFill>
                  <a:srgbClr val="009051"/>
                </a:solidFill>
              </a:rPr>
              <a:t>:</a:t>
            </a:r>
            <a:r>
              <a:rPr lang="ko-KR" altLang="en-US" sz="1400" dirty="0">
                <a:solidFill>
                  <a:srgbClr val="009051"/>
                </a:solidFill>
              </a:rPr>
              <a:t> </a:t>
            </a:r>
            <a:r>
              <a:rPr lang="en-US" altLang="ko-KR" sz="1400" dirty="0">
                <a:solidFill>
                  <a:srgbClr val="009051"/>
                </a:solidFill>
              </a:rPr>
              <a:t>Signal-to-quantization-plus-interference-plus-noise ratio</a:t>
            </a:r>
          </a:p>
          <a:p>
            <a:r>
              <a:rPr lang="en-US" sz="1400" dirty="0">
                <a:solidFill>
                  <a:srgbClr val="009051"/>
                </a:solidFill>
              </a:rPr>
              <a:t>*AQNM: Additive Quantization Noise Model</a:t>
            </a:r>
          </a:p>
        </p:txBody>
      </p:sp>
      <p:sp>
        <p:nvSpPr>
          <p:cNvPr id="21" name="TextBox 20">
            <a:extLst>
              <a:ext uri="{FF2B5EF4-FFF2-40B4-BE49-F238E27FC236}">
                <a16:creationId xmlns:a16="http://schemas.microsoft.com/office/drawing/2014/main" id="{017B1733-017B-B4E6-2BDF-9DA1B5731A2D}"/>
              </a:ext>
            </a:extLst>
          </p:cNvPr>
          <p:cNvSpPr txBox="1"/>
          <p:nvPr/>
        </p:nvSpPr>
        <p:spPr>
          <a:xfrm>
            <a:off x="2370821" y="6471622"/>
            <a:ext cx="7613495" cy="276999"/>
          </a:xfrm>
          <a:prstGeom prst="rect">
            <a:avLst/>
          </a:prstGeom>
          <a:noFill/>
        </p:spPr>
        <p:txBody>
          <a:bodyPr wrap="none" rtlCol="0">
            <a:spAutoFit/>
          </a:bodyPr>
          <a:lstStyle/>
          <a:p>
            <a:pPr algn="ctr"/>
            <a:r>
              <a:rPr lang="en-US" sz="1200" dirty="0">
                <a:solidFill>
                  <a:schemeClr val="bg1"/>
                </a:solidFill>
              </a:rPr>
              <a:t>Contribution #1: Coordinated Beamforming and Power Control for Low-Resolution Systems: Total Power Minimization</a:t>
            </a:r>
          </a:p>
        </p:txBody>
      </p:sp>
    </p:spTree>
    <p:extLst>
      <p:ext uri="{BB962C8B-B14F-4D97-AF65-F5344CB8AC3E}">
        <p14:creationId xmlns:p14="http://schemas.microsoft.com/office/powerpoint/2010/main" val="269048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P spid="24" grpId="0" animBg="1"/>
      <p:bldP spid="25" grpId="1" animBg="1"/>
      <p:bldP spid="26" grpId="1" animBg="1"/>
      <p:bldP spid="27" grpId="1" animBg="1"/>
      <p:bldP spid="28" grpId="0"/>
      <p:bldP spid="29" grpId="1"/>
      <p:bldP spid="30" grpId="0" animBg="1"/>
      <p:bldP spid="35" grpId="0" animBg="1"/>
      <p:bldP spid="36" grpId="0" animBg="1"/>
      <p:bldP spid="37" grpId="0"/>
      <p:bldP spid="39" grpId="0"/>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5B1E83-3AB9-40D0-BD85-A7F15E15F8BD}" type="slidenum">
              <a:rPr lang="en-US" smtClean="0"/>
              <a:pPr/>
              <a:t>8</a:t>
            </a:fld>
            <a:r>
              <a:rPr lang="en-US" sz="1600" dirty="0"/>
              <a:t>/32</a:t>
            </a:r>
          </a:p>
        </p:txBody>
      </p:sp>
      <p:sp>
        <p:nvSpPr>
          <p:cNvPr id="28" name="Rectangle 27">
            <a:extLst>
              <a:ext uri="{FF2B5EF4-FFF2-40B4-BE49-F238E27FC236}">
                <a16:creationId xmlns:a16="http://schemas.microsoft.com/office/drawing/2014/main" id="{4551C926-FDB6-AC45-95FC-2CD027292E39}"/>
              </a:ext>
            </a:extLst>
          </p:cNvPr>
          <p:cNvSpPr/>
          <p:nvPr/>
        </p:nvSpPr>
        <p:spPr>
          <a:xfrm>
            <a:off x="379189" y="847976"/>
            <a:ext cx="2768066" cy="646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Uplink Total Transmit Power Minimization Problem</a:t>
            </a:r>
          </a:p>
        </p:txBody>
      </p:sp>
      <p:sp>
        <p:nvSpPr>
          <p:cNvPr id="32" name="Rectangle 31">
            <a:extLst>
              <a:ext uri="{FF2B5EF4-FFF2-40B4-BE49-F238E27FC236}">
                <a16:creationId xmlns:a16="http://schemas.microsoft.com/office/drawing/2014/main" id="{C88EED9E-C9D2-D74B-8559-E5F066A624E5}"/>
              </a:ext>
            </a:extLst>
          </p:cNvPr>
          <p:cNvSpPr/>
          <p:nvPr/>
        </p:nvSpPr>
        <p:spPr>
          <a:xfrm>
            <a:off x="1097897" y="2121819"/>
            <a:ext cx="2143424" cy="32272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t>Theorem 1: Duality</a:t>
            </a:r>
          </a:p>
        </p:txBody>
      </p:sp>
      <p:sp>
        <p:nvSpPr>
          <p:cNvPr id="35" name="Rectangle 34">
            <a:extLst>
              <a:ext uri="{FF2B5EF4-FFF2-40B4-BE49-F238E27FC236}">
                <a16:creationId xmlns:a16="http://schemas.microsoft.com/office/drawing/2014/main" id="{53A6DEED-50D7-6F40-9AE1-7EA0F41A6572}"/>
              </a:ext>
            </a:extLst>
          </p:cNvPr>
          <p:cNvSpPr/>
          <p:nvPr/>
        </p:nvSpPr>
        <p:spPr>
          <a:xfrm>
            <a:off x="3801114" y="2121819"/>
            <a:ext cx="2891524" cy="32272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t>Corollary 1: Strong Duality</a:t>
            </a:r>
          </a:p>
        </p:txBody>
      </p:sp>
      <p:sp>
        <p:nvSpPr>
          <p:cNvPr id="9" name="Plus 8">
            <a:hlinkClick r:id="" action="ppaction://noaction"/>
            <a:extLst>
              <a:ext uri="{FF2B5EF4-FFF2-40B4-BE49-F238E27FC236}">
                <a16:creationId xmlns:a16="http://schemas.microsoft.com/office/drawing/2014/main" id="{572795B0-674C-7840-A8ED-FEA8B4A0DC89}"/>
              </a:ext>
            </a:extLst>
          </p:cNvPr>
          <p:cNvSpPr/>
          <p:nvPr/>
        </p:nvSpPr>
        <p:spPr>
          <a:xfrm rot="2700000">
            <a:off x="3277761" y="2049917"/>
            <a:ext cx="466531" cy="466531"/>
          </a:xfrm>
          <a:prstGeom prst="mathPlus">
            <a:avLst>
              <a:gd name="adj1" fmla="val 48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5ED7311-A458-C247-B0F1-FE2A537C131F}"/>
              </a:ext>
            </a:extLst>
          </p:cNvPr>
          <p:cNvSpPr/>
          <p:nvPr/>
        </p:nvSpPr>
        <p:spPr>
          <a:xfrm>
            <a:off x="1380732" y="3154311"/>
            <a:ext cx="3737755" cy="9625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35F7D0-6873-A84D-BD5E-E6766977C4DA}"/>
              </a:ext>
            </a:extLst>
          </p:cNvPr>
          <p:cNvSpPr/>
          <p:nvPr/>
        </p:nvSpPr>
        <p:spPr>
          <a:xfrm>
            <a:off x="1092764" y="2992013"/>
            <a:ext cx="2948379" cy="32272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Optimal Uplink Solution</a:t>
            </a:r>
          </a:p>
        </p:txBody>
      </p:sp>
      <p:pic>
        <p:nvPicPr>
          <p:cNvPr id="38" name="Picture 37" descr="Diagram, schematic&#10;&#10;Description automatically generated">
            <a:extLst>
              <a:ext uri="{FF2B5EF4-FFF2-40B4-BE49-F238E27FC236}">
                <a16:creationId xmlns:a16="http://schemas.microsoft.com/office/drawing/2014/main" id="{D4294380-21B4-F844-8D8D-868689557B2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7388" y="3281228"/>
            <a:ext cx="3121471" cy="791359"/>
          </a:xfrm>
          <a:prstGeom prst="rect">
            <a:avLst/>
          </a:prstGeom>
        </p:spPr>
      </p:pic>
      <p:sp>
        <p:nvSpPr>
          <p:cNvPr id="41" name="TextBox 40">
            <a:extLst>
              <a:ext uri="{FF2B5EF4-FFF2-40B4-BE49-F238E27FC236}">
                <a16:creationId xmlns:a16="http://schemas.microsoft.com/office/drawing/2014/main" id="{8D280827-6012-344F-9F6C-690D3E3CF8F2}"/>
              </a:ext>
            </a:extLst>
          </p:cNvPr>
          <p:cNvSpPr txBox="1"/>
          <p:nvPr/>
        </p:nvSpPr>
        <p:spPr>
          <a:xfrm>
            <a:off x="2393563" y="4066609"/>
            <a:ext cx="3565143" cy="369332"/>
          </a:xfrm>
          <a:prstGeom prst="rect">
            <a:avLst/>
          </a:prstGeom>
          <a:noFill/>
        </p:spPr>
        <p:txBody>
          <a:bodyPr wrap="none" rtlCol="0">
            <a:spAutoFit/>
          </a:bodyPr>
          <a:lstStyle/>
          <a:p>
            <a:r>
              <a:rPr lang="en-US" dirty="0">
                <a:solidFill>
                  <a:srgbClr val="0000FF"/>
                </a:solidFill>
              </a:rPr>
              <a:t>covariance matrix of received signal</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559DAFB-4D53-E24F-AED9-01ED81961595}"/>
                  </a:ext>
                </a:extLst>
              </p:cNvPr>
              <p:cNvSpPr txBox="1"/>
              <p:nvPr/>
            </p:nvSpPr>
            <p:spPr>
              <a:xfrm>
                <a:off x="1380732" y="4399988"/>
                <a:ext cx="4822282" cy="646331"/>
              </a:xfrm>
              <a:prstGeom prst="rect">
                <a:avLst/>
              </a:prstGeom>
              <a:noFill/>
            </p:spPr>
            <p:txBody>
              <a:bodyPr wrap="none" rtlCol="0">
                <a:spAutoFit/>
              </a:bodyPr>
              <a:lstStyle/>
              <a:p>
                <a:r>
                  <a:rPr lang="en-US" dirty="0">
                    <a:solidFill>
                      <a:srgbClr val="FF2600"/>
                    </a:solidFill>
                  </a:rPr>
                  <a:t>locally estimated w/o explicit inter-cell channels!! </a:t>
                </a:r>
              </a:p>
              <a:p>
                <a:pPr algn="r"/>
                <a14:m>
                  <m:oMath xmlns:m="http://schemas.openxmlformats.org/officeDocument/2006/math">
                    <m:r>
                      <a:rPr lang="en-US" i="1" smtClean="0">
                        <a:solidFill>
                          <a:srgbClr val="FF2600"/>
                        </a:solidFill>
                        <a:latin typeface="Cambria Math" panose="02040503050406030204" pitchFamily="18" charset="0"/>
                        <a:ea typeface="Cambria Math" panose="02040503050406030204" pitchFamily="18" charset="0"/>
                      </a:rPr>
                      <m:t>→</m:t>
                    </m:r>
                  </m:oMath>
                </a14:m>
                <a:r>
                  <a:rPr lang="en-US" dirty="0">
                    <a:solidFill>
                      <a:srgbClr val="FF2600"/>
                    </a:solidFill>
                  </a:rPr>
                  <a:t> distributed manner</a:t>
                </a:r>
              </a:p>
            </p:txBody>
          </p:sp>
        </mc:Choice>
        <mc:Fallback xmlns="">
          <p:sp>
            <p:nvSpPr>
              <p:cNvPr id="42" name="TextBox 41">
                <a:extLst>
                  <a:ext uri="{FF2B5EF4-FFF2-40B4-BE49-F238E27FC236}">
                    <a16:creationId xmlns:a16="http://schemas.microsoft.com/office/drawing/2014/main" id="{B559DAFB-4D53-E24F-AED9-01ED81961595}"/>
                  </a:ext>
                </a:extLst>
              </p:cNvPr>
              <p:cNvSpPr txBox="1">
                <a:spLocks noRot="1" noChangeAspect="1" noMove="1" noResize="1" noEditPoints="1" noAdjustHandles="1" noChangeArrowheads="1" noChangeShapeType="1" noTextEdit="1"/>
              </p:cNvSpPr>
              <p:nvPr/>
            </p:nvSpPr>
            <p:spPr>
              <a:xfrm>
                <a:off x="1380732" y="4399988"/>
                <a:ext cx="4822282" cy="646331"/>
              </a:xfrm>
              <a:prstGeom prst="rect">
                <a:avLst/>
              </a:prstGeom>
              <a:blipFill>
                <a:blip r:embed="rId5"/>
                <a:stretch>
                  <a:fillRect l="-1050" t="-3846" r="-1050" b="-13462"/>
                </a:stretch>
              </a:blipFill>
            </p:spPr>
            <p:txBody>
              <a:bodyPr/>
              <a:lstStyle/>
              <a:p>
                <a:r>
                  <a:rPr lang="en-US">
                    <a:noFill/>
                  </a:rPr>
                  <a:t> </a:t>
                </a:r>
              </a:p>
            </p:txBody>
          </p:sp>
        </mc:Fallback>
      </mc:AlternateContent>
      <p:sp>
        <p:nvSpPr>
          <p:cNvPr id="43" name="Rectangle 42">
            <a:extLst>
              <a:ext uri="{FF2B5EF4-FFF2-40B4-BE49-F238E27FC236}">
                <a16:creationId xmlns:a16="http://schemas.microsoft.com/office/drawing/2014/main" id="{FEF8856D-E5ED-9547-BB73-2426EE8A615C}"/>
              </a:ext>
            </a:extLst>
          </p:cNvPr>
          <p:cNvSpPr/>
          <p:nvPr/>
        </p:nvSpPr>
        <p:spPr>
          <a:xfrm>
            <a:off x="1280436" y="5301078"/>
            <a:ext cx="3838052" cy="9396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23DFCCA1-6961-CB46-95C6-DEED00754724}"/>
              </a:ext>
            </a:extLst>
          </p:cNvPr>
          <p:cNvSpPr/>
          <p:nvPr/>
        </p:nvSpPr>
        <p:spPr>
          <a:xfrm>
            <a:off x="1116781" y="5097355"/>
            <a:ext cx="3148245" cy="32272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Optimal Downlink Solution</a:t>
            </a:r>
          </a:p>
        </p:txBody>
      </p:sp>
      <p:sp>
        <p:nvSpPr>
          <p:cNvPr id="50" name="Oval 49">
            <a:extLst>
              <a:ext uri="{FF2B5EF4-FFF2-40B4-BE49-F238E27FC236}">
                <a16:creationId xmlns:a16="http://schemas.microsoft.com/office/drawing/2014/main" id="{C974AAE7-A971-3744-8BCF-CB67C99A1210}"/>
              </a:ext>
            </a:extLst>
          </p:cNvPr>
          <p:cNvSpPr/>
          <p:nvPr/>
        </p:nvSpPr>
        <p:spPr>
          <a:xfrm>
            <a:off x="3105400" y="5611010"/>
            <a:ext cx="381000" cy="381000"/>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42271AE7-BF36-D446-B17F-F2AF66AE151C}"/>
                  </a:ext>
                </a:extLst>
              </p:cNvPr>
              <p:cNvSpPr txBox="1"/>
              <p:nvPr/>
            </p:nvSpPr>
            <p:spPr>
              <a:xfrm>
                <a:off x="3521842" y="5434924"/>
                <a:ext cx="3421706" cy="658514"/>
              </a:xfrm>
              <a:prstGeom prst="rect">
                <a:avLst/>
              </a:prstGeom>
              <a:noFill/>
            </p:spPr>
            <p:txBody>
              <a:bodyPr wrap="square" rtlCol="0">
                <a:spAutoFit/>
              </a:bodyPr>
              <a:lstStyle/>
              <a:p>
                <a:r>
                  <a:rPr lang="en-US" dirty="0">
                    <a:solidFill>
                      <a:srgbClr val="0000FF"/>
                    </a:solidFill>
                  </a:rPr>
                  <a:t>computed from uplink solution </a:t>
                </a:r>
                <a14:m>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𝜆</m:t>
                        </m:r>
                      </m:e>
                      <m:sub>
                        <m:r>
                          <a:rPr lang="en-US" b="0" i="1" smtClean="0">
                            <a:solidFill>
                              <a:srgbClr val="0000FF"/>
                            </a:solidFill>
                            <a:latin typeface="Cambria Math" panose="02040503050406030204" pitchFamily="18" charset="0"/>
                          </a:rPr>
                          <m:t>𝑖</m:t>
                        </m:r>
                        <m:r>
                          <a:rPr lang="en-US" b="0" i="1" smtClean="0">
                            <a:solidFill>
                              <a:srgbClr val="0000FF"/>
                            </a:solidFill>
                            <a:latin typeface="Cambria Math" panose="02040503050406030204" pitchFamily="18" charset="0"/>
                          </a:rPr>
                          <m:t>,</m:t>
                        </m:r>
                        <m:r>
                          <a:rPr lang="en-US" b="0" i="1" smtClean="0">
                            <a:solidFill>
                              <a:srgbClr val="0000FF"/>
                            </a:solidFill>
                            <a:latin typeface="Cambria Math" panose="02040503050406030204" pitchFamily="18" charset="0"/>
                          </a:rPr>
                          <m:t>𝑢</m:t>
                        </m:r>
                      </m:sub>
                    </m:sSub>
                  </m:oMath>
                </a14:m>
                <a:r>
                  <a:rPr lang="en-US" dirty="0">
                    <a:solidFill>
                      <a:srgbClr val="0000FF"/>
                    </a:solidFill>
                  </a:rPr>
                  <a:t> and channel</a:t>
                </a:r>
              </a:p>
            </p:txBody>
          </p:sp>
        </mc:Choice>
        <mc:Fallback xmlns="">
          <p:sp>
            <p:nvSpPr>
              <p:cNvPr id="51" name="TextBox 50">
                <a:extLst>
                  <a:ext uri="{FF2B5EF4-FFF2-40B4-BE49-F238E27FC236}">
                    <a16:creationId xmlns:a16="http://schemas.microsoft.com/office/drawing/2014/main" id="{42271AE7-BF36-D446-B17F-F2AF66AE151C}"/>
                  </a:ext>
                </a:extLst>
              </p:cNvPr>
              <p:cNvSpPr txBox="1">
                <a:spLocks noRot="1" noChangeAspect="1" noMove="1" noResize="1" noEditPoints="1" noAdjustHandles="1" noChangeArrowheads="1" noChangeShapeType="1" noTextEdit="1"/>
              </p:cNvSpPr>
              <p:nvPr/>
            </p:nvSpPr>
            <p:spPr>
              <a:xfrm>
                <a:off x="3521842" y="5434924"/>
                <a:ext cx="3421706" cy="658514"/>
              </a:xfrm>
              <a:prstGeom prst="rect">
                <a:avLst/>
              </a:prstGeom>
              <a:blipFill>
                <a:blip r:embed="rId6"/>
                <a:stretch>
                  <a:fillRect l="-1481" t="-5660" b="-9434"/>
                </a:stretch>
              </a:blipFill>
            </p:spPr>
            <p:txBody>
              <a:bodyPr/>
              <a:lstStyle/>
              <a:p>
                <a:r>
                  <a:rPr lang="en-US">
                    <a:noFill/>
                  </a:rPr>
                  <a:t> </a:t>
                </a:r>
              </a:p>
            </p:txBody>
          </p:sp>
        </mc:Fallback>
      </mc:AlternateContent>
      <p:pic>
        <p:nvPicPr>
          <p:cNvPr id="52" name="Picture 51" descr="A picture containing object, clock&#10;&#10;Description automatically generated">
            <a:extLst>
              <a:ext uri="{FF2B5EF4-FFF2-40B4-BE49-F238E27FC236}">
                <a16:creationId xmlns:a16="http://schemas.microsoft.com/office/drawing/2014/main" id="{6CE00CA0-FA11-0A45-8A5A-77111E0255B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1997" y="5602897"/>
            <a:ext cx="1625600" cy="381000"/>
          </a:xfrm>
          <a:prstGeom prst="rect">
            <a:avLst/>
          </a:prstGeom>
        </p:spPr>
      </p:pic>
      <p:sp>
        <p:nvSpPr>
          <p:cNvPr id="53" name="Oval 52">
            <a:extLst>
              <a:ext uri="{FF2B5EF4-FFF2-40B4-BE49-F238E27FC236}">
                <a16:creationId xmlns:a16="http://schemas.microsoft.com/office/drawing/2014/main" id="{8738973C-3DCF-074E-9428-51F8D2E3D85B}"/>
              </a:ext>
            </a:extLst>
          </p:cNvPr>
          <p:cNvSpPr/>
          <p:nvPr/>
        </p:nvSpPr>
        <p:spPr>
          <a:xfrm>
            <a:off x="2774766" y="5622550"/>
            <a:ext cx="381000" cy="381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3ABBAEB-3BB5-E34D-8CF7-B9A6D1DED929}"/>
                  </a:ext>
                </a:extLst>
              </p:cNvPr>
              <p:cNvSpPr txBox="1"/>
              <p:nvPr/>
            </p:nvSpPr>
            <p:spPr>
              <a:xfrm>
                <a:off x="1069072" y="5993951"/>
                <a:ext cx="2831994" cy="381515"/>
              </a:xfrm>
              <a:prstGeom prst="rect">
                <a:avLst/>
              </a:prstGeom>
              <a:noFill/>
            </p:spPr>
            <p:txBody>
              <a:bodyPr wrap="none" rtlCol="0">
                <a:spAutoFit/>
              </a:bodyPr>
              <a:lstStyle/>
              <a:p>
                <a:r>
                  <a:rPr lang="en-US" dirty="0">
                    <a:solidFill>
                      <a:srgbClr val="FF0000"/>
                    </a:solidFill>
                  </a:rPr>
                  <a:t>computed from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1" i="0" smtClean="0">
                            <a:solidFill>
                              <a:srgbClr val="FF0000"/>
                            </a:solidFill>
                            <a:latin typeface="Cambria Math" panose="02040503050406030204" pitchFamily="18" charset="0"/>
                          </a:rPr>
                          <m:t>𝐟</m:t>
                        </m:r>
                      </m:e>
                      <m:sub>
                        <m:r>
                          <a:rPr lang="en-US" b="0" i="1" smtClean="0">
                            <a:solidFill>
                              <a:srgbClr val="FF0000"/>
                            </a:solidFill>
                            <a:latin typeface="Cambria Math" panose="02040503050406030204" pitchFamily="18" charset="0"/>
                          </a:rPr>
                          <m:t>𝑖</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𝑢</m:t>
                        </m:r>
                      </m:sub>
                    </m:sSub>
                  </m:oMath>
                </a14:m>
                <a:r>
                  <a:rPr lang="en-US" dirty="0">
                    <a:solidFill>
                      <a:srgbClr val="FF0000"/>
                    </a:solidFill>
                  </a:rPr>
                  <a:t> and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1" i="0" smtClean="0">
                            <a:solidFill>
                              <a:srgbClr val="FF0000"/>
                            </a:solidFill>
                            <a:latin typeface="Cambria Math" panose="02040503050406030204" pitchFamily="18" charset="0"/>
                          </a:rPr>
                          <m:t>𝐡</m:t>
                        </m:r>
                      </m:e>
                      <m:sub>
                        <m:r>
                          <a:rPr lang="en-US" b="0" i="1" smtClean="0">
                            <a:solidFill>
                              <a:srgbClr val="FF0000"/>
                            </a:solidFill>
                            <a:latin typeface="Cambria Math" panose="02040503050406030204" pitchFamily="18" charset="0"/>
                          </a:rPr>
                          <m:t>𝑖</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𝑢</m:t>
                        </m:r>
                      </m:sub>
                    </m:sSub>
                  </m:oMath>
                </a14:m>
                <a:endParaRPr lang="en-US" dirty="0">
                  <a:solidFill>
                    <a:srgbClr val="FF0000"/>
                  </a:solidFill>
                </a:endParaRPr>
              </a:p>
            </p:txBody>
          </p:sp>
        </mc:Choice>
        <mc:Fallback xmlns="">
          <p:sp>
            <p:nvSpPr>
              <p:cNvPr id="10" name="TextBox 9">
                <a:extLst>
                  <a:ext uri="{FF2B5EF4-FFF2-40B4-BE49-F238E27FC236}">
                    <a16:creationId xmlns:a16="http://schemas.microsoft.com/office/drawing/2014/main" id="{F3ABBAEB-3BB5-E34D-8CF7-B9A6D1DED929}"/>
                  </a:ext>
                </a:extLst>
              </p:cNvPr>
              <p:cNvSpPr txBox="1">
                <a:spLocks noRot="1" noChangeAspect="1" noMove="1" noResize="1" noEditPoints="1" noAdjustHandles="1" noChangeArrowheads="1" noChangeShapeType="1" noTextEdit="1"/>
              </p:cNvSpPr>
              <p:nvPr/>
            </p:nvSpPr>
            <p:spPr>
              <a:xfrm>
                <a:off x="1069072" y="5993951"/>
                <a:ext cx="2831994" cy="381515"/>
              </a:xfrm>
              <a:prstGeom prst="rect">
                <a:avLst/>
              </a:prstGeom>
              <a:blipFill>
                <a:blip r:embed="rId8"/>
                <a:stretch>
                  <a:fillRect l="-1786" t="-6250" b="-15625"/>
                </a:stretch>
              </a:blipFill>
            </p:spPr>
            <p:txBody>
              <a:bodyPr/>
              <a:lstStyle/>
              <a:p>
                <a:r>
                  <a:rPr lang="en-US">
                    <a:noFill/>
                  </a:rPr>
                  <a:t> </a:t>
                </a:r>
              </a:p>
            </p:txBody>
          </p:sp>
        </mc:Fallback>
      </mc:AlternateContent>
      <p:sp>
        <p:nvSpPr>
          <p:cNvPr id="54" name="Oval 53">
            <a:extLst>
              <a:ext uri="{FF2B5EF4-FFF2-40B4-BE49-F238E27FC236}">
                <a16:creationId xmlns:a16="http://schemas.microsoft.com/office/drawing/2014/main" id="{623158E2-E9F1-F440-973B-4702DEE83779}"/>
              </a:ext>
            </a:extLst>
          </p:cNvPr>
          <p:cNvSpPr/>
          <p:nvPr/>
        </p:nvSpPr>
        <p:spPr>
          <a:xfrm>
            <a:off x="3660142" y="3616178"/>
            <a:ext cx="695831" cy="410331"/>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55" name="Rectangle 54">
            <a:extLst>
              <a:ext uri="{FF2B5EF4-FFF2-40B4-BE49-F238E27FC236}">
                <a16:creationId xmlns:a16="http://schemas.microsoft.com/office/drawing/2014/main" id="{DEC3616A-E58B-6040-8EDC-B91C8B999F8F}"/>
              </a:ext>
            </a:extLst>
          </p:cNvPr>
          <p:cNvSpPr/>
          <p:nvPr/>
        </p:nvSpPr>
        <p:spPr>
          <a:xfrm>
            <a:off x="3921457" y="847976"/>
            <a:ext cx="2793784" cy="6461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Downlink Total Transmit Power Minimization Problem</a:t>
            </a:r>
          </a:p>
        </p:txBody>
      </p:sp>
      <p:sp>
        <p:nvSpPr>
          <p:cNvPr id="56" name="TextBox 55">
            <a:extLst>
              <a:ext uri="{FF2B5EF4-FFF2-40B4-BE49-F238E27FC236}">
                <a16:creationId xmlns:a16="http://schemas.microsoft.com/office/drawing/2014/main" id="{C00DE61B-68E3-794D-9CD7-D67931343478}"/>
              </a:ext>
            </a:extLst>
          </p:cNvPr>
          <p:cNvSpPr txBox="1"/>
          <p:nvPr/>
        </p:nvSpPr>
        <p:spPr>
          <a:xfrm>
            <a:off x="3107552" y="927556"/>
            <a:ext cx="912750" cy="523220"/>
          </a:xfrm>
          <a:prstGeom prst="rect">
            <a:avLst/>
          </a:prstGeom>
          <a:noFill/>
        </p:spPr>
        <p:txBody>
          <a:bodyPr wrap="none" rtlCol="0">
            <a:spAutoFit/>
          </a:bodyPr>
          <a:lstStyle/>
          <a:p>
            <a:pPr algn="ctr"/>
            <a:r>
              <a:rPr lang="en-US" sz="1400" dirty="0">
                <a:solidFill>
                  <a:srgbClr val="FF2600"/>
                </a:solidFill>
              </a:rPr>
              <a:t>separate </a:t>
            </a:r>
          </a:p>
          <a:p>
            <a:pPr algn="ctr"/>
            <a:r>
              <a:rPr lang="en-US" sz="1400" dirty="0">
                <a:solidFill>
                  <a:srgbClr val="FF2600"/>
                </a:solidFill>
              </a:rPr>
              <a:t>problems </a:t>
            </a:r>
          </a:p>
        </p:txBody>
      </p:sp>
      <p:pic>
        <p:nvPicPr>
          <p:cNvPr id="12" name="Graphic 11" descr="Merger">
            <a:extLst>
              <a:ext uri="{FF2B5EF4-FFF2-40B4-BE49-F238E27FC236}">
                <a16:creationId xmlns:a16="http://schemas.microsoft.com/office/drawing/2014/main" id="{0E8BBF10-6996-D840-92FC-97BFC9DF32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3059640" y="1344942"/>
            <a:ext cx="914400" cy="914400"/>
          </a:xfrm>
          <a:prstGeom prst="rect">
            <a:avLst/>
          </a:prstGeom>
        </p:spPr>
      </p:pic>
      <p:sp>
        <p:nvSpPr>
          <p:cNvPr id="85" name="Title 1">
            <a:extLst>
              <a:ext uri="{FF2B5EF4-FFF2-40B4-BE49-F238E27FC236}">
                <a16:creationId xmlns:a16="http://schemas.microsoft.com/office/drawing/2014/main" id="{B3E944E1-4E99-DC40-A352-015DAF2A90E5}"/>
              </a:ext>
            </a:extLst>
          </p:cNvPr>
          <p:cNvSpPr txBox="1">
            <a:spLocks/>
          </p:cNvSpPr>
          <p:nvPr/>
        </p:nvSpPr>
        <p:spPr>
          <a:xfrm>
            <a:off x="406400" y="115887"/>
            <a:ext cx="1043794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kern="1200">
                <a:solidFill>
                  <a:schemeClr val="tx1"/>
                </a:solidFill>
                <a:latin typeface="Arial" panose="020B0604020202020204" pitchFamily="34" charset="0"/>
                <a:ea typeface="+mj-ea"/>
                <a:cs typeface="Arial" panose="020B0604020202020204" pitchFamily="34" charset="0"/>
              </a:defRPr>
            </a:lvl1pPr>
          </a:lstStyle>
          <a:p>
            <a:r>
              <a:rPr lang="en-US" sz="2800" dirty="0">
                <a:latin typeface="Gill Sans MT" charset="0"/>
                <a:ea typeface="Gill Sans MT" charset="0"/>
                <a:cs typeface="Gill Sans MT" charset="0"/>
              </a:rPr>
              <a:t>Derived Results and Proposed Algorithm</a:t>
            </a:r>
            <a:endParaRPr lang="en-US" sz="2800" dirty="0">
              <a:latin typeface="Gill Sans MT" panose="020B0502020104020203" pitchFamily="34" charset="77"/>
            </a:endParaRPr>
          </a:p>
        </p:txBody>
      </p:sp>
      <p:cxnSp>
        <p:nvCxnSpPr>
          <p:cNvPr id="20" name="Straight Connector 19">
            <a:extLst>
              <a:ext uri="{FF2B5EF4-FFF2-40B4-BE49-F238E27FC236}">
                <a16:creationId xmlns:a16="http://schemas.microsoft.com/office/drawing/2014/main" id="{32F4B337-42CF-3E49-B7F1-377624769C54}"/>
              </a:ext>
            </a:extLst>
          </p:cNvPr>
          <p:cNvCxnSpPr>
            <a:cxnSpLocks/>
          </p:cNvCxnSpPr>
          <p:nvPr/>
        </p:nvCxnSpPr>
        <p:spPr>
          <a:xfrm>
            <a:off x="6817794" y="665162"/>
            <a:ext cx="0" cy="5702077"/>
          </a:xfrm>
          <a:prstGeom prst="line">
            <a:avLst/>
          </a:prstGeom>
          <a:ln w="317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1078F07-E053-A15B-E3DC-D5F19E297EE6}"/>
              </a:ext>
            </a:extLst>
          </p:cNvPr>
          <p:cNvSpPr txBox="1"/>
          <p:nvPr/>
        </p:nvSpPr>
        <p:spPr>
          <a:xfrm>
            <a:off x="2370821" y="6471622"/>
            <a:ext cx="7613495" cy="276999"/>
          </a:xfrm>
          <a:prstGeom prst="rect">
            <a:avLst/>
          </a:prstGeom>
          <a:noFill/>
        </p:spPr>
        <p:txBody>
          <a:bodyPr wrap="none" rtlCol="0">
            <a:spAutoFit/>
          </a:bodyPr>
          <a:lstStyle/>
          <a:p>
            <a:pPr algn="ctr"/>
            <a:r>
              <a:rPr lang="en-US" sz="1200" dirty="0">
                <a:solidFill>
                  <a:schemeClr val="bg1"/>
                </a:solidFill>
              </a:rPr>
              <a:t>Contribution #1: Coordinated Beamforming and Power Control for Low-Resolution Systems: Total Power Minimization</a:t>
            </a:r>
          </a:p>
        </p:txBody>
      </p:sp>
      <p:pic>
        <p:nvPicPr>
          <p:cNvPr id="6" name="Graphic 5" descr="Information outline">
            <a:hlinkClick r:id="" action="ppaction://noaction"/>
            <a:extLst>
              <a:ext uri="{FF2B5EF4-FFF2-40B4-BE49-F238E27FC236}">
                <a16:creationId xmlns:a16="http://schemas.microsoft.com/office/drawing/2014/main" id="{85451E76-34BA-17E1-4B7C-92791B4242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1927" y="3136971"/>
            <a:ext cx="232725" cy="232725"/>
          </a:xfrm>
          <a:prstGeom prst="rect">
            <a:avLst/>
          </a:prstGeom>
        </p:spPr>
      </p:pic>
      <p:pic>
        <p:nvPicPr>
          <p:cNvPr id="7" name="Graphic 6" descr="Information outline">
            <a:hlinkClick r:id="" action="ppaction://noaction"/>
            <a:extLst>
              <a:ext uri="{FF2B5EF4-FFF2-40B4-BE49-F238E27FC236}">
                <a16:creationId xmlns:a16="http://schemas.microsoft.com/office/drawing/2014/main" id="{2491D985-2A59-6CE4-39DE-B31923D730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5330" y="5282556"/>
            <a:ext cx="232725" cy="232725"/>
          </a:xfrm>
          <a:prstGeom prst="rect">
            <a:avLst/>
          </a:prstGeom>
        </p:spPr>
      </p:pic>
      <p:sp>
        <p:nvSpPr>
          <p:cNvPr id="3" name="Rectangle 2">
            <a:extLst>
              <a:ext uri="{FF2B5EF4-FFF2-40B4-BE49-F238E27FC236}">
                <a16:creationId xmlns:a16="http://schemas.microsoft.com/office/drawing/2014/main" id="{B7362E9E-F61D-C012-8C17-5928A1AF1526}"/>
              </a:ext>
            </a:extLst>
          </p:cNvPr>
          <p:cNvSpPr/>
          <p:nvPr/>
        </p:nvSpPr>
        <p:spPr>
          <a:xfrm>
            <a:off x="7033475" y="860343"/>
            <a:ext cx="4807308" cy="2326132"/>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pic>
        <p:nvPicPr>
          <p:cNvPr id="8" name="Picture 7" descr="Diagram, schematic&#10;&#10;Description automatically generated">
            <a:extLst>
              <a:ext uri="{FF2B5EF4-FFF2-40B4-BE49-F238E27FC236}">
                <a16:creationId xmlns:a16="http://schemas.microsoft.com/office/drawing/2014/main" id="{1634DBC4-F4A9-058D-77C4-6B687836C6B1}"/>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1117" y="1731881"/>
            <a:ext cx="4519094" cy="804151"/>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98F951AC-6160-E5B8-3A4E-73CC51343E8C}"/>
                  </a:ext>
                </a:extLst>
              </p:cNvPr>
              <p:cNvSpPr txBox="1"/>
              <p:nvPr/>
            </p:nvSpPr>
            <p:spPr>
              <a:xfrm>
                <a:off x="7033475" y="777096"/>
                <a:ext cx="4861274" cy="2409378"/>
              </a:xfrm>
              <a:prstGeom prst="rect">
                <a:avLst/>
              </a:prstGeom>
              <a:noFill/>
            </p:spPr>
            <p:txBody>
              <a:bodyPr wrap="square" rtlCol="0">
                <a:spAutoFit/>
              </a:bodyPr>
              <a:lstStyle/>
              <a:p>
                <a:pPr>
                  <a:lnSpc>
                    <a:spcPct val="150000"/>
                  </a:lnSpc>
                </a:pPr>
                <a:r>
                  <a:rPr lang="en-US" sz="1500" b="1" dirty="0"/>
                  <a:t>1) </a:t>
                </a:r>
                <a:r>
                  <a:rPr lang="en-US" sz="1500" dirty="0"/>
                  <a:t>Initialize </a:t>
                </a:r>
                <a14:m>
                  <m:oMath xmlns:m="http://schemas.openxmlformats.org/officeDocument/2006/math">
                    <m:sSubSup>
                      <m:sSubSupPr>
                        <m:ctrlPr>
                          <a:rPr lang="en-US" sz="1500" b="0" i="1" smtClean="0">
                            <a:latin typeface="Cambria Math" panose="02040503050406030204" pitchFamily="18" charset="0"/>
                          </a:rPr>
                        </m:ctrlPr>
                      </m:sSubSupPr>
                      <m:e>
                        <m:r>
                          <a:rPr lang="en-US" sz="1500" b="0" i="1" smtClean="0">
                            <a:latin typeface="Cambria Math" panose="02040503050406030204" pitchFamily="18" charset="0"/>
                          </a:rPr>
                          <m:t>𝜆</m:t>
                        </m:r>
                      </m:e>
                      <m:sub>
                        <m:r>
                          <a:rPr lang="en-US" sz="1500" b="0" i="1" smtClean="0">
                            <a:latin typeface="Cambria Math" panose="02040503050406030204" pitchFamily="18" charset="0"/>
                          </a:rPr>
                          <m:t>𝑖</m:t>
                        </m:r>
                        <m:r>
                          <a:rPr lang="en-US" sz="1500" b="0" i="1" smtClean="0">
                            <a:latin typeface="Cambria Math" panose="02040503050406030204" pitchFamily="18" charset="0"/>
                          </a:rPr>
                          <m:t>,</m:t>
                        </m:r>
                        <m:r>
                          <a:rPr lang="en-US" sz="1500" b="0" i="1" smtClean="0">
                            <a:latin typeface="Cambria Math" panose="02040503050406030204" pitchFamily="18" charset="0"/>
                          </a:rPr>
                          <m:t>𝑢</m:t>
                        </m:r>
                      </m:sub>
                      <m:sup>
                        <m:r>
                          <a:rPr lang="en-US" sz="1500" b="0" i="1" smtClean="0">
                            <a:latin typeface="Cambria Math" panose="02040503050406030204" pitchFamily="18" charset="0"/>
                          </a:rPr>
                          <m:t>(0)</m:t>
                        </m:r>
                      </m:sup>
                    </m:sSubSup>
                    <m:r>
                      <a:rPr lang="en-US" sz="1500" b="0" i="1" smtClean="0">
                        <a:latin typeface="Cambria Math" panose="02040503050406030204" pitchFamily="18" charset="0"/>
                      </a:rPr>
                      <m:t>, ∀</m:t>
                    </m:r>
                    <m:r>
                      <a:rPr lang="en-US" sz="1500" b="0" i="1" smtClean="0">
                        <a:latin typeface="Cambria Math" panose="02040503050406030204" pitchFamily="18" charset="0"/>
                      </a:rPr>
                      <m:t>𝑖</m:t>
                    </m:r>
                    <m:r>
                      <a:rPr lang="en-US" sz="1500" b="0" i="1" smtClean="0">
                        <a:latin typeface="Cambria Math" panose="02040503050406030204" pitchFamily="18" charset="0"/>
                      </a:rPr>
                      <m:t>, </m:t>
                    </m:r>
                    <m:r>
                      <a:rPr lang="en-US" sz="1500" b="0" i="1" smtClean="0">
                        <a:latin typeface="Cambria Math" panose="02040503050406030204" pitchFamily="18" charset="0"/>
                      </a:rPr>
                      <m:t>𝑢</m:t>
                    </m:r>
                  </m:oMath>
                </a14:m>
                <a:endParaRPr lang="en-US" sz="1500" dirty="0"/>
              </a:p>
              <a:p>
                <a:pPr>
                  <a:lnSpc>
                    <a:spcPct val="150000"/>
                  </a:lnSpc>
                </a:pPr>
                <a:r>
                  <a:rPr lang="en-US" sz="1500" b="1" dirty="0"/>
                  <a:t>2) </a:t>
                </a:r>
                <a:r>
                  <a:rPr lang="en-US" sz="1500" dirty="0"/>
                  <a:t>Iteratively update </a:t>
                </a:r>
                <a14:m>
                  <m:oMath xmlns:m="http://schemas.openxmlformats.org/officeDocument/2006/math">
                    <m:sSubSup>
                      <m:sSubSupPr>
                        <m:ctrlPr>
                          <a:rPr lang="en-US" sz="1500" i="1">
                            <a:latin typeface="Cambria Math" panose="02040503050406030204" pitchFamily="18" charset="0"/>
                          </a:rPr>
                        </m:ctrlPr>
                      </m:sSubSupPr>
                      <m:e>
                        <m:r>
                          <a:rPr lang="en-US" sz="1500" i="1">
                            <a:latin typeface="Cambria Math" panose="02040503050406030204" pitchFamily="18" charset="0"/>
                          </a:rPr>
                          <m:t>𝜆</m:t>
                        </m:r>
                      </m:e>
                      <m:sub>
                        <m:r>
                          <a:rPr lang="en-US" sz="1500" i="1">
                            <a:latin typeface="Cambria Math" panose="02040503050406030204" pitchFamily="18" charset="0"/>
                          </a:rPr>
                          <m:t>𝑖</m:t>
                        </m:r>
                        <m:r>
                          <a:rPr lang="en-US" sz="1500" i="1">
                            <a:latin typeface="Cambria Math" panose="02040503050406030204" pitchFamily="18" charset="0"/>
                          </a:rPr>
                          <m:t>,</m:t>
                        </m:r>
                        <m:r>
                          <a:rPr lang="en-US" sz="1500" i="1">
                            <a:latin typeface="Cambria Math" panose="02040503050406030204" pitchFamily="18" charset="0"/>
                          </a:rPr>
                          <m:t>𝑢</m:t>
                        </m:r>
                      </m:sub>
                      <m:sup>
                        <m:r>
                          <a:rPr lang="en-US" sz="1500" i="1">
                            <a:latin typeface="Cambria Math" panose="02040503050406030204" pitchFamily="18" charset="0"/>
                          </a:rPr>
                          <m:t>(</m:t>
                        </m:r>
                        <m:r>
                          <a:rPr lang="en-US" sz="1500" b="0" i="1" smtClean="0">
                            <a:latin typeface="Cambria Math" panose="02040503050406030204" pitchFamily="18" charset="0"/>
                          </a:rPr>
                          <m:t>𝑛</m:t>
                        </m:r>
                        <m:r>
                          <a:rPr lang="en-US" sz="1500" b="0" i="1" smtClean="0">
                            <a:latin typeface="Cambria Math" panose="02040503050406030204" pitchFamily="18" charset="0"/>
                          </a:rPr>
                          <m:t>+1)</m:t>
                        </m:r>
                      </m:sup>
                    </m:sSubSup>
                  </m:oMath>
                </a14:m>
                <a:r>
                  <a:rPr lang="en-US" sz="1500" dirty="0"/>
                  <a:t> until converges</a:t>
                </a:r>
              </a:p>
              <a:p>
                <a:pPr>
                  <a:lnSpc>
                    <a:spcPct val="150000"/>
                  </a:lnSpc>
                </a:pPr>
                <a:endParaRPr lang="en-US" sz="1500" dirty="0"/>
              </a:p>
              <a:p>
                <a:pPr>
                  <a:lnSpc>
                    <a:spcPct val="150000"/>
                  </a:lnSpc>
                </a:pPr>
                <a:endParaRPr lang="en-US" sz="1500" dirty="0"/>
              </a:p>
              <a:p>
                <a:pPr>
                  <a:lnSpc>
                    <a:spcPct val="150000"/>
                  </a:lnSpc>
                </a:pPr>
                <a:r>
                  <a:rPr lang="en-US" sz="1500" b="1" dirty="0"/>
                  <a:t>3) </a:t>
                </a:r>
                <a:r>
                  <a:rPr lang="en-US" sz="1500" dirty="0"/>
                  <a:t>Find uplink MMSE equalizer </a:t>
                </a:r>
                <a14:m>
                  <m:oMath xmlns:m="http://schemas.openxmlformats.org/officeDocument/2006/math">
                    <m:sSub>
                      <m:sSubPr>
                        <m:ctrlPr>
                          <a:rPr lang="en-US" sz="1500" b="0" i="1" smtClean="0">
                            <a:latin typeface="Cambria Math" panose="02040503050406030204" pitchFamily="18" charset="0"/>
                          </a:rPr>
                        </m:ctrlPr>
                      </m:sSubPr>
                      <m:e>
                        <m:r>
                          <a:rPr lang="en-US" sz="1500" b="1" i="0" smtClean="0">
                            <a:latin typeface="Cambria Math" panose="02040503050406030204" pitchFamily="18" charset="0"/>
                          </a:rPr>
                          <m:t>𝐟</m:t>
                        </m:r>
                      </m:e>
                      <m:sub>
                        <m:r>
                          <a:rPr lang="en-US" sz="1500" b="0" i="1" smtClean="0">
                            <a:latin typeface="Cambria Math" panose="02040503050406030204" pitchFamily="18" charset="0"/>
                          </a:rPr>
                          <m:t>𝑖</m:t>
                        </m:r>
                        <m:r>
                          <a:rPr lang="en-US" sz="1500" b="0" i="1" smtClean="0">
                            <a:latin typeface="Cambria Math" panose="02040503050406030204" pitchFamily="18" charset="0"/>
                          </a:rPr>
                          <m:t>,</m:t>
                        </m:r>
                        <m:r>
                          <a:rPr lang="en-US" sz="1500" b="0" i="1" smtClean="0">
                            <a:latin typeface="Cambria Math" panose="02040503050406030204" pitchFamily="18" charset="0"/>
                          </a:rPr>
                          <m:t>𝑢</m:t>
                        </m:r>
                      </m:sub>
                    </m:sSub>
                  </m:oMath>
                </a14:m>
                <a:r>
                  <a:rPr lang="en-US" sz="1500" dirty="0"/>
                  <a:t> using </a:t>
                </a:r>
                <a14:m>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panose="02040503050406030204" pitchFamily="18" charset="0"/>
                          </a:rPr>
                          <m:t>𝜆</m:t>
                        </m:r>
                      </m:e>
                      <m:sub>
                        <m:r>
                          <a:rPr lang="en-US" sz="1500" b="0" i="1" smtClean="0">
                            <a:latin typeface="Cambria Math" panose="02040503050406030204" pitchFamily="18" charset="0"/>
                          </a:rPr>
                          <m:t>𝑖</m:t>
                        </m:r>
                        <m:r>
                          <a:rPr lang="en-US" sz="1500" b="0" i="1" smtClean="0">
                            <a:latin typeface="Cambria Math" panose="02040503050406030204" pitchFamily="18" charset="0"/>
                          </a:rPr>
                          <m:t>,</m:t>
                        </m:r>
                        <m:r>
                          <a:rPr lang="en-US" sz="1500" b="0" i="1" smtClean="0">
                            <a:latin typeface="Cambria Math" panose="02040503050406030204" pitchFamily="18" charset="0"/>
                          </a:rPr>
                          <m:t>𝑢</m:t>
                        </m:r>
                      </m:sub>
                    </m:sSub>
                    <m:r>
                      <a:rPr lang="en-US" sz="1500" b="0" i="1" smtClean="0">
                        <a:latin typeface="Cambria Math" panose="02040503050406030204" pitchFamily="18" charset="0"/>
                      </a:rPr>
                      <m:t>, ∀</m:t>
                    </m:r>
                    <m:r>
                      <a:rPr lang="en-US" sz="1500" b="0" i="1" smtClean="0">
                        <a:latin typeface="Cambria Math" panose="02040503050406030204" pitchFamily="18" charset="0"/>
                      </a:rPr>
                      <m:t>𝑖</m:t>
                    </m:r>
                    <m:r>
                      <a:rPr lang="en-US" sz="1500" b="0" i="1" smtClean="0">
                        <a:latin typeface="Cambria Math" panose="02040503050406030204" pitchFamily="18" charset="0"/>
                      </a:rPr>
                      <m:t>, </m:t>
                    </m:r>
                    <m:r>
                      <a:rPr lang="en-US" sz="1500" b="0" i="1" smtClean="0">
                        <a:latin typeface="Cambria Math" panose="02040503050406030204" pitchFamily="18" charset="0"/>
                      </a:rPr>
                      <m:t>𝑢</m:t>
                    </m:r>
                    <m:r>
                      <a:rPr lang="en-US" sz="1500" b="0" i="1" smtClean="0">
                        <a:latin typeface="Cambria Math" panose="02040503050406030204" pitchFamily="18" charset="0"/>
                      </a:rPr>
                      <m:t>.</m:t>
                    </m:r>
                  </m:oMath>
                </a14:m>
                <a:endParaRPr lang="en-US" sz="1500" dirty="0"/>
              </a:p>
              <a:p>
                <a:pPr>
                  <a:lnSpc>
                    <a:spcPct val="150000"/>
                  </a:lnSpc>
                </a:pPr>
                <a:r>
                  <a:rPr lang="en-US" sz="1500" b="1" dirty="0"/>
                  <a:t>4) </a:t>
                </a:r>
                <a:r>
                  <a:rPr lang="en-US" sz="1500" dirty="0"/>
                  <a:t>Compute downlink beamformer </a:t>
                </a:r>
                <a14:m>
                  <m:oMath xmlns:m="http://schemas.openxmlformats.org/officeDocument/2006/math">
                    <m:sSub>
                      <m:sSubPr>
                        <m:ctrlPr>
                          <a:rPr lang="en-US" sz="1500" b="0" i="1" smtClean="0">
                            <a:latin typeface="Cambria Math" panose="02040503050406030204" pitchFamily="18" charset="0"/>
                          </a:rPr>
                        </m:ctrlPr>
                      </m:sSubPr>
                      <m:e>
                        <m:r>
                          <a:rPr lang="en-US" sz="1500" b="1" i="0" smtClean="0">
                            <a:latin typeface="Cambria Math" panose="02040503050406030204" pitchFamily="18" charset="0"/>
                          </a:rPr>
                          <m:t>𝐰</m:t>
                        </m:r>
                      </m:e>
                      <m:sub>
                        <m:r>
                          <a:rPr lang="en-US" sz="1500" b="0" i="1" smtClean="0">
                            <a:latin typeface="Cambria Math" panose="02040503050406030204" pitchFamily="18" charset="0"/>
                          </a:rPr>
                          <m:t>𝑖</m:t>
                        </m:r>
                        <m:r>
                          <a:rPr lang="en-US" sz="1500" b="0" i="1" smtClean="0">
                            <a:latin typeface="Cambria Math" panose="02040503050406030204" pitchFamily="18" charset="0"/>
                          </a:rPr>
                          <m:t>,</m:t>
                        </m:r>
                        <m:r>
                          <a:rPr lang="en-US" sz="1500" b="0" i="1" smtClean="0">
                            <a:latin typeface="Cambria Math" panose="02040503050406030204" pitchFamily="18" charset="0"/>
                          </a:rPr>
                          <m:t>𝑢</m:t>
                        </m:r>
                      </m:sub>
                    </m:sSub>
                    <m:r>
                      <a:rPr lang="en-US" sz="1500" b="0" i="1" smtClean="0">
                        <a:latin typeface="Cambria Math" panose="02040503050406030204" pitchFamily="18" charset="0"/>
                      </a:rPr>
                      <m:t>, ∀</m:t>
                    </m:r>
                    <m:r>
                      <a:rPr lang="en-US" sz="1500" b="0" i="1" smtClean="0">
                        <a:latin typeface="Cambria Math" panose="02040503050406030204" pitchFamily="18" charset="0"/>
                      </a:rPr>
                      <m:t>𝑖</m:t>
                    </m:r>
                    <m:r>
                      <a:rPr lang="en-US" sz="1500" b="0" i="1" smtClean="0">
                        <a:latin typeface="Cambria Math" panose="02040503050406030204" pitchFamily="18" charset="0"/>
                      </a:rPr>
                      <m:t>,</m:t>
                    </m:r>
                    <m:r>
                      <a:rPr lang="en-US" sz="1500" b="0" i="1" smtClean="0">
                        <a:latin typeface="Cambria Math" panose="02040503050406030204" pitchFamily="18" charset="0"/>
                      </a:rPr>
                      <m:t>𝑢</m:t>
                    </m:r>
                  </m:oMath>
                </a14:m>
                <a:endParaRPr lang="en-US" sz="1500" dirty="0"/>
              </a:p>
            </p:txBody>
          </p:sp>
        </mc:Choice>
        <mc:Fallback>
          <p:sp>
            <p:nvSpPr>
              <p:cNvPr id="11" name="TextBox 10">
                <a:extLst>
                  <a:ext uri="{FF2B5EF4-FFF2-40B4-BE49-F238E27FC236}">
                    <a16:creationId xmlns:a16="http://schemas.microsoft.com/office/drawing/2014/main" id="{98F951AC-6160-E5B8-3A4E-73CC51343E8C}"/>
                  </a:ext>
                </a:extLst>
              </p:cNvPr>
              <p:cNvSpPr txBox="1">
                <a:spLocks noRot="1" noChangeAspect="1" noMove="1" noResize="1" noEditPoints="1" noAdjustHandles="1" noChangeArrowheads="1" noChangeShapeType="1" noTextEdit="1"/>
              </p:cNvSpPr>
              <p:nvPr/>
            </p:nvSpPr>
            <p:spPr>
              <a:xfrm>
                <a:off x="7033475" y="777096"/>
                <a:ext cx="4861274" cy="2409378"/>
              </a:xfrm>
              <a:prstGeom prst="rect">
                <a:avLst/>
              </a:prstGeom>
              <a:blipFill>
                <a:blip r:embed="rId14"/>
                <a:stretch>
                  <a:fillRect l="-260" b="-1042"/>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C965D03D-74E7-0B43-ADFB-034BFD3D8372}"/>
              </a:ext>
            </a:extLst>
          </p:cNvPr>
          <p:cNvSpPr/>
          <p:nvPr/>
        </p:nvSpPr>
        <p:spPr>
          <a:xfrm>
            <a:off x="6894093" y="627224"/>
            <a:ext cx="3062424" cy="322729"/>
          </a:xfrm>
          <a:prstGeom prst="rect">
            <a:avLst/>
          </a:prstGeom>
          <a:solidFill>
            <a:srgbClr val="009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Proposed Algorithm (NB)</a:t>
            </a:r>
          </a:p>
        </p:txBody>
      </p:sp>
      <p:sp>
        <p:nvSpPr>
          <p:cNvPr id="14" name="Rectangle 13">
            <a:extLst>
              <a:ext uri="{FF2B5EF4-FFF2-40B4-BE49-F238E27FC236}">
                <a16:creationId xmlns:a16="http://schemas.microsoft.com/office/drawing/2014/main" id="{D4E4ABDC-34F3-3BA6-90FF-58405175C5A2}"/>
              </a:ext>
            </a:extLst>
          </p:cNvPr>
          <p:cNvSpPr/>
          <p:nvPr/>
        </p:nvSpPr>
        <p:spPr>
          <a:xfrm>
            <a:off x="7033475" y="3535226"/>
            <a:ext cx="4800827" cy="2503171"/>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5FECEDB0-4EB8-477C-ADB8-3A9AEED21FEE}"/>
                  </a:ext>
                </a:extLst>
              </p:cNvPr>
              <p:cNvSpPr txBox="1"/>
              <p:nvPr/>
            </p:nvSpPr>
            <p:spPr>
              <a:xfrm>
                <a:off x="7033474" y="3451979"/>
                <a:ext cx="4861275" cy="2635722"/>
              </a:xfrm>
              <a:prstGeom prst="rect">
                <a:avLst/>
              </a:prstGeom>
              <a:noFill/>
            </p:spPr>
            <p:txBody>
              <a:bodyPr wrap="square" rtlCol="0">
                <a:spAutoFit/>
              </a:bodyPr>
              <a:lstStyle/>
              <a:p>
                <a:pPr>
                  <a:lnSpc>
                    <a:spcPct val="150000"/>
                  </a:lnSpc>
                </a:pPr>
                <a:endParaRPr lang="en-US" sz="900" b="1" dirty="0"/>
              </a:p>
              <a:p>
                <a:pPr>
                  <a:lnSpc>
                    <a:spcPct val="150000"/>
                  </a:lnSpc>
                </a:pPr>
                <a:r>
                  <a:rPr lang="en-US" sz="1500" b="1" dirty="0"/>
                  <a:t>1) </a:t>
                </a:r>
                <a:r>
                  <a:rPr lang="en-US" sz="1500" dirty="0"/>
                  <a:t>Initialize </a:t>
                </a:r>
                <a14:m>
                  <m:oMath xmlns:m="http://schemas.openxmlformats.org/officeDocument/2006/math">
                    <m:sSubSup>
                      <m:sSubSupPr>
                        <m:ctrlPr>
                          <a:rPr lang="en-US" sz="1500" b="0" i="1" smtClean="0">
                            <a:latin typeface="Cambria Math" panose="02040503050406030204" pitchFamily="18" charset="0"/>
                          </a:rPr>
                        </m:ctrlPr>
                      </m:sSubSupPr>
                      <m:e>
                        <m:r>
                          <a:rPr lang="en-US" sz="1500" b="0" i="1" smtClean="0">
                            <a:latin typeface="Cambria Math" panose="02040503050406030204" pitchFamily="18" charset="0"/>
                          </a:rPr>
                          <m:t>𝜆</m:t>
                        </m:r>
                      </m:e>
                      <m:sub>
                        <m:r>
                          <a:rPr lang="en-US" sz="1500" b="0" i="1" smtClean="0">
                            <a:latin typeface="Cambria Math" panose="02040503050406030204" pitchFamily="18" charset="0"/>
                          </a:rPr>
                          <m:t>𝑖</m:t>
                        </m:r>
                        <m:r>
                          <a:rPr lang="en-US" sz="1500" b="0" i="1" smtClean="0">
                            <a:latin typeface="Cambria Math" panose="02040503050406030204" pitchFamily="18" charset="0"/>
                          </a:rPr>
                          <m:t>,</m:t>
                        </m:r>
                        <m:r>
                          <a:rPr lang="en-US" sz="1500" b="0" i="1" smtClean="0">
                            <a:latin typeface="Cambria Math" panose="02040503050406030204" pitchFamily="18" charset="0"/>
                          </a:rPr>
                          <m:t>𝑢</m:t>
                        </m:r>
                      </m:sub>
                      <m:sup>
                        <m:d>
                          <m:dPr>
                            <m:ctrlPr>
                              <a:rPr lang="en-US" sz="1500" b="0" i="1" smtClean="0">
                                <a:latin typeface="Cambria Math" panose="02040503050406030204" pitchFamily="18" charset="0"/>
                              </a:rPr>
                            </m:ctrlPr>
                          </m:dPr>
                          <m:e>
                            <m:r>
                              <a:rPr lang="en-US" sz="1500" b="0" i="1" smtClean="0">
                                <a:latin typeface="Cambria Math" panose="02040503050406030204" pitchFamily="18" charset="0"/>
                              </a:rPr>
                              <m:t>0</m:t>
                            </m:r>
                          </m:e>
                        </m:d>
                      </m:sup>
                    </m:sSubSup>
                    <m:d>
                      <m:dPr>
                        <m:ctrlPr>
                          <a:rPr lang="en-US" sz="1500" b="0" i="1" smtClean="0">
                            <a:latin typeface="Cambria Math" panose="02040503050406030204" pitchFamily="18" charset="0"/>
                          </a:rPr>
                        </m:ctrlPr>
                      </m:dPr>
                      <m:e>
                        <m:r>
                          <a:rPr lang="en-US" sz="1500" b="0" i="1" smtClean="0">
                            <a:latin typeface="Cambria Math" panose="02040503050406030204" pitchFamily="18" charset="0"/>
                          </a:rPr>
                          <m:t>𝑘</m:t>
                        </m:r>
                      </m:e>
                    </m:d>
                    <m:r>
                      <a:rPr lang="en-US" sz="1500" b="0" i="1" smtClean="0">
                        <a:latin typeface="Cambria Math" panose="02040503050406030204" pitchFamily="18" charset="0"/>
                      </a:rPr>
                      <m:t>, ∀</m:t>
                    </m:r>
                    <m:r>
                      <a:rPr lang="en-US" sz="1500" b="0" i="1" smtClean="0">
                        <a:latin typeface="Cambria Math" panose="02040503050406030204" pitchFamily="18" charset="0"/>
                      </a:rPr>
                      <m:t>𝑖</m:t>
                    </m:r>
                    <m:r>
                      <a:rPr lang="en-US" sz="1500" b="0" i="1" smtClean="0">
                        <a:latin typeface="Cambria Math" panose="02040503050406030204" pitchFamily="18" charset="0"/>
                      </a:rPr>
                      <m:t>, </m:t>
                    </m:r>
                    <m:r>
                      <a:rPr lang="en-US" sz="1500" b="0" i="1" smtClean="0">
                        <a:latin typeface="Cambria Math" panose="02040503050406030204" pitchFamily="18" charset="0"/>
                      </a:rPr>
                      <m:t>𝑢</m:t>
                    </m:r>
                    <m:r>
                      <a:rPr lang="en-US" sz="1500" b="0" i="0" smtClean="0">
                        <a:latin typeface="Cambria Math" panose="02040503050406030204" pitchFamily="18" charset="0"/>
                      </a:rPr>
                      <m:t>,</m:t>
                    </m:r>
                    <m:r>
                      <a:rPr lang="en-US" sz="1500" b="0" i="1" smtClean="0">
                        <a:latin typeface="Cambria Math" panose="02040503050406030204" pitchFamily="18" charset="0"/>
                      </a:rPr>
                      <m:t>𝑘</m:t>
                    </m:r>
                  </m:oMath>
                </a14:m>
                <a:endParaRPr lang="en-US" sz="1500" i="1" dirty="0"/>
              </a:p>
              <a:p>
                <a:pPr>
                  <a:lnSpc>
                    <a:spcPct val="150000"/>
                  </a:lnSpc>
                </a:pPr>
                <a:r>
                  <a:rPr lang="en-US" sz="1500" b="1" dirty="0"/>
                  <a:t>2) </a:t>
                </a:r>
                <a:r>
                  <a:rPr lang="en-US" sz="1500" dirty="0"/>
                  <a:t>Iteratively update </a:t>
                </a:r>
                <a14:m>
                  <m:oMath xmlns:m="http://schemas.openxmlformats.org/officeDocument/2006/math">
                    <m:sSubSup>
                      <m:sSubSupPr>
                        <m:ctrlPr>
                          <a:rPr lang="en-US" sz="1500" i="1">
                            <a:latin typeface="Cambria Math" panose="02040503050406030204" pitchFamily="18" charset="0"/>
                          </a:rPr>
                        </m:ctrlPr>
                      </m:sSubSupPr>
                      <m:e>
                        <m:r>
                          <a:rPr lang="en-US" sz="1500" i="1">
                            <a:latin typeface="Cambria Math" panose="02040503050406030204" pitchFamily="18" charset="0"/>
                          </a:rPr>
                          <m:t>𝜆</m:t>
                        </m:r>
                      </m:e>
                      <m:sub>
                        <m:r>
                          <a:rPr lang="en-US" sz="1500" i="1">
                            <a:latin typeface="Cambria Math" panose="02040503050406030204" pitchFamily="18" charset="0"/>
                          </a:rPr>
                          <m:t>𝑖</m:t>
                        </m:r>
                        <m:r>
                          <a:rPr lang="en-US" sz="1500" i="1">
                            <a:latin typeface="Cambria Math" panose="02040503050406030204" pitchFamily="18" charset="0"/>
                          </a:rPr>
                          <m:t>,</m:t>
                        </m:r>
                        <m:r>
                          <a:rPr lang="en-US" sz="1500" i="1">
                            <a:latin typeface="Cambria Math" panose="02040503050406030204" pitchFamily="18" charset="0"/>
                          </a:rPr>
                          <m:t>𝑢</m:t>
                        </m:r>
                      </m:sub>
                      <m:sup>
                        <m:r>
                          <a:rPr lang="en-US" sz="1500" i="1">
                            <a:latin typeface="Cambria Math" panose="02040503050406030204" pitchFamily="18" charset="0"/>
                          </a:rPr>
                          <m:t>(</m:t>
                        </m:r>
                        <m:r>
                          <a:rPr lang="en-US" sz="1500" b="0" i="1" smtClean="0">
                            <a:latin typeface="Cambria Math" panose="02040503050406030204" pitchFamily="18" charset="0"/>
                          </a:rPr>
                          <m:t>𝑛</m:t>
                        </m:r>
                        <m:r>
                          <a:rPr lang="en-US" sz="1500" b="0" i="1" smtClean="0">
                            <a:latin typeface="Cambria Math" panose="02040503050406030204" pitchFamily="18" charset="0"/>
                          </a:rPr>
                          <m:t>+1)</m:t>
                        </m:r>
                      </m:sup>
                    </m:sSubSup>
                  </m:oMath>
                </a14:m>
                <a:r>
                  <a:rPr lang="en-US" sz="1500" dirty="0"/>
                  <a:t> until converges</a:t>
                </a:r>
              </a:p>
              <a:p>
                <a:pPr>
                  <a:lnSpc>
                    <a:spcPct val="150000"/>
                  </a:lnSpc>
                </a:pPr>
                <a:endParaRPr lang="en-US" sz="1500" dirty="0"/>
              </a:p>
              <a:p>
                <a:pPr>
                  <a:lnSpc>
                    <a:spcPct val="150000"/>
                  </a:lnSpc>
                </a:pPr>
                <a:endParaRPr lang="en-US" sz="1500" dirty="0"/>
              </a:p>
              <a:p>
                <a:pPr>
                  <a:lnSpc>
                    <a:spcPct val="150000"/>
                  </a:lnSpc>
                </a:pPr>
                <a:r>
                  <a:rPr lang="en-US" sz="1500" b="1" dirty="0"/>
                  <a:t>3) </a:t>
                </a:r>
                <a:r>
                  <a:rPr lang="en-US" sz="1500" dirty="0"/>
                  <a:t>Find uplink MMSE equalizer </a:t>
                </a:r>
                <a14:m>
                  <m:oMath xmlns:m="http://schemas.openxmlformats.org/officeDocument/2006/math">
                    <m:sSub>
                      <m:sSubPr>
                        <m:ctrlPr>
                          <a:rPr lang="en-US" sz="1500" b="0" i="1" smtClean="0">
                            <a:latin typeface="Cambria Math" panose="02040503050406030204" pitchFamily="18" charset="0"/>
                          </a:rPr>
                        </m:ctrlPr>
                      </m:sSubPr>
                      <m:e>
                        <m:r>
                          <a:rPr lang="en-US" sz="1500" b="1" i="0" smtClean="0">
                            <a:latin typeface="Cambria Math" panose="02040503050406030204" pitchFamily="18" charset="0"/>
                          </a:rPr>
                          <m:t>𝐟</m:t>
                        </m:r>
                      </m:e>
                      <m:sub>
                        <m:r>
                          <a:rPr lang="en-US" sz="1500" b="0" i="1" smtClean="0">
                            <a:latin typeface="Cambria Math" panose="02040503050406030204" pitchFamily="18" charset="0"/>
                          </a:rPr>
                          <m:t>𝑖</m:t>
                        </m:r>
                        <m:r>
                          <a:rPr lang="en-US" sz="1500" b="0" i="1" smtClean="0">
                            <a:latin typeface="Cambria Math" panose="02040503050406030204" pitchFamily="18" charset="0"/>
                          </a:rPr>
                          <m:t>,</m:t>
                        </m:r>
                        <m:r>
                          <a:rPr lang="en-US" sz="1500" b="0" i="1" smtClean="0">
                            <a:latin typeface="Cambria Math" panose="02040503050406030204" pitchFamily="18" charset="0"/>
                          </a:rPr>
                          <m:t>𝑢</m:t>
                        </m:r>
                      </m:sub>
                    </m:sSub>
                    <m:d>
                      <m:dPr>
                        <m:ctrlPr>
                          <a:rPr lang="en-US" sz="1500" b="0" i="1" smtClean="0">
                            <a:latin typeface="Cambria Math" panose="02040503050406030204" pitchFamily="18" charset="0"/>
                          </a:rPr>
                        </m:ctrlPr>
                      </m:dPr>
                      <m:e>
                        <m:r>
                          <a:rPr lang="en-US" sz="1500" b="0" i="1" smtClean="0">
                            <a:latin typeface="Cambria Math" panose="02040503050406030204" pitchFamily="18" charset="0"/>
                          </a:rPr>
                          <m:t>𝑘</m:t>
                        </m:r>
                      </m:e>
                    </m:d>
                  </m:oMath>
                </a14:m>
                <a:r>
                  <a:rPr lang="en-US" sz="1500" dirty="0"/>
                  <a:t> using </a:t>
                </a:r>
                <a14:m>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panose="02040503050406030204" pitchFamily="18" charset="0"/>
                          </a:rPr>
                          <m:t>𝜆</m:t>
                        </m:r>
                      </m:e>
                      <m:sub>
                        <m:r>
                          <a:rPr lang="en-US" sz="1500" b="0" i="1" smtClean="0">
                            <a:latin typeface="Cambria Math" panose="02040503050406030204" pitchFamily="18" charset="0"/>
                          </a:rPr>
                          <m:t>𝑖</m:t>
                        </m:r>
                        <m:r>
                          <a:rPr lang="en-US" sz="1500" b="0" i="1" smtClean="0">
                            <a:latin typeface="Cambria Math" panose="02040503050406030204" pitchFamily="18" charset="0"/>
                          </a:rPr>
                          <m:t>,</m:t>
                        </m:r>
                        <m:r>
                          <a:rPr lang="en-US" sz="1500" b="0" i="1" smtClean="0">
                            <a:latin typeface="Cambria Math" panose="02040503050406030204" pitchFamily="18" charset="0"/>
                          </a:rPr>
                          <m:t>𝑢</m:t>
                        </m:r>
                      </m:sub>
                    </m:sSub>
                    <m:d>
                      <m:dPr>
                        <m:ctrlPr>
                          <a:rPr lang="en-US" sz="1500" b="0" i="1" smtClean="0">
                            <a:latin typeface="Cambria Math" panose="02040503050406030204" pitchFamily="18" charset="0"/>
                          </a:rPr>
                        </m:ctrlPr>
                      </m:dPr>
                      <m:e>
                        <m:r>
                          <a:rPr lang="en-US" sz="1500" b="0" i="1" smtClean="0">
                            <a:latin typeface="Cambria Math" panose="02040503050406030204" pitchFamily="18" charset="0"/>
                          </a:rPr>
                          <m:t>𝑘</m:t>
                        </m:r>
                      </m:e>
                    </m:d>
                    <m:r>
                      <a:rPr lang="en-US" sz="1500" b="0" i="1" smtClean="0">
                        <a:latin typeface="Cambria Math" panose="02040503050406030204" pitchFamily="18" charset="0"/>
                      </a:rPr>
                      <m:t>, ∀</m:t>
                    </m:r>
                    <m:r>
                      <a:rPr lang="en-US" sz="1500" b="0" i="1" smtClean="0">
                        <a:latin typeface="Cambria Math" panose="02040503050406030204" pitchFamily="18" charset="0"/>
                      </a:rPr>
                      <m:t>𝑖</m:t>
                    </m:r>
                    <m:r>
                      <a:rPr lang="en-US" sz="1500" b="0" i="1" smtClean="0">
                        <a:latin typeface="Cambria Math" panose="02040503050406030204" pitchFamily="18" charset="0"/>
                      </a:rPr>
                      <m:t>, </m:t>
                    </m:r>
                    <m:r>
                      <a:rPr lang="en-US" sz="1500" b="0" i="1" smtClean="0">
                        <a:latin typeface="Cambria Math" panose="02040503050406030204" pitchFamily="18" charset="0"/>
                      </a:rPr>
                      <m:t>𝑢</m:t>
                    </m:r>
                    <m:r>
                      <a:rPr lang="en-US" sz="1500" b="0" i="1" smtClean="0">
                        <a:latin typeface="Cambria Math" panose="02040503050406030204" pitchFamily="18" charset="0"/>
                      </a:rPr>
                      <m:t>,</m:t>
                    </m:r>
                    <m:r>
                      <a:rPr lang="en-US" sz="1500" b="0" i="1" smtClean="0">
                        <a:latin typeface="Cambria Math" panose="02040503050406030204" pitchFamily="18" charset="0"/>
                      </a:rPr>
                      <m:t>𝑘</m:t>
                    </m:r>
                    <m:r>
                      <a:rPr lang="en-US" sz="1500" b="0" i="1" smtClean="0">
                        <a:latin typeface="Cambria Math" panose="02040503050406030204" pitchFamily="18" charset="0"/>
                      </a:rPr>
                      <m:t>.</m:t>
                    </m:r>
                  </m:oMath>
                </a14:m>
                <a:endParaRPr lang="en-US" sz="1500" dirty="0"/>
              </a:p>
              <a:p>
                <a:pPr>
                  <a:lnSpc>
                    <a:spcPct val="150000"/>
                  </a:lnSpc>
                </a:pPr>
                <a:r>
                  <a:rPr lang="en-US" sz="1500" b="1" dirty="0"/>
                  <a:t>4) </a:t>
                </a:r>
                <a:r>
                  <a:rPr lang="en-US" sz="1500" dirty="0"/>
                  <a:t>Compute downlink beamformer </a:t>
                </a:r>
                <a14:m>
                  <m:oMath xmlns:m="http://schemas.openxmlformats.org/officeDocument/2006/math">
                    <m:sSub>
                      <m:sSubPr>
                        <m:ctrlPr>
                          <a:rPr lang="en-US" sz="1500" b="0" i="1" smtClean="0">
                            <a:latin typeface="Cambria Math" panose="02040503050406030204" pitchFamily="18" charset="0"/>
                          </a:rPr>
                        </m:ctrlPr>
                      </m:sSubPr>
                      <m:e>
                        <m:r>
                          <a:rPr lang="en-US" sz="1500" b="1" i="0" smtClean="0">
                            <a:latin typeface="Cambria Math" panose="02040503050406030204" pitchFamily="18" charset="0"/>
                          </a:rPr>
                          <m:t>𝐰</m:t>
                        </m:r>
                      </m:e>
                      <m:sub>
                        <m:r>
                          <a:rPr lang="en-US" sz="1500" b="0" i="1" smtClean="0">
                            <a:latin typeface="Cambria Math" panose="02040503050406030204" pitchFamily="18" charset="0"/>
                          </a:rPr>
                          <m:t>𝑖</m:t>
                        </m:r>
                        <m:r>
                          <a:rPr lang="en-US" sz="1500" b="0" i="1" smtClean="0">
                            <a:latin typeface="Cambria Math" panose="02040503050406030204" pitchFamily="18" charset="0"/>
                          </a:rPr>
                          <m:t>,</m:t>
                        </m:r>
                        <m:r>
                          <a:rPr lang="en-US" sz="1500" b="0" i="1" smtClean="0">
                            <a:latin typeface="Cambria Math" panose="02040503050406030204" pitchFamily="18" charset="0"/>
                          </a:rPr>
                          <m:t>𝑢</m:t>
                        </m:r>
                      </m:sub>
                    </m:sSub>
                    <m:d>
                      <m:dPr>
                        <m:ctrlPr>
                          <a:rPr lang="en-US" sz="1500" b="0" i="1" smtClean="0">
                            <a:latin typeface="Cambria Math" panose="02040503050406030204" pitchFamily="18" charset="0"/>
                          </a:rPr>
                        </m:ctrlPr>
                      </m:dPr>
                      <m:e>
                        <m:r>
                          <a:rPr lang="en-US" sz="1500" b="0" i="1" smtClean="0">
                            <a:latin typeface="Cambria Math" panose="02040503050406030204" pitchFamily="18" charset="0"/>
                          </a:rPr>
                          <m:t>𝑘</m:t>
                        </m:r>
                      </m:e>
                    </m:d>
                    <m:r>
                      <a:rPr lang="en-US" sz="1500" b="0" i="1" smtClean="0">
                        <a:latin typeface="Cambria Math" panose="02040503050406030204" pitchFamily="18" charset="0"/>
                      </a:rPr>
                      <m:t>, ∀</m:t>
                    </m:r>
                    <m:r>
                      <a:rPr lang="en-US" sz="1500" b="0" i="1" smtClean="0">
                        <a:latin typeface="Cambria Math" panose="02040503050406030204" pitchFamily="18" charset="0"/>
                      </a:rPr>
                      <m:t>𝑖</m:t>
                    </m:r>
                    <m:r>
                      <a:rPr lang="en-US" sz="1500" b="0" i="1" smtClean="0">
                        <a:latin typeface="Cambria Math" panose="02040503050406030204" pitchFamily="18" charset="0"/>
                      </a:rPr>
                      <m:t>,</m:t>
                    </m:r>
                    <m:r>
                      <a:rPr lang="en-US" sz="1500" b="0" i="1" smtClean="0">
                        <a:latin typeface="Cambria Math" panose="02040503050406030204" pitchFamily="18" charset="0"/>
                      </a:rPr>
                      <m:t>𝑢</m:t>
                    </m:r>
                    <m:r>
                      <a:rPr lang="en-US" sz="1500" b="0" i="1" smtClean="0">
                        <a:latin typeface="Cambria Math" panose="02040503050406030204" pitchFamily="18" charset="0"/>
                      </a:rPr>
                      <m:t>,</m:t>
                    </m:r>
                    <m:r>
                      <a:rPr lang="en-US" sz="1500" b="0" i="1" smtClean="0">
                        <a:latin typeface="Cambria Math" panose="02040503050406030204" pitchFamily="18" charset="0"/>
                      </a:rPr>
                      <m:t>𝑘</m:t>
                    </m:r>
                  </m:oMath>
                </a14:m>
                <a:endParaRPr lang="en-US" sz="1500" dirty="0"/>
              </a:p>
            </p:txBody>
          </p:sp>
        </mc:Choice>
        <mc:Fallback>
          <p:sp>
            <p:nvSpPr>
              <p:cNvPr id="15" name="TextBox 14">
                <a:extLst>
                  <a:ext uri="{FF2B5EF4-FFF2-40B4-BE49-F238E27FC236}">
                    <a16:creationId xmlns:a16="http://schemas.microsoft.com/office/drawing/2014/main" id="{5FECEDB0-4EB8-477C-ADB8-3A9AEED21FEE}"/>
                  </a:ext>
                </a:extLst>
              </p:cNvPr>
              <p:cNvSpPr txBox="1">
                <a:spLocks noRot="1" noChangeAspect="1" noMove="1" noResize="1" noEditPoints="1" noAdjustHandles="1" noChangeArrowheads="1" noChangeShapeType="1" noTextEdit="1"/>
              </p:cNvSpPr>
              <p:nvPr/>
            </p:nvSpPr>
            <p:spPr>
              <a:xfrm>
                <a:off x="7033474" y="3451979"/>
                <a:ext cx="4861275" cy="2635722"/>
              </a:xfrm>
              <a:prstGeom prst="rect">
                <a:avLst/>
              </a:prstGeom>
              <a:blipFill>
                <a:blip r:embed="rId15"/>
                <a:stretch>
                  <a:fillRect l="-260" b="-478"/>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5AABC690-4210-9B96-2C2A-E07845D17FF8}"/>
              </a:ext>
            </a:extLst>
          </p:cNvPr>
          <p:cNvSpPr/>
          <p:nvPr/>
        </p:nvSpPr>
        <p:spPr>
          <a:xfrm>
            <a:off x="6894093" y="3304655"/>
            <a:ext cx="3062424" cy="322729"/>
          </a:xfrm>
          <a:prstGeom prst="rect">
            <a:avLst/>
          </a:prstGeom>
          <a:solidFill>
            <a:srgbClr val="009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Proposed Algorithm (WB)</a:t>
            </a:r>
          </a:p>
        </p:txBody>
      </p:sp>
      <p:pic>
        <p:nvPicPr>
          <p:cNvPr id="17" name="Picture 16" descr="Diagram&#10;&#10;Description automatically generated">
            <a:extLst>
              <a:ext uri="{FF2B5EF4-FFF2-40B4-BE49-F238E27FC236}">
                <a16:creationId xmlns:a16="http://schemas.microsoft.com/office/drawing/2014/main" id="{C95FBB43-33AB-0FFD-A188-9917A0117E55}"/>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9885" y="4524798"/>
            <a:ext cx="4428602" cy="814863"/>
          </a:xfrm>
          <a:prstGeom prst="rect">
            <a:avLst/>
          </a:prstGeom>
        </p:spPr>
      </p:pic>
      <p:sp>
        <p:nvSpPr>
          <p:cNvPr id="18" name="TextBox 17">
            <a:extLst>
              <a:ext uri="{FF2B5EF4-FFF2-40B4-BE49-F238E27FC236}">
                <a16:creationId xmlns:a16="http://schemas.microsoft.com/office/drawing/2014/main" id="{AD4A2801-9A95-252D-B01F-68FABDE61CC8}"/>
              </a:ext>
            </a:extLst>
          </p:cNvPr>
          <p:cNvSpPr txBox="1"/>
          <p:nvPr/>
        </p:nvSpPr>
        <p:spPr>
          <a:xfrm>
            <a:off x="7732217" y="3536362"/>
            <a:ext cx="4161460" cy="369332"/>
          </a:xfrm>
          <a:prstGeom prst="rect">
            <a:avLst/>
          </a:prstGeom>
          <a:noFill/>
        </p:spPr>
        <p:txBody>
          <a:bodyPr wrap="none" rtlCol="0">
            <a:spAutoFit/>
          </a:bodyPr>
          <a:lstStyle/>
          <a:p>
            <a:r>
              <a:rPr lang="en-US" dirty="0">
                <a:solidFill>
                  <a:srgbClr val="0000FF"/>
                </a:solidFill>
              </a:rPr>
              <a:t>: proved the same results in wideband case</a:t>
            </a:r>
          </a:p>
        </p:txBody>
      </p:sp>
      <p:sp>
        <p:nvSpPr>
          <p:cNvPr id="21" name="TextBox 20">
            <a:extLst>
              <a:ext uri="{FF2B5EF4-FFF2-40B4-BE49-F238E27FC236}">
                <a16:creationId xmlns:a16="http://schemas.microsoft.com/office/drawing/2014/main" id="{225D7220-7710-C609-E97F-66118E8893DC}"/>
              </a:ext>
            </a:extLst>
          </p:cNvPr>
          <p:cNvSpPr txBox="1"/>
          <p:nvPr/>
        </p:nvSpPr>
        <p:spPr>
          <a:xfrm>
            <a:off x="9063403" y="6033658"/>
            <a:ext cx="2828147" cy="369332"/>
          </a:xfrm>
          <a:prstGeom prst="rect">
            <a:avLst/>
          </a:prstGeom>
          <a:noFill/>
        </p:spPr>
        <p:txBody>
          <a:bodyPr wrap="none" rtlCol="0">
            <a:spAutoFit/>
          </a:bodyPr>
          <a:lstStyle/>
          <a:p>
            <a:r>
              <a:rPr lang="en-US" dirty="0">
                <a:solidFill>
                  <a:srgbClr val="0000FF"/>
                </a:solidFill>
              </a:rPr>
              <a:t>convergence is also proved!!</a:t>
            </a:r>
          </a:p>
        </p:txBody>
      </p:sp>
    </p:spTree>
    <p:extLst>
      <p:ext uri="{BB962C8B-B14F-4D97-AF65-F5344CB8AC3E}">
        <p14:creationId xmlns:p14="http://schemas.microsoft.com/office/powerpoint/2010/main" val="192257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41" grpId="0"/>
      <p:bldP spid="42" grpId="0"/>
      <p:bldP spid="43" grpId="0" animBg="1"/>
      <p:bldP spid="44" grpId="0" animBg="1"/>
      <p:bldP spid="50" grpId="0" animBg="1"/>
      <p:bldP spid="51" grpId="0"/>
      <p:bldP spid="53" grpId="0" animBg="1"/>
      <p:bldP spid="10" grpId="0"/>
      <p:bldP spid="54" grpId="0" animBg="1"/>
      <p:bldP spid="3" grpId="0" animBg="1"/>
      <p:bldP spid="11" grpId="0"/>
      <p:bldP spid="13" grpId="0" animBg="1"/>
      <p:bldP spid="14" grpId="0" animBg="1"/>
      <p:bldP spid="15" grpId="0"/>
      <p:bldP spid="16" grpId="0" animBg="1"/>
      <p:bldP spid="18"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38545" y="1094766"/>
            <a:ext cx="11901055" cy="4977829"/>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6400" y="115887"/>
            <a:ext cx="11574690" cy="549275"/>
          </a:xfrm>
        </p:spPr>
        <p:txBody>
          <a:bodyPr>
            <a:noAutofit/>
          </a:bodyPr>
          <a:lstStyle/>
          <a:p>
            <a:r>
              <a:rPr lang="en-US" sz="2300" dirty="0">
                <a:latin typeface="Gill Sans MT" charset="0"/>
                <a:ea typeface="Gill Sans MT" charset="0"/>
                <a:cs typeface="Gill Sans MT" charset="0"/>
              </a:rPr>
              <a:t>Simulation Results</a:t>
            </a:r>
            <a:r>
              <a:rPr lang="ko-KR" altLang="en-US" sz="2300" dirty="0">
                <a:latin typeface="Gill Sans MT" charset="0"/>
                <a:ea typeface="Gill Sans MT" charset="0"/>
                <a:cs typeface="Gill Sans MT" charset="0"/>
              </a:rPr>
              <a:t> </a:t>
            </a:r>
            <a:r>
              <a:rPr lang="en-US" altLang="ko-KR" sz="2300" dirty="0">
                <a:latin typeface="Gill Sans MT" charset="0"/>
                <a:ea typeface="Gill Sans MT" charset="0"/>
                <a:cs typeface="Gill Sans MT" charset="0"/>
              </a:rPr>
              <a:t>for the Proposed Iterative Coordinated Multipoint (</a:t>
            </a:r>
            <a:r>
              <a:rPr lang="en-US" altLang="ko-KR" sz="2300" dirty="0" err="1">
                <a:latin typeface="Gill Sans MT" charset="0"/>
                <a:ea typeface="Gill Sans MT" charset="0"/>
                <a:cs typeface="Gill Sans MT" charset="0"/>
              </a:rPr>
              <a:t>iCoMP</a:t>
            </a:r>
            <a:r>
              <a:rPr lang="en-US" altLang="ko-KR" sz="2300" dirty="0">
                <a:latin typeface="Gill Sans MT" charset="0"/>
                <a:ea typeface="Gill Sans MT" charset="0"/>
                <a:cs typeface="Gill Sans MT" charset="0"/>
              </a:rPr>
              <a:t>)</a:t>
            </a:r>
            <a:endParaRPr lang="en-US" sz="2300" dirty="0">
              <a:latin typeface="Gill Sans MT" charset="0"/>
              <a:ea typeface="Gill Sans MT" charset="0"/>
              <a:cs typeface="Gill Sans MT" charset="0"/>
            </a:endParaRPr>
          </a:p>
        </p:txBody>
      </p:sp>
      <mc:AlternateContent xmlns:mc="http://schemas.openxmlformats.org/markup-compatibility/2006" xmlns:a14="http://schemas.microsoft.com/office/drawing/2010/main">
        <mc:Choice Requires="a14">
          <p:sp>
            <p:nvSpPr>
              <p:cNvPr id="43" name="Rectangle 42"/>
              <p:cNvSpPr/>
              <p:nvPr/>
            </p:nvSpPr>
            <p:spPr>
              <a:xfrm>
                <a:off x="1425688" y="5308559"/>
                <a:ext cx="2614280" cy="620654"/>
              </a:xfrm>
              <a:prstGeom prst="rect">
                <a:avLst/>
              </a:prstGeom>
              <a:solidFill>
                <a:schemeClr val="accent1"/>
              </a:solidFill>
              <a:ln w="12700" cmpd="sng">
                <a:noFill/>
              </a:ln>
            </p:spPr>
            <p:txBody>
              <a:bodyPr wrap="square" anchor="ctr">
                <a:noAutofit/>
              </a:bodyPr>
              <a:lstStyle/>
              <a:p>
                <a:pPr algn="ctr"/>
                <a14:m>
                  <m:oMath xmlns:m="http://schemas.openxmlformats.org/officeDocument/2006/math">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𝑁</m:t>
                        </m:r>
                      </m:e>
                      <m:sub>
                        <m:r>
                          <a:rPr lang="en-US" sz="2000" b="0" i="1" smtClean="0">
                            <a:solidFill>
                              <a:schemeClr val="bg1"/>
                            </a:solidFill>
                            <a:latin typeface="Cambria Math" panose="02040503050406030204" pitchFamily="18" charset="0"/>
                          </a:rPr>
                          <m:t>𝑐</m:t>
                        </m:r>
                      </m:sub>
                    </m:sSub>
                    <m:r>
                      <a:rPr lang="en-US" sz="2000" b="0" i="1" smtClean="0">
                        <a:solidFill>
                          <a:schemeClr val="bg1"/>
                        </a:solidFill>
                        <a:latin typeface="Cambria Math" panose="02040503050406030204" pitchFamily="18" charset="0"/>
                      </a:rPr>
                      <m:t>=</m:t>
                    </m:r>
                    <m:r>
                      <a:rPr lang="en-US" sz="2000" b="0" i="0" smtClean="0">
                        <a:solidFill>
                          <a:schemeClr val="bg1"/>
                        </a:solidFill>
                        <a:latin typeface="Cambria Math" panose="02040503050406030204" pitchFamily="18" charset="0"/>
                      </a:rPr>
                      <m:t>7</m:t>
                    </m:r>
                  </m:oMath>
                </a14:m>
                <a:r>
                  <a:rPr lang="en-US" sz="2000" dirty="0">
                    <a:solidFill>
                      <a:schemeClr val="bg1"/>
                    </a:solidFill>
                    <a:latin typeface="Gill Sans MT" panose="020B0502020104020203" pitchFamily="34" charset="0"/>
                  </a:rPr>
                  <a:t> cells </a:t>
                </a:r>
              </a:p>
              <a:p>
                <a:pPr algn="ctr"/>
                <a14:m>
                  <m:oMath xmlns:m="http://schemas.openxmlformats.org/officeDocument/2006/math">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𝑁</m:t>
                        </m:r>
                      </m:e>
                      <m:sub>
                        <m:r>
                          <a:rPr lang="en-US" sz="2000" b="0" i="1" smtClean="0">
                            <a:solidFill>
                              <a:schemeClr val="bg1"/>
                            </a:solidFill>
                            <a:latin typeface="Cambria Math" panose="02040503050406030204" pitchFamily="18" charset="0"/>
                          </a:rPr>
                          <m:t>𝑢</m:t>
                        </m:r>
                      </m:sub>
                    </m:sSub>
                    <m:r>
                      <a:rPr lang="en-US" sz="2000" b="0" i="1" smtClean="0">
                        <a:solidFill>
                          <a:schemeClr val="bg1"/>
                        </a:solidFill>
                        <a:latin typeface="Cambria Math" panose="02040503050406030204" pitchFamily="18" charset="0"/>
                      </a:rPr>
                      <m:t>=4</m:t>
                    </m:r>
                  </m:oMath>
                </a14:m>
                <a:r>
                  <a:rPr lang="en-US" sz="2000" dirty="0">
                    <a:solidFill>
                      <a:schemeClr val="bg1"/>
                    </a:solidFill>
                    <a:latin typeface="Gill Sans MT" panose="020B0502020104020203" pitchFamily="34" charset="0"/>
                  </a:rPr>
                  <a:t> users per cell</a:t>
                </a:r>
              </a:p>
            </p:txBody>
          </p:sp>
        </mc:Choice>
        <mc:Fallback xmlns="">
          <p:sp>
            <p:nvSpPr>
              <p:cNvPr id="43" name="Rectangle 42"/>
              <p:cNvSpPr>
                <a:spLocks noRot="1" noChangeAspect="1" noMove="1" noResize="1" noEditPoints="1" noAdjustHandles="1" noChangeArrowheads="1" noChangeShapeType="1" noTextEdit="1"/>
              </p:cNvSpPr>
              <p:nvPr/>
            </p:nvSpPr>
            <p:spPr>
              <a:xfrm>
                <a:off x="1425688" y="5308559"/>
                <a:ext cx="2614280" cy="620654"/>
              </a:xfrm>
              <a:prstGeom prst="rect">
                <a:avLst/>
              </a:prstGeom>
              <a:blipFill>
                <a:blip r:embed="rId3"/>
                <a:stretch>
                  <a:fillRect t="-12000" b="-22000"/>
                </a:stretch>
              </a:blipFill>
              <a:ln w="12700" cmpd="sng">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38545" y="785403"/>
                <a:ext cx="11901055" cy="341769"/>
              </a:xfrm>
              <a:prstGeom prst="rect">
                <a:avLst/>
              </a:prstGeom>
              <a:solidFill>
                <a:schemeClr val="accent1">
                  <a:lumMod val="75000"/>
                </a:schemeClr>
              </a:solidFill>
              <a:ln w="12700" cmpd="sng">
                <a:noFill/>
              </a:ln>
            </p:spPr>
            <p:txBody>
              <a:bodyPr wrap="square" anchor="ctr">
                <a:noAutofit/>
              </a:bodyPr>
              <a:lstStyle/>
              <a:p>
                <a:pPr algn="ctr"/>
                <a:r>
                  <a:rPr lang="en-US" sz="1600" b="1" dirty="0">
                    <a:solidFill>
                      <a:schemeClr val="bg1"/>
                    </a:solidFill>
                  </a:rPr>
                  <a:t>Target SINR vs.  Total Transmit Power (</a:t>
                </a:r>
                <a14:m>
                  <m:oMath xmlns:m="http://schemas.openxmlformats.org/officeDocument/2006/math">
                    <m:r>
                      <a:rPr lang="en-US" sz="1600" i="1">
                        <a:solidFill>
                          <a:schemeClr val="bg1"/>
                        </a:solidFill>
                        <a:latin typeface="Cambria Math" panose="02040503050406030204" pitchFamily="18" charset="0"/>
                      </a:rPr>
                      <m:t>𝑏</m:t>
                    </m:r>
                    <m:r>
                      <a:rPr lang="en-US" sz="1600" b="0" i="1" smtClean="0">
                        <a:solidFill>
                          <a:schemeClr val="bg1"/>
                        </a:solidFill>
                        <a:latin typeface="Cambria Math" panose="02040503050406030204" pitchFamily="18" charset="0"/>
                      </a:rPr>
                      <m:t>:</m:t>
                    </m:r>
                  </m:oMath>
                </a14:m>
                <a:r>
                  <a:rPr lang="en-US" sz="1600" dirty="0">
                    <a:solidFill>
                      <a:schemeClr val="bg1"/>
                    </a:solidFill>
                    <a:latin typeface="Gill Sans MT" panose="020B0502020104020203" pitchFamily="34" charset="0"/>
                  </a:rPr>
                  <a:t> quantization bits</a:t>
                </a:r>
                <a:r>
                  <a:rPr lang="en-US" sz="1600" b="1" dirty="0">
                    <a:solidFill>
                      <a:schemeClr val="bg1"/>
                    </a:solidFill>
                  </a:rPr>
                  <a:t>) </a:t>
                </a:r>
              </a:p>
            </p:txBody>
          </p:sp>
        </mc:Choice>
        <mc:Fallback xmlns="">
          <p:sp>
            <p:nvSpPr>
              <p:cNvPr id="26" name="Rectangle 25"/>
              <p:cNvSpPr>
                <a:spLocks noRot="1" noChangeAspect="1" noMove="1" noResize="1" noEditPoints="1" noAdjustHandles="1" noChangeArrowheads="1" noChangeShapeType="1" noTextEdit="1"/>
              </p:cNvSpPr>
              <p:nvPr/>
            </p:nvSpPr>
            <p:spPr>
              <a:xfrm>
                <a:off x="138545" y="785403"/>
                <a:ext cx="11901055" cy="341769"/>
              </a:xfrm>
              <a:prstGeom prst="rect">
                <a:avLst/>
              </a:prstGeom>
              <a:blipFill>
                <a:blip r:embed="rId4"/>
                <a:stretch>
                  <a:fillRect t="-3571" b="-21429"/>
                </a:stretch>
              </a:blipFill>
              <a:ln w="12700" cmpd="sng">
                <a:noFill/>
              </a:ln>
            </p:spPr>
            <p:txBody>
              <a:bodyPr/>
              <a:lstStyle/>
              <a:p>
                <a:r>
                  <a:rPr lang="en-US">
                    <a:noFill/>
                  </a:rPr>
                  <a:t> </a:t>
                </a:r>
              </a:p>
            </p:txBody>
          </p:sp>
        </mc:Fallback>
      </mc:AlternateContent>
      <p:pic>
        <p:nvPicPr>
          <p:cNvPr id="14" name="Picture 13" descr="Chart, scatter chart&#10;&#10;Description automatically generated">
            <a:extLst>
              <a:ext uri="{FF2B5EF4-FFF2-40B4-BE49-F238E27FC236}">
                <a16:creationId xmlns:a16="http://schemas.microsoft.com/office/drawing/2014/main" id="{1D1BB2AD-6D4E-FE44-A6D9-0AD68E7A9B2A}"/>
              </a:ext>
            </a:extLst>
          </p:cNvPr>
          <p:cNvPicPr>
            <a:picLocks noChangeAspect="1"/>
          </p:cNvPicPr>
          <p:nvPr/>
        </p:nvPicPr>
        <p:blipFill rotWithShape="1">
          <a:blip r:embed="rId5">
            <a:extLst>
              <a:ext uri="{28A0092B-C50C-407E-A947-70E740481C1C}">
                <a14:useLocalDpi xmlns:a14="http://schemas.microsoft.com/office/drawing/2010/main" val="0"/>
              </a:ext>
            </a:extLst>
          </a:blip>
          <a:srcRect r="52896"/>
          <a:stretch/>
        </p:blipFill>
        <p:spPr>
          <a:xfrm>
            <a:off x="653188" y="1270553"/>
            <a:ext cx="4040340" cy="3492302"/>
          </a:xfrm>
          <a:prstGeom prst="rect">
            <a:avLst/>
          </a:prstGeom>
        </p:spPr>
      </p:pic>
      <p:sp>
        <p:nvSpPr>
          <p:cNvPr id="3" name="TextBox 2">
            <a:extLst>
              <a:ext uri="{FF2B5EF4-FFF2-40B4-BE49-F238E27FC236}">
                <a16:creationId xmlns:a16="http://schemas.microsoft.com/office/drawing/2014/main" id="{33DC895D-BA4E-4446-9EBD-BD00447D9BBC}"/>
              </a:ext>
            </a:extLst>
          </p:cNvPr>
          <p:cNvSpPr txBox="1"/>
          <p:nvPr/>
        </p:nvSpPr>
        <p:spPr>
          <a:xfrm>
            <a:off x="1328575" y="4765068"/>
            <a:ext cx="2838341" cy="400110"/>
          </a:xfrm>
          <a:prstGeom prst="rect">
            <a:avLst/>
          </a:prstGeom>
          <a:noFill/>
        </p:spPr>
        <p:txBody>
          <a:bodyPr wrap="none" rtlCol="0">
            <a:spAutoFit/>
          </a:bodyPr>
          <a:lstStyle/>
          <a:p>
            <a:r>
              <a:rPr lang="en-US" sz="2000" dirty="0"/>
              <a:t>gain over per-cell method</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94AC579-1A8B-3BC7-680F-485D75CE5059}"/>
                  </a:ext>
                </a:extLst>
              </p:cNvPr>
              <p:cNvSpPr/>
              <p:nvPr/>
            </p:nvSpPr>
            <p:spPr>
              <a:xfrm>
                <a:off x="6760306" y="5235505"/>
                <a:ext cx="4021506" cy="620654"/>
              </a:xfrm>
              <a:prstGeom prst="rect">
                <a:avLst/>
              </a:prstGeom>
              <a:solidFill>
                <a:schemeClr val="accent1"/>
              </a:solidFill>
              <a:ln w="12700" cmpd="sng">
                <a:noFill/>
              </a:ln>
            </p:spPr>
            <p:txBody>
              <a:bodyPr wrap="square" anchor="ctr">
                <a:noAutofit/>
              </a:bodyPr>
              <a:lstStyle/>
              <a:p>
                <a:pPr algn="ctr"/>
                <a:r>
                  <a:rPr lang="en-US" altLang="ko-KR" sz="2000" dirty="0">
                    <a:solidFill>
                      <a:schemeClr val="bg1"/>
                    </a:solidFill>
                    <a:latin typeface="Gill Sans MT" panose="020B0502020104020203" pitchFamily="34" charset="0"/>
                  </a:rPr>
                  <a:t>64</a:t>
                </a:r>
                <a:r>
                  <a:rPr lang="ko-KR" altLang="en-US" sz="2000" dirty="0">
                    <a:solidFill>
                      <a:schemeClr val="bg1"/>
                    </a:solidFill>
                    <a:latin typeface="Gill Sans MT" panose="020B0502020104020203" pitchFamily="34" charset="0"/>
                  </a:rPr>
                  <a:t> </a:t>
                </a:r>
                <a:r>
                  <a:rPr lang="en-US" altLang="ko-KR" sz="2000" dirty="0">
                    <a:solidFill>
                      <a:schemeClr val="bg1"/>
                    </a:solidFill>
                    <a:latin typeface="Gill Sans MT" panose="020B0502020104020203" pitchFamily="34" charset="0"/>
                  </a:rPr>
                  <a:t>antennas, 7</a:t>
                </a:r>
                <a:r>
                  <a:rPr lang="en-US" sz="2000" dirty="0">
                    <a:solidFill>
                      <a:schemeClr val="bg1"/>
                    </a:solidFill>
                    <a:latin typeface="Gill Sans MT" panose="020B0502020104020203" pitchFamily="34" charset="0"/>
                  </a:rPr>
                  <a:t> cells, 4 users per cell, </a:t>
                </a:r>
                <a14:m>
                  <m:oMath xmlns:m="http://schemas.openxmlformats.org/officeDocument/2006/math">
                    <m:r>
                      <a:rPr lang="en-US" sz="2000" b="0" i="1" smtClean="0">
                        <a:solidFill>
                          <a:schemeClr val="bg1"/>
                        </a:solidFill>
                        <a:latin typeface="Cambria Math" panose="02040503050406030204" pitchFamily="18" charset="0"/>
                      </a:rPr>
                      <m:t>𝑏</m:t>
                    </m:r>
                    <m:r>
                      <a:rPr lang="en-US" sz="2000" b="0" i="1" smtClean="0">
                        <a:solidFill>
                          <a:schemeClr val="bg1"/>
                        </a:solidFill>
                        <a:latin typeface="Cambria Math" panose="02040503050406030204" pitchFamily="18" charset="0"/>
                      </a:rPr>
                      <m:t>=3</m:t>
                    </m:r>
                  </m:oMath>
                </a14:m>
                <a:r>
                  <a:rPr lang="en-US" sz="2000" dirty="0">
                    <a:solidFill>
                      <a:schemeClr val="bg1"/>
                    </a:solidFill>
                    <a:latin typeface="Gill Sans MT" panose="020B0502020104020203" pitchFamily="34" charset="0"/>
                  </a:rPr>
                  <a:t>, </a:t>
                </a:r>
                <a14:m>
                  <m:oMath xmlns:m="http://schemas.openxmlformats.org/officeDocument/2006/math">
                    <m:r>
                      <a:rPr lang="en-US" sz="2000" b="0" i="1" smtClean="0">
                        <a:solidFill>
                          <a:schemeClr val="bg1"/>
                        </a:solidFill>
                        <a:latin typeface="Cambria Math" panose="02040503050406030204" pitchFamily="18" charset="0"/>
                      </a:rPr>
                      <m:t>𝛾</m:t>
                    </m:r>
                    <m:r>
                      <a:rPr lang="en-US" sz="2000" b="0" i="1" smtClean="0">
                        <a:solidFill>
                          <a:schemeClr val="bg1"/>
                        </a:solidFill>
                        <a:latin typeface="Cambria Math" panose="02040503050406030204" pitchFamily="18" charset="0"/>
                      </a:rPr>
                      <m:t>=0 </m:t>
                    </m:r>
                    <m:r>
                      <m:rPr>
                        <m:sty m:val="p"/>
                      </m:rPr>
                      <a:rPr lang="en-US" sz="2000" b="0" i="0" smtClean="0">
                        <a:solidFill>
                          <a:schemeClr val="bg1"/>
                        </a:solidFill>
                        <a:latin typeface="Cambria Math" panose="02040503050406030204" pitchFamily="18" charset="0"/>
                      </a:rPr>
                      <m:t>dB</m:t>
                    </m:r>
                  </m:oMath>
                </a14:m>
                <a:endParaRPr lang="en-US" sz="2000" dirty="0">
                  <a:solidFill>
                    <a:schemeClr val="bg1"/>
                  </a:solidFill>
                  <a:latin typeface="Gill Sans MT" panose="020B0502020104020203" pitchFamily="34" charset="0"/>
                </a:endParaRPr>
              </a:p>
            </p:txBody>
          </p:sp>
        </mc:Choice>
        <mc:Fallback xmlns="">
          <p:sp>
            <p:nvSpPr>
              <p:cNvPr id="6" name="Rectangle 5">
                <a:extLst>
                  <a:ext uri="{FF2B5EF4-FFF2-40B4-BE49-F238E27FC236}">
                    <a16:creationId xmlns:a16="http://schemas.microsoft.com/office/drawing/2014/main" id="{D94AC579-1A8B-3BC7-680F-485D75CE5059}"/>
                  </a:ext>
                </a:extLst>
              </p:cNvPr>
              <p:cNvSpPr>
                <a:spLocks noRot="1" noChangeAspect="1" noMove="1" noResize="1" noEditPoints="1" noAdjustHandles="1" noChangeArrowheads="1" noChangeShapeType="1" noTextEdit="1"/>
              </p:cNvSpPr>
              <p:nvPr/>
            </p:nvSpPr>
            <p:spPr>
              <a:xfrm>
                <a:off x="6760306" y="5235505"/>
                <a:ext cx="4021506" cy="620654"/>
              </a:xfrm>
              <a:prstGeom prst="rect">
                <a:avLst/>
              </a:prstGeom>
              <a:blipFill>
                <a:blip r:embed="rId6"/>
                <a:stretch>
                  <a:fillRect t="-12000" r="-943" b="-22000"/>
                </a:stretch>
              </a:blipFill>
              <a:ln w="12700" cmpd="sng">
                <a:no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81D3831D-0D13-A164-9B98-B10DCE2D0FF4}"/>
              </a:ext>
            </a:extLst>
          </p:cNvPr>
          <p:cNvSpPr txBox="1"/>
          <p:nvPr/>
        </p:nvSpPr>
        <p:spPr>
          <a:xfrm>
            <a:off x="7504130" y="4765068"/>
            <a:ext cx="2519216" cy="400110"/>
          </a:xfrm>
          <a:prstGeom prst="rect">
            <a:avLst/>
          </a:prstGeom>
          <a:noFill/>
        </p:spPr>
        <p:txBody>
          <a:bodyPr wrap="none" rtlCol="0">
            <a:spAutoFit/>
          </a:bodyPr>
          <a:lstStyle/>
          <a:p>
            <a:r>
              <a:rPr lang="en-US" sz="2000" dirty="0"/>
              <a:t>CDF of achieved SINR</a:t>
            </a:r>
          </a:p>
        </p:txBody>
      </p:sp>
      <p:sp>
        <p:nvSpPr>
          <p:cNvPr id="22" name="Slide Number Placeholder 3">
            <a:extLst>
              <a:ext uri="{FF2B5EF4-FFF2-40B4-BE49-F238E27FC236}">
                <a16:creationId xmlns:a16="http://schemas.microsoft.com/office/drawing/2014/main" id="{4F592D03-9659-BE34-D30D-C23E569DF6D6}"/>
              </a:ext>
            </a:extLst>
          </p:cNvPr>
          <p:cNvSpPr>
            <a:spLocks noGrp="1"/>
          </p:cNvSpPr>
          <p:nvPr>
            <p:ph type="sldNum" sz="quarter" idx="12"/>
          </p:nvPr>
        </p:nvSpPr>
        <p:spPr>
          <a:xfrm>
            <a:off x="9237890" y="6427560"/>
            <a:ext cx="2743200" cy="365125"/>
          </a:xfrm>
        </p:spPr>
        <p:txBody>
          <a:bodyPr/>
          <a:lstStyle/>
          <a:p>
            <a:fld id="{A35B1E83-3AB9-40D0-BD85-A7F15E15F8BD}" type="slidenum">
              <a:rPr lang="en-US" smtClean="0"/>
              <a:pPr/>
              <a:t>9</a:t>
            </a:fld>
            <a:r>
              <a:rPr lang="en-US" sz="1600" dirty="0"/>
              <a:t>/32</a:t>
            </a:r>
          </a:p>
        </p:txBody>
      </p:sp>
      <p:pic>
        <p:nvPicPr>
          <p:cNvPr id="4" name="Picture 3" descr="Diagram&#10;&#10;Description automatically generated with medium confidence">
            <a:extLst>
              <a:ext uri="{FF2B5EF4-FFF2-40B4-BE49-F238E27FC236}">
                <a16:creationId xmlns:a16="http://schemas.microsoft.com/office/drawing/2014/main" id="{07E4A0D6-ABE1-F428-9229-A32B8A586F78}"/>
              </a:ext>
            </a:extLst>
          </p:cNvPr>
          <p:cNvPicPr>
            <a:picLocks noChangeAspect="1"/>
          </p:cNvPicPr>
          <p:nvPr/>
        </p:nvPicPr>
        <p:blipFill rotWithShape="1">
          <a:blip r:embed="rId7">
            <a:extLst>
              <a:ext uri="{28A0092B-C50C-407E-A947-70E740481C1C}">
                <a14:useLocalDpi xmlns:a14="http://schemas.microsoft.com/office/drawing/2010/main" val="0"/>
              </a:ext>
            </a:extLst>
          </a:blip>
          <a:srcRect l="3333" t="4176" r="2773"/>
          <a:stretch/>
        </p:blipFill>
        <p:spPr>
          <a:xfrm>
            <a:off x="6362135" y="1263144"/>
            <a:ext cx="4712090" cy="3501924"/>
          </a:xfrm>
          <a:prstGeom prst="rect">
            <a:avLst/>
          </a:prstGeom>
        </p:spPr>
      </p:pic>
      <p:sp>
        <p:nvSpPr>
          <p:cNvPr id="10" name="TextBox 9">
            <a:extLst>
              <a:ext uri="{FF2B5EF4-FFF2-40B4-BE49-F238E27FC236}">
                <a16:creationId xmlns:a16="http://schemas.microsoft.com/office/drawing/2014/main" id="{E93679A8-0069-D3A7-B9F4-C1AFD3B9BDCE}"/>
              </a:ext>
            </a:extLst>
          </p:cNvPr>
          <p:cNvSpPr txBox="1"/>
          <p:nvPr/>
        </p:nvSpPr>
        <p:spPr>
          <a:xfrm>
            <a:off x="9510078" y="2519173"/>
            <a:ext cx="2288768" cy="369332"/>
          </a:xfrm>
          <a:prstGeom prst="rect">
            <a:avLst/>
          </a:prstGeom>
          <a:noFill/>
        </p:spPr>
        <p:txBody>
          <a:bodyPr wrap="square" rtlCol="0">
            <a:spAutoFit/>
          </a:bodyPr>
          <a:lstStyle/>
          <a:p>
            <a:r>
              <a:rPr lang="en-US" dirty="0">
                <a:solidFill>
                  <a:srgbClr val="0000FF"/>
                </a:solidFill>
              </a:rPr>
              <a:t>Distributed algorithms</a:t>
            </a:r>
          </a:p>
        </p:txBody>
      </p:sp>
      <p:cxnSp>
        <p:nvCxnSpPr>
          <p:cNvPr id="12" name="Straight Arrow Connector 11">
            <a:extLst>
              <a:ext uri="{FF2B5EF4-FFF2-40B4-BE49-F238E27FC236}">
                <a16:creationId xmlns:a16="http://schemas.microsoft.com/office/drawing/2014/main" id="{E6F025B3-E187-5B16-7C20-310F341F4A9D}"/>
              </a:ext>
            </a:extLst>
          </p:cNvPr>
          <p:cNvCxnSpPr>
            <a:cxnSpLocks/>
            <a:stCxn id="10" idx="0"/>
          </p:cNvCxnSpPr>
          <p:nvPr/>
        </p:nvCxnSpPr>
        <p:spPr>
          <a:xfrm flipH="1" flipV="1">
            <a:off x="9957044" y="2317985"/>
            <a:ext cx="697418" cy="201188"/>
          </a:xfrm>
          <a:prstGeom prst="straightConnector1">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9BF401-6512-6570-268E-112A23785AC0}"/>
              </a:ext>
            </a:extLst>
          </p:cNvPr>
          <p:cNvCxnSpPr>
            <a:cxnSpLocks/>
            <a:stCxn id="10" idx="0"/>
          </p:cNvCxnSpPr>
          <p:nvPr/>
        </p:nvCxnSpPr>
        <p:spPr>
          <a:xfrm flipH="1" flipV="1">
            <a:off x="10361893" y="2073679"/>
            <a:ext cx="292569" cy="445494"/>
          </a:xfrm>
          <a:prstGeom prst="straightConnector1">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485B263-66EA-8ED7-627E-A4A1A7586AC4}"/>
              </a:ext>
            </a:extLst>
          </p:cNvPr>
          <p:cNvSpPr txBox="1"/>
          <p:nvPr/>
        </p:nvSpPr>
        <p:spPr>
          <a:xfrm>
            <a:off x="2370821" y="6471622"/>
            <a:ext cx="7613495" cy="276999"/>
          </a:xfrm>
          <a:prstGeom prst="rect">
            <a:avLst/>
          </a:prstGeom>
          <a:noFill/>
        </p:spPr>
        <p:txBody>
          <a:bodyPr wrap="none" rtlCol="0">
            <a:spAutoFit/>
          </a:bodyPr>
          <a:lstStyle/>
          <a:p>
            <a:pPr algn="ctr"/>
            <a:r>
              <a:rPr lang="en-US" sz="1200" dirty="0">
                <a:solidFill>
                  <a:schemeClr val="bg1"/>
                </a:solidFill>
              </a:rPr>
              <a:t>Contribution #1: Coordinated Beamforming and Power Control for Low-Resolution Systems: Total Power Minimization</a:t>
            </a:r>
          </a:p>
        </p:txBody>
      </p:sp>
    </p:spTree>
    <p:extLst>
      <p:ext uri="{BB962C8B-B14F-4D97-AF65-F5344CB8AC3E}">
        <p14:creationId xmlns:p14="http://schemas.microsoft.com/office/powerpoint/2010/main" val="99251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279280</TotalTime>
  <Words>4390</Words>
  <Application>Microsoft Macintosh PowerPoint</Application>
  <PresentationFormat>Widescreen</PresentationFormat>
  <Paragraphs>715</Paragraphs>
  <Slides>33</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System Font Regular</vt:lpstr>
      <vt:lpstr>Arial</vt:lpstr>
      <vt:lpstr>Calibri</vt:lpstr>
      <vt:lpstr>Cambria Math</vt:lpstr>
      <vt:lpstr>Gill Sans MT</vt:lpstr>
      <vt:lpstr>Roboto</vt:lpstr>
      <vt:lpstr>Times New Roman</vt:lpstr>
      <vt:lpstr>Wingdings</vt:lpstr>
      <vt:lpstr>Office Theme</vt:lpstr>
      <vt:lpstr>PowerPoint Presentation</vt:lpstr>
      <vt:lpstr>Outline</vt:lpstr>
      <vt:lpstr>VISION FOR 6G COMMUNICATIONS</vt:lpstr>
      <vt:lpstr>Motivation: Increased Power Consumption of Massive MIMO Systems</vt:lpstr>
      <vt:lpstr>Contributions</vt:lpstr>
      <vt:lpstr>Coordinated Beamforming and Power Control for Low-Resolution Systems: Total Power Minimization</vt:lpstr>
      <vt:lpstr>Background</vt:lpstr>
      <vt:lpstr>PowerPoint Presentation</vt:lpstr>
      <vt:lpstr>Simulation Results for the Proposed Iterative Coordinated Multipoint (iCoMP)</vt:lpstr>
      <vt:lpstr>Coordinated Per-Antenna Maximum Power Minimization for Low-Resolution Systems</vt:lpstr>
      <vt:lpstr>Motivation: Maximum Power Minimization</vt:lpstr>
      <vt:lpstr>Background</vt:lpstr>
      <vt:lpstr>Problem Formulation</vt:lpstr>
      <vt:lpstr>Simulation Results of the Proposed Q-CoMP and Q-CoMP-PA </vt:lpstr>
      <vt:lpstr>Summary</vt:lpstr>
      <vt:lpstr>Learning-Based ML Detection for Massive MIMO Systems with One-bit ADCs</vt:lpstr>
      <vt:lpstr>Background</vt:lpstr>
      <vt:lpstr>One-bit ML detection</vt:lpstr>
      <vt:lpstr>Dither-and-Learn</vt:lpstr>
      <vt:lpstr>SNR Learning</vt:lpstr>
      <vt:lpstr>Dither Power Update</vt:lpstr>
      <vt:lpstr>Simulation Results</vt:lpstr>
      <vt:lpstr>Soft-Metric for Coded Systems</vt:lpstr>
      <vt:lpstr>Summary</vt:lpstr>
      <vt:lpstr>Joint Hybrid Beamforming and Power Control Using Deep Reinforcement Learning</vt:lpstr>
      <vt:lpstr>Background</vt:lpstr>
      <vt:lpstr>Problem Formulation</vt:lpstr>
      <vt:lpstr>RL Setup &amp; Deep Deterministic Policy Gradient (DDPG)</vt:lpstr>
      <vt:lpstr>Simulation Results</vt:lpstr>
      <vt:lpstr>Summary</vt:lpstr>
      <vt:lpstr>Dissertation Summary</vt:lpstr>
      <vt:lpstr>Future Work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Yae In Cho</dc:creator>
  <cp:lastModifiedBy>Cho, Yunseong</cp:lastModifiedBy>
  <cp:revision>4029</cp:revision>
  <cp:lastPrinted>2022-12-12T18:29:49Z</cp:lastPrinted>
  <dcterms:created xsi:type="dcterms:W3CDTF">2017-08-03T02:03:51Z</dcterms:created>
  <dcterms:modified xsi:type="dcterms:W3CDTF">2023-06-08T15:17:59Z</dcterms:modified>
</cp:coreProperties>
</file>